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596" r:id="rId3"/>
    <p:sldId id="598" r:id="rId4"/>
    <p:sldId id="600" r:id="rId5"/>
    <p:sldId id="601" r:id="rId6"/>
    <p:sldId id="602" r:id="rId7"/>
    <p:sldId id="614" r:id="rId8"/>
    <p:sldId id="624" r:id="rId9"/>
    <p:sldId id="603" r:id="rId10"/>
    <p:sldId id="605" r:id="rId11"/>
    <p:sldId id="607" r:id="rId12"/>
    <p:sldId id="599" r:id="rId13"/>
    <p:sldId id="597" r:id="rId14"/>
    <p:sldId id="606" r:id="rId15"/>
    <p:sldId id="604" r:id="rId16"/>
    <p:sldId id="609" r:id="rId17"/>
    <p:sldId id="616" r:id="rId18"/>
    <p:sldId id="617" r:id="rId19"/>
    <p:sldId id="611" r:id="rId20"/>
    <p:sldId id="625" r:id="rId21"/>
    <p:sldId id="619" r:id="rId22"/>
    <p:sldId id="610" r:id="rId23"/>
    <p:sldId id="612" r:id="rId24"/>
    <p:sldId id="621" r:id="rId25"/>
    <p:sldId id="622" r:id="rId26"/>
    <p:sldId id="613" r:id="rId27"/>
    <p:sldId id="620" r:id="rId28"/>
    <p:sldId id="623" r:id="rId29"/>
    <p:sldId id="626" r:id="rId30"/>
    <p:sldId id="627" r:id="rId3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FFB3"/>
    <a:srgbClr val="FFD700"/>
    <a:srgbClr val="99FFFF"/>
    <a:srgbClr val="F5F5F5"/>
    <a:srgbClr val="00FFFF"/>
    <a:srgbClr val="2E2344"/>
    <a:srgbClr val="4B2A5E"/>
    <a:srgbClr val="883D7C"/>
    <a:srgbClr val="5A3278"/>
    <a:srgbClr val="A77A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94660"/>
  </p:normalViewPr>
  <p:slideViewPr>
    <p:cSldViewPr snapToGrid="0">
      <p:cViewPr varScale="1">
        <p:scale>
          <a:sx n="104" d="100"/>
          <a:sy n="104" d="100"/>
        </p:scale>
        <p:origin x="1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FC48619E-407E-49A3-9451-8881EE43F640}" type="datetimeFigureOut">
              <a:rPr lang="en-US" smtClean="0"/>
              <a:t>6/16/2026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A9E0C3B2-DEE3-455A-BEC3-7E005ED72DE8}" type="slidenum">
              <a:rPr lang="en-US" smtClean="0"/>
              <a:t>‹#›</a:t>
            </a:fld>
            <a:endParaRPr lang="en-US"/>
          </a:p>
        </p:txBody>
      </p:sp>
    </p:spTree>
    <p:extLst>
      <p:ext uri="{BB962C8B-B14F-4D97-AF65-F5344CB8AC3E}">
        <p14:creationId xmlns:p14="http://schemas.microsoft.com/office/powerpoint/2010/main" val="12054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15A7D-19B1-95FD-CC1A-4E57442196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B4483B-F1C2-21EF-AD37-7E4C34C06B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23B44F-7128-9D60-B012-FEF8869C21E4}"/>
              </a:ext>
            </a:extLst>
          </p:cNvPr>
          <p:cNvSpPr>
            <a:spLocks noGrp="1"/>
          </p:cNvSpPr>
          <p:nvPr>
            <p:ph type="dt" sz="half" idx="10"/>
          </p:nvPr>
        </p:nvSpPr>
        <p:spPr/>
        <p:txBody>
          <a:bodyPr/>
          <a:lstStyle/>
          <a:p>
            <a:fld id="{0A2F6184-0DB0-44B4-BC85-6FE096EDA416}" type="datetimeFigureOut">
              <a:rPr lang="en-US" smtClean="0"/>
              <a:t>6/16/2026</a:t>
            </a:fld>
            <a:endParaRPr lang="en-US"/>
          </a:p>
        </p:txBody>
      </p:sp>
      <p:sp>
        <p:nvSpPr>
          <p:cNvPr id="5" name="Footer Placeholder 4">
            <a:extLst>
              <a:ext uri="{FF2B5EF4-FFF2-40B4-BE49-F238E27FC236}">
                <a16:creationId xmlns:a16="http://schemas.microsoft.com/office/drawing/2014/main" id="{50E64CED-3862-35C3-ED08-313758421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9D925-25AA-91B0-F0BB-AD4AB5BB5EA8}"/>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92777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0774-2ADD-8C7C-C116-BE8E167B44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9920C9-6269-B399-A984-8DE2479443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9F83F-C4D6-636E-5CC4-44F61EA42454}"/>
              </a:ext>
            </a:extLst>
          </p:cNvPr>
          <p:cNvSpPr>
            <a:spLocks noGrp="1"/>
          </p:cNvSpPr>
          <p:nvPr>
            <p:ph type="dt" sz="half" idx="10"/>
          </p:nvPr>
        </p:nvSpPr>
        <p:spPr/>
        <p:txBody>
          <a:bodyPr/>
          <a:lstStyle/>
          <a:p>
            <a:fld id="{0A2F6184-0DB0-44B4-BC85-6FE096EDA416}" type="datetimeFigureOut">
              <a:rPr lang="en-US" smtClean="0"/>
              <a:t>6/16/2026</a:t>
            </a:fld>
            <a:endParaRPr lang="en-US"/>
          </a:p>
        </p:txBody>
      </p:sp>
      <p:sp>
        <p:nvSpPr>
          <p:cNvPr id="5" name="Footer Placeholder 4">
            <a:extLst>
              <a:ext uri="{FF2B5EF4-FFF2-40B4-BE49-F238E27FC236}">
                <a16:creationId xmlns:a16="http://schemas.microsoft.com/office/drawing/2014/main" id="{5706241F-B584-7166-427B-92B99D599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7AEB3-97B3-4421-F27D-DF897A5CB649}"/>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1904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E71F9-3F3E-B42A-D313-8D7FA77C19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B72AD5-2A7F-3453-1D1D-6B85B0079A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4C531-B33E-F0BD-3C10-F4959A340EB4}"/>
              </a:ext>
            </a:extLst>
          </p:cNvPr>
          <p:cNvSpPr>
            <a:spLocks noGrp="1"/>
          </p:cNvSpPr>
          <p:nvPr>
            <p:ph type="dt" sz="half" idx="10"/>
          </p:nvPr>
        </p:nvSpPr>
        <p:spPr/>
        <p:txBody>
          <a:bodyPr/>
          <a:lstStyle/>
          <a:p>
            <a:fld id="{0A2F6184-0DB0-44B4-BC85-6FE096EDA416}" type="datetimeFigureOut">
              <a:rPr lang="en-US" smtClean="0"/>
              <a:t>6/16/2026</a:t>
            </a:fld>
            <a:endParaRPr lang="en-US"/>
          </a:p>
        </p:txBody>
      </p:sp>
      <p:sp>
        <p:nvSpPr>
          <p:cNvPr id="5" name="Footer Placeholder 4">
            <a:extLst>
              <a:ext uri="{FF2B5EF4-FFF2-40B4-BE49-F238E27FC236}">
                <a16:creationId xmlns:a16="http://schemas.microsoft.com/office/drawing/2014/main" id="{E0120110-6C4D-D974-973B-034D882CF8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7728B0-7352-A519-FFC6-542A24B164E3}"/>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302163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6/16/2026 9:32 PM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502863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6/16/2026 9:32 PM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78493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6/16/2026 9:32 PM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63275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6/16/2026 9:32 PM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716970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6/16/2026 9:32 PM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810263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6/16/2026 9:32 PM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953803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6/16/2026 9:32 PM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897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6/16/2026 9:32 PM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49306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3E323-6B3F-7E80-8619-7C02D4A6E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08B07C-181E-D5C2-B06F-F50C3F0EA5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B7718-E837-FD9A-78BF-AC54BB9679BD}"/>
              </a:ext>
            </a:extLst>
          </p:cNvPr>
          <p:cNvSpPr>
            <a:spLocks noGrp="1"/>
          </p:cNvSpPr>
          <p:nvPr>
            <p:ph type="dt" sz="half" idx="10"/>
          </p:nvPr>
        </p:nvSpPr>
        <p:spPr/>
        <p:txBody>
          <a:bodyPr/>
          <a:lstStyle/>
          <a:p>
            <a:fld id="{0A2F6184-0DB0-44B4-BC85-6FE096EDA416}" type="datetimeFigureOut">
              <a:rPr lang="en-US" smtClean="0"/>
              <a:t>6/16/2026</a:t>
            </a:fld>
            <a:endParaRPr lang="en-US"/>
          </a:p>
        </p:txBody>
      </p:sp>
      <p:sp>
        <p:nvSpPr>
          <p:cNvPr id="5" name="Footer Placeholder 4">
            <a:extLst>
              <a:ext uri="{FF2B5EF4-FFF2-40B4-BE49-F238E27FC236}">
                <a16:creationId xmlns:a16="http://schemas.microsoft.com/office/drawing/2014/main" id="{889AEA8A-8760-7AAB-DA2B-8A6E2359F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22A4A-C296-B50A-8BDF-BB533E60DB66}"/>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4213796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6/16/2026 9:32 PM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729832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6/16/2026 9:32 PM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720690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6/16/2026 9:32 PM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56969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A3C0-4F13-DD9D-0675-25C59E57E3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5CC080-F777-CDF3-3E47-33A99A23E7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F0E94C-B043-6547-9307-6F206C750E32}"/>
              </a:ext>
            </a:extLst>
          </p:cNvPr>
          <p:cNvSpPr>
            <a:spLocks noGrp="1"/>
          </p:cNvSpPr>
          <p:nvPr>
            <p:ph type="dt" sz="half" idx="10"/>
          </p:nvPr>
        </p:nvSpPr>
        <p:spPr/>
        <p:txBody>
          <a:bodyPr/>
          <a:lstStyle/>
          <a:p>
            <a:fld id="{0A2F6184-0DB0-44B4-BC85-6FE096EDA416}" type="datetimeFigureOut">
              <a:rPr lang="en-US" smtClean="0"/>
              <a:t>6/16/2026</a:t>
            </a:fld>
            <a:endParaRPr lang="en-US"/>
          </a:p>
        </p:txBody>
      </p:sp>
      <p:sp>
        <p:nvSpPr>
          <p:cNvPr id="5" name="Footer Placeholder 4">
            <a:extLst>
              <a:ext uri="{FF2B5EF4-FFF2-40B4-BE49-F238E27FC236}">
                <a16:creationId xmlns:a16="http://schemas.microsoft.com/office/drawing/2014/main" id="{2670C00C-3DFD-76CB-10F1-ED011EA44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63788-A460-11F2-1BCE-01B0D40B6471}"/>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50834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3AAEF-9B6C-4318-78D8-0B0EE4AF28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99A41F-9477-DE9B-8B12-D79D75C783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B2DD07-46A7-31FE-C32C-D0A73D0DAE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E50083-0912-BF7A-BE3A-49F589F76753}"/>
              </a:ext>
            </a:extLst>
          </p:cNvPr>
          <p:cNvSpPr>
            <a:spLocks noGrp="1"/>
          </p:cNvSpPr>
          <p:nvPr>
            <p:ph type="dt" sz="half" idx="10"/>
          </p:nvPr>
        </p:nvSpPr>
        <p:spPr/>
        <p:txBody>
          <a:bodyPr/>
          <a:lstStyle/>
          <a:p>
            <a:fld id="{0A2F6184-0DB0-44B4-BC85-6FE096EDA416}" type="datetimeFigureOut">
              <a:rPr lang="en-US" smtClean="0"/>
              <a:t>6/16/2026</a:t>
            </a:fld>
            <a:endParaRPr lang="en-US"/>
          </a:p>
        </p:txBody>
      </p:sp>
      <p:sp>
        <p:nvSpPr>
          <p:cNvPr id="6" name="Footer Placeholder 5">
            <a:extLst>
              <a:ext uri="{FF2B5EF4-FFF2-40B4-BE49-F238E27FC236}">
                <a16:creationId xmlns:a16="http://schemas.microsoft.com/office/drawing/2014/main" id="{28C2AEA5-2A12-903F-ED4C-01EF520B1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DAC65E-E7D5-C77A-C9D1-B8F6933C705D}"/>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443297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6A68-DF8F-095E-3156-29C1120952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7DF757-7EA9-0C3E-69AA-F4768BFA59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6109B6-6BBD-6976-575D-FDA31A2EEB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EE0FC4-B2D5-A2B1-2480-F692890E17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11C859-3C54-2A17-0329-724A440068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F612F3-1181-63C4-2055-3F67A6645DE4}"/>
              </a:ext>
            </a:extLst>
          </p:cNvPr>
          <p:cNvSpPr>
            <a:spLocks noGrp="1"/>
          </p:cNvSpPr>
          <p:nvPr>
            <p:ph type="dt" sz="half" idx="10"/>
          </p:nvPr>
        </p:nvSpPr>
        <p:spPr/>
        <p:txBody>
          <a:bodyPr/>
          <a:lstStyle/>
          <a:p>
            <a:fld id="{0A2F6184-0DB0-44B4-BC85-6FE096EDA416}" type="datetimeFigureOut">
              <a:rPr lang="en-US" smtClean="0"/>
              <a:t>6/16/2026</a:t>
            </a:fld>
            <a:endParaRPr lang="en-US"/>
          </a:p>
        </p:txBody>
      </p:sp>
      <p:sp>
        <p:nvSpPr>
          <p:cNvPr id="8" name="Footer Placeholder 7">
            <a:extLst>
              <a:ext uri="{FF2B5EF4-FFF2-40B4-BE49-F238E27FC236}">
                <a16:creationId xmlns:a16="http://schemas.microsoft.com/office/drawing/2014/main" id="{467EB4CC-07C7-8D12-8A21-2646FC269E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FE9580-92D3-305A-A2D1-E98076712CA1}"/>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91045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7041-00C9-0B22-CE60-608F14ADFE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27C8BE-8C59-BFB8-7091-100885BA6852}"/>
              </a:ext>
            </a:extLst>
          </p:cNvPr>
          <p:cNvSpPr>
            <a:spLocks noGrp="1"/>
          </p:cNvSpPr>
          <p:nvPr>
            <p:ph type="dt" sz="half" idx="10"/>
          </p:nvPr>
        </p:nvSpPr>
        <p:spPr/>
        <p:txBody>
          <a:bodyPr/>
          <a:lstStyle/>
          <a:p>
            <a:fld id="{0A2F6184-0DB0-44B4-BC85-6FE096EDA416}" type="datetimeFigureOut">
              <a:rPr lang="en-US" smtClean="0"/>
              <a:t>6/16/2026</a:t>
            </a:fld>
            <a:endParaRPr lang="en-US"/>
          </a:p>
        </p:txBody>
      </p:sp>
      <p:sp>
        <p:nvSpPr>
          <p:cNvPr id="4" name="Footer Placeholder 3">
            <a:extLst>
              <a:ext uri="{FF2B5EF4-FFF2-40B4-BE49-F238E27FC236}">
                <a16:creationId xmlns:a16="http://schemas.microsoft.com/office/drawing/2014/main" id="{4251F9A3-AD24-0A50-0169-C560F13792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1B2A98-E579-CFC5-0F94-A1036EABB58C}"/>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07759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F8B3FF-D258-25EF-B1AF-747B451C5198}"/>
              </a:ext>
            </a:extLst>
          </p:cNvPr>
          <p:cNvSpPr>
            <a:spLocks noGrp="1"/>
          </p:cNvSpPr>
          <p:nvPr>
            <p:ph type="dt" sz="half" idx="10"/>
          </p:nvPr>
        </p:nvSpPr>
        <p:spPr/>
        <p:txBody>
          <a:bodyPr/>
          <a:lstStyle/>
          <a:p>
            <a:fld id="{0A2F6184-0DB0-44B4-BC85-6FE096EDA416}" type="datetimeFigureOut">
              <a:rPr lang="en-US" smtClean="0"/>
              <a:t>6/16/2026</a:t>
            </a:fld>
            <a:endParaRPr lang="en-US"/>
          </a:p>
        </p:txBody>
      </p:sp>
      <p:sp>
        <p:nvSpPr>
          <p:cNvPr id="3" name="Footer Placeholder 2">
            <a:extLst>
              <a:ext uri="{FF2B5EF4-FFF2-40B4-BE49-F238E27FC236}">
                <a16:creationId xmlns:a16="http://schemas.microsoft.com/office/drawing/2014/main" id="{BBAB72C1-C22B-0F18-9C59-0A90D17919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314F92-0834-21DC-A887-DA4470C26FBB}"/>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900641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120D-2949-7A54-9681-F87598DC83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44C17B-62D0-B051-338C-56F15E23E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BD4F39-2FAC-01F6-0968-68F2F6EFB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795D4A-B3F6-1E33-F31D-885AD5F31B41}"/>
              </a:ext>
            </a:extLst>
          </p:cNvPr>
          <p:cNvSpPr>
            <a:spLocks noGrp="1"/>
          </p:cNvSpPr>
          <p:nvPr>
            <p:ph type="dt" sz="half" idx="10"/>
          </p:nvPr>
        </p:nvSpPr>
        <p:spPr/>
        <p:txBody>
          <a:bodyPr/>
          <a:lstStyle/>
          <a:p>
            <a:fld id="{0A2F6184-0DB0-44B4-BC85-6FE096EDA416}" type="datetimeFigureOut">
              <a:rPr lang="en-US" smtClean="0"/>
              <a:t>6/16/2026</a:t>
            </a:fld>
            <a:endParaRPr lang="en-US"/>
          </a:p>
        </p:txBody>
      </p:sp>
      <p:sp>
        <p:nvSpPr>
          <p:cNvPr id="6" name="Footer Placeholder 5">
            <a:extLst>
              <a:ext uri="{FF2B5EF4-FFF2-40B4-BE49-F238E27FC236}">
                <a16:creationId xmlns:a16="http://schemas.microsoft.com/office/drawing/2014/main" id="{E75C23F8-C184-14E6-55FC-9ED970F11C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9E7E1-E137-7D2D-E8E3-6D342396477A}"/>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393858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D932-E925-C03D-3740-DAFAAD1C0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53685A-C0B5-BF9E-2298-1522EB7970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E36F21-F0C5-D506-F502-1BC1D8EBE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F09067-AFF6-13F5-8771-AEF393FD6057}"/>
              </a:ext>
            </a:extLst>
          </p:cNvPr>
          <p:cNvSpPr>
            <a:spLocks noGrp="1"/>
          </p:cNvSpPr>
          <p:nvPr>
            <p:ph type="dt" sz="half" idx="10"/>
          </p:nvPr>
        </p:nvSpPr>
        <p:spPr/>
        <p:txBody>
          <a:bodyPr/>
          <a:lstStyle/>
          <a:p>
            <a:fld id="{0A2F6184-0DB0-44B4-BC85-6FE096EDA416}" type="datetimeFigureOut">
              <a:rPr lang="en-US" smtClean="0"/>
              <a:t>6/16/2026</a:t>
            </a:fld>
            <a:endParaRPr lang="en-US"/>
          </a:p>
        </p:txBody>
      </p:sp>
      <p:sp>
        <p:nvSpPr>
          <p:cNvPr id="6" name="Footer Placeholder 5">
            <a:extLst>
              <a:ext uri="{FF2B5EF4-FFF2-40B4-BE49-F238E27FC236}">
                <a16:creationId xmlns:a16="http://schemas.microsoft.com/office/drawing/2014/main" id="{2A2278E4-7123-C5D8-D4A6-0CA1029F87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4E7014-D911-67BA-095D-BAA462DC5EBD}"/>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478687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1D33E-67E1-33AD-16E7-797CC6418C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5F5F4A-5EE7-F6A8-E4CC-77293CFA1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59052-EDD5-2E7D-FF33-83269E8B3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F6184-0DB0-44B4-BC85-6FE096EDA416}" type="datetimeFigureOut">
              <a:rPr lang="en-US" smtClean="0"/>
              <a:t>6/16/2026</a:t>
            </a:fld>
            <a:endParaRPr lang="en-US"/>
          </a:p>
        </p:txBody>
      </p:sp>
      <p:sp>
        <p:nvSpPr>
          <p:cNvPr id="5" name="Footer Placeholder 4">
            <a:extLst>
              <a:ext uri="{FF2B5EF4-FFF2-40B4-BE49-F238E27FC236}">
                <a16:creationId xmlns:a16="http://schemas.microsoft.com/office/drawing/2014/main" id="{2638FFD5-7D0F-DF41-9457-0DD8855F5E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A9C151-1671-D22D-9BD7-D3B83DA391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C560A-F639-45B7-91AE-E2F6837F5A75}" type="slidenum">
              <a:rPr lang="en-US" smtClean="0"/>
              <a:t>‹#›</a:t>
            </a:fld>
            <a:endParaRPr lang="en-US"/>
          </a:p>
        </p:txBody>
      </p:sp>
    </p:spTree>
    <p:extLst>
      <p:ext uri="{BB962C8B-B14F-4D97-AF65-F5344CB8AC3E}">
        <p14:creationId xmlns:p14="http://schemas.microsoft.com/office/powerpoint/2010/main" val="2180822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6/16/2026 9:32 PM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54339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urifiedbyfaith.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F480630B-6605-CB91-8F17-EA4B8835DB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0C4623-3D83-2289-129F-4BA9258C8496}"/>
              </a:ext>
            </a:extLst>
          </p:cNvPr>
          <p:cNvSpPr>
            <a:spLocks noGrp="1"/>
          </p:cNvSpPr>
          <p:nvPr>
            <p:ph type="ctrTitle"/>
          </p:nvPr>
        </p:nvSpPr>
        <p:spPr>
          <a:xfrm>
            <a:off x="0" y="4890781"/>
            <a:ext cx="12192000" cy="762280"/>
          </a:xfrm>
        </p:spPr>
        <p:txBody>
          <a:bodyPr>
            <a:normAutofit fontScale="90000"/>
          </a:bodyPr>
          <a:lstStyle/>
          <a:p>
            <a:r>
              <a:rPr lang="en-US" b="1" dirty="0">
                <a:solidFill>
                  <a:srgbClr val="F5F5F5"/>
                </a:solidFill>
                <a:effectLst>
                  <a:outerShdw blurRad="50800" dist="38100" dir="2700000" algn="tl" rotWithShape="0">
                    <a:prstClr val="black">
                      <a:alpha val="30000"/>
                    </a:prstClr>
                  </a:outerShdw>
                </a:effectLst>
                <a:latin typeface="Garamond" panose="02020404030301010803" pitchFamily="18" charset="0"/>
              </a:rPr>
              <a:t>The Book of </a:t>
            </a:r>
            <a:r>
              <a:rPr lang="en-US" b="1" dirty="0">
                <a:solidFill>
                  <a:srgbClr val="FFD700"/>
                </a:solidFill>
                <a:effectLst>
                  <a:outerShdw blurRad="50800" dist="38100" dir="2700000" algn="tl" rotWithShape="0">
                    <a:prstClr val="black">
                      <a:alpha val="30000"/>
                    </a:prstClr>
                  </a:outerShdw>
                </a:effectLst>
                <a:latin typeface="Garamond" panose="02020404030301010803" pitchFamily="18" charset="0"/>
              </a:rPr>
              <a:t>Revelation</a:t>
            </a:r>
          </a:p>
        </p:txBody>
      </p:sp>
      <p:sp>
        <p:nvSpPr>
          <p:cNvPr id="3" name="Subtitle 2">
            <a:extLst>
              <a:ext uri="{FF2B5EF4-FFF2-40B4-BE49-F238E27FC236}">
                <a16:creationId xmlns:a16="http://schemas.microsoft.com/office/drawing/2014/main" id="{DA1812AF-605A-F303-9918-392965F36E4E}"/>
              </a:ext>
            </a:extLst>
          </p:cNvPr>
          <p:cNvSpPr>
            <a:spLocks noGrp="1"/>
          </p:cNvSpPr>
          <p:nvPr>
            <p:ph type="subTitle" idx="1"/>
          </p:nvPr>
        </p:nvSpPr>
        <p:spPr>
          <a:xfrm>
            <a:off x="1" y="5552272"/>
            <a:ext cx="12191999" cy="824754"/>
          </a:xfrm>
        </p:spPr>
        <p:txBody>
          <a:bodyPr>
            <a:normAutofit lnSpcReduction="10000"/>
          </a:bodyPr>
          <a:lstStyle/>
          <a:p>
            <a:r>
              <a:rPr lang="en-US" i="1" dirty="0">
                <a:solidFill>
                  <a:srgbClr val="99FFFF"/>
                </a:solidFill>
                <a:effectLst>
                  <a:outerShdw blurRad="50800" dist="38100" dir="2700000" algn="tl" rotWithShape="0">
                    <a:prstClr val="black">
                      <a:alpha val="30000"/>
                    </a:prstClr>
                  </a:outerShdw>
                </a:effectLst>
                <a:latin typeface="Cambria" panose="02040503050406030204" pitchFamily="18" charset="0"/>
                <a:ea typeface="Cambria" panose="02040503050406030204" pitchFamily="18" charset="0"/>
              </a:rPr>
              <a:t>“The kingdom of the world has become the kingdom of our Lord and of His Christ, </a:t>
            </a:r>
          </a:p>
          <a:p>
            <a:r>
              <a:rPr lang="en-US" i="1" dirty="0">
                <a:solidFill>
                  <a:srgbClr val="99FFFF"/>
                </a:solidFill>
                <a:effectLst>
                  <a:outerShdw blurRad="50800" dist="38100" dir="2700000" algn="tl" rotWithShape="0">
                    <a:prstClr val="black">
                      <a:alpha val="30000"/>
                    </a:prstClr>
                  </a:outerShdw>
                </a:effectLst>
                <a:latin typeface="Cambria" panose="02040503050406030204" pitchFamily="18" charset="0"/>
                <a:ea typeface="Cambria" panose="02040503050406030204" pitchFamily="18" charset="0"/>
              </a:rPr>
              <a:t>and He shall reign forever and ever.” </a:t>
            </a:r>
            <a:r>
              <a:rPr lang="en-US" i="1" dirty="0">
                <a:solidFill>
                  <a:srgbClr val="F5F5F5"/>
                </a:solidFill>
                <a:effectLst>
                  <a:outerShdw blurRad="50800" dist="38100" dir="2700000" algn="tl" rotWithShape="0">
                    <a:prstClr val="black">
                      <a:alpha val="30000"/>
                    </a:prstClr>
                  </a:outerShdw>
                </a:effectLst>
                <a:ea typeface="Cambria" panose="02040503050406030204" pitchFamily="18" charset="0"/>
              </a:rPr>
              <a:t>(Revelation 11:15)</a:t>
            </a:r>
          </a:p>
        </p:txBody>
      </p:sp>
      <p:pic>
        <p:nvPicPr>
          <p:cNvPr id="5" name="Picture 4">
            <a:extLst>
              <a:ext uri="{FF2B5EF4-FFF2-40B4-BE49-F238E27FC236}">
                <a16:creationId xmlns:a16="http://schemas.microsoft.com/office/drawing/2014/main" id="{395B7322-081A-C047-C4E2-6A73A4445348}"/>
              </a:ext>
            </a:extLst>
          </p:cNvPr>
          <p:cNvPicPr>
            <a:picLocks noChangeAspect="1"/>
          </p:cNvPicPr>
          <p:nvPr/>
        </p:nvPicPr>
        <p:blipFill>
          <a:blip r:embed="rId2"/>
          <a:stretch>
            <a:fillRect/>
          </a:stretch>
        </p:blipFill>
        <p:spPr>
          <a:xfrm>
            <a:off x="1975049" y="127256"/>
            <a:ext cx="8241902" cy="4645959"/>
          </a:xfrm>
          <a:prstGeom prst="rect">
            <a:avLst/>
          </a:prstGeom>
        </p:spPr>
      </p:pic>
      <p:sp>
        <p:nvSpPr>
          <p:cNvPr id="7" name="TextBox 6">
            <a:extLst>
              <a:ext uri="{FF2B5EF4-FFF2-40B4-BE49-F238E27FC236}">
                <a16:creationId xmlns:a16="http://schemas.microsoft.com/office/drawing/2014/main" id="{A850FD74-1B56-6DDE-A929-6537C2FD2D18}"/>
              </a:ext>
            </a:extLst>
          </p:cNvPr>
          <p:cNvSpPr txBox="1"/>
          <p:nvPr/>
        </p:nvSpPr>
        <p:spPr>
          <a:xfrm>
            <a:off x="11791889" y="2923563"/>
            <a:ext cx="400110" cy="3934436"/>
          </a:xfrm>
          <a:prstGeom prst="rect">
            <a:avLst/>
          </a:prstGeom>
          <a:noFill/>
        </p:spPr>
        <p:txBody>
          <a:bodyPr vert="vert"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Image credit – https://www.bible.com/events/84698</a:t>
            </a:r>
            <a:endParaRPr kumimoji="0" lang="en-US"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8C399A4-E4D5-CA5E-5728-D98CF2B46AA9}"/>
              </a:ext>
            </a:extLst>
          </p:cNvPr>
          <p:cNvSpPr txBox="1"/>
          <p:nvPr/>
        </p:nvSpPr>
        <p:spPr>
          <a:xfrm>
            <a:off x="-1" y="6550222"/>
            <a:ext cx="12192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rPr>
              <a:t>Class Recording and Notes Will Be  Available on </a:t>
            </a: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hlinkClick r:id="rId3">
                  <a:extLst>
                    <a:ext uri="{A12FA001-AC4F-418D-AE19-62706E023703}">
                      <ahyp:hlinkClr xmlns:ahyp="http://schemas.microsoft.com/office/drawing/2018/hyperlinkcolor" val="tx"/>
                    </a:ext>
                  </a:extLst>
                </a:hlinkClick>
              </a:rPr>
              <a:t>https://www.purifiedbyfaith.com/</a:t>
            </a: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rPr>
              <a:t> </a:t>
            </a:r>
            <a:endParaRPr kumimoji="0" lang="en-US" sz="1400" b="0" i="0" u="none" strike="noStrike" kern="1200" cap="none" spc="0" normalizeH="0" baseline="0" noProof="0" dirty="0">
              <a:ln>
                <a:noFill/>
              </a:ln>
              <a:solidFill>
                <a:prstClr val="white">
                  <a:lumMod val="65000"/>
                </a:prstClr>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4679270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B6DACD92-2190-07D3-BAC4-8719F089E42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02D695C-3387-AC2C-D6A8-DDA72B2AAB3E}"/>
              </a:ext>
            </a:extLst>
          </p:cNvPr>
          <p:cNvSpPr>
            <a:spLocks noGrp="1"/>
          </p:cNvSpPr>
          <p:nvPr>
            <p:ph type="title"/>
          </p:nvPr>
        </p:nvSpPr>
        <p:spPr>
          <a:xfrm>
            <a:off x="0" y="1"/>
            <a:ext cx="12226954" cy="725648"/>
          </a:xfrm>
        </p:spPr>
        <p:txBody>
          <a:bodyPr>
            <a:noAutofit/>
          </a:bodyPr>
          <a:lstStyle/>
          <a:p>
            <a:pPr algn="ctr"/>
            <a:r>
              <a:rPr lang="en-US" sz="4800" dirty="0">
                <a:solidFill>
                  <a:srgbClr val="F5F5F5"/>
                </a:solidFill>
                <a:effectLst>
                  <a:outerShdw blurRad="38100" dist="38100" dir="2700000" algn="tl" rotWithShape="0">
                    <a:prstClr val="black"/>
                  </a:outerShdw>
                </a:effectLst>
                <a:latin typeface="+mn-lt"/>
              </a:rPr>
              <a:t>Introduction to the Four Horsemen (Rev. 6:1-8)</a:t>
            </a:r>
          </a:p>
        </p:txBody>
      </p:sp>
      <p:sp>
        <p:nvSpPr>
          <p:cNvPr id="2" name="Content Placeholder 1">
            <a:extLst>
              <a:ext uri="{FF2B5EF4-FFF2-40B4-BE49-F238E27FC236}">
                <a16:creationId xmlns:a16="http://schemas.microsoft.com/office/drawing/2014/main" id="{432CB272-E51C-E104-D895-BFF0526A0AF4}"/>
              </a:ext>
            </a:extLst>
          </p:cNvPr>
          <p:cNvSpPr>
            <a:spLocks noGrp="1"/>
          </p:cNvSpPr>
          <p:nvPr>
            <p:ph idx="1"/>
          </p:nvPr>
        </p:nvSpPr>
        <p:spPr>
          <a:xfrm>
            <a:off x="305499" y="838200"/>
            <a:ext cx="11581002" cy="5965272"/>
          </a:xfrm>
        </p:spPr>
        <p:txBody>
          <a:bodyPr>
            <a:normAutofit fontScale="92500" lnSpcReduction="10000"/>
          </a:bodyPr>
          <a:lstStyle/>
          <a:p>
            <a:r>
              <a:rPr lang="en-US" sz="4000" dirty="0">
                <a:solidFill>
                  <a:srgbClr val="F5F5F5"/>
                </a:solidFill>
                <a:effectLst>
                  <a:outerShdw blurRad="38100" dist="38100" dir="2700000" algn="tl" rotWithShape="0">
                    <a:prstClr val="black"/>
                  </a:outerShdw>
                </a:effectLst>
                <a:ea typeface="+mj-ea"/>
                <a:cs typeface="+mj-cs"/>
              </a:rPr>
              <a:t>As  I pointed out earlier, these images bring to mind Zechariah 1 and 6, where colored horses are sent to patrol the earth. </a:t>
            </a:r>
          </a:p>
          <a:p>
            <a:r>
              <a:rPr lang="en-US" sz="4000" dirty="0">
                <a:solidFill>
                  <a:srgbClr val="F5F5F5"/>
                </a:solidFill>
                <a:effectLst>
                  <a:outerShdw blurRad="38100" dist="38100" dir="2700000" algn="tl" rotWithShape="0">
                    <a:prstClr val="black"/>
                  </a:outerShdw>
                </a:effectLst>
                <a:ea typeface="+mj-ea"/>
                <a:cs typeface="+mj-cs"/>
              </a:rPr>
              <a:t>However, there is some </a:t>
            </a:r>
            <a:r>
              <a:rPr lang="en-US" sz="4000" b="1" i="1" dirty="0">
                <a:solidFill>
                  <a:srgbClr val="F5F5F5"/>
                </a:solidFill>
                <a:effectLst>
                  <a:outerShdw blurRad="38100" dist="38100" dir="2700000" algn="tl" rotWithShape="0">
                    <a:prstClr val="black"/>
                  </a:outerShdw>
                </a:effectLst>
                <a:ea typeface="+mj-ea"/>
                <a:cs typeface="+mj-cs"/>
              </a:rPr>
              <a:t>variation</a:t>
            </a:r>
            <a:r>
              <a:rPr lang="en-US" sz="4000" dirty="0">
                <a:solidFill>
                  <a:srgbClr val="F5F5F5"/>
                </a:solidFill>
                <a:effectLst>
                  <a:outerShdw blurRad="38100" dist="38100" dir="2700000" algn="tl" rotWithShape="0">
                    <a:prstClr val="black"/>
                  </a:outerShdw>
                </a:effectLst>
                <a:ea typeface="+mj-ea"/>
                <a:cs typeface="+mj-cs"/>
              </a:rPr>
              <a:t> in how the symbols are used: </a:t>
            </a:r>
          </a:p>
          <a:p>
            <a:pPr lvl="1"/>
            <a:r>
              <a:rPr lang="en-US" sz="3600" dirty="0">
                <a:solidFill>
                  <a:srgbClr val="F5F5F5"/>
                </a:solidFill>
                <a:effectLst>
                  <a:outerShdw blurRad="38100" dist="38100" dir="2700000" algn="tl" rotWithShape="0">
                    <a:prstClr val="black"/>
                  </a:outerShdw>
                </a:effectLst>
                <a:ea typeface="+mj-ea"/>
                <a:cs typeface="+mj-cs"/>
              </a:rPr>
              <a:t>Zechariah’s patrols simply </a:t>
            </a:r>
            <a:r>
              <a:rPr lang="en-US" sz="3600" b="1" i="1" dirty="0">
                <a:solidFill>
                  <a:srgbClr val="F5F5F5"/>
                </a:solidFill>
                <a:effectLst>
                  <a:outerShdw blurRad="38100" dist="38100" dir="2700000" algn="tl" rotWithShape="0">
                    <a:prstClr val="black"/>
                  </a:outerShdw>
                </a:effectLst>
                <a:ea typeface="+mj-ea"/>
                <a:cs typeface="+mj-cs"/>
              </a:rPr>
              <a:t>report</a:t>
            </a:r>
            <a:r>
              <a:rPr lang="en-US" sz="3600" dirty="0">
                <a:solidFill>
                  <a:srgbClr val="F5F5F5"/>
                </a:solidFill>
                <a:effectLst>
                  <a:outerShdw blurRad="38100" dist="38100" dir="2700000" algn="tl" rotWithShape="0">
                    <a:prstClr val="black"/>
                  </a:outerShdw>
                </a:effectLst>
                <a:ea typeface="+mj-ea"/>
                <a:cs typeface="+mj-cs"/>
              </a:rPr>
              <a:t> on the state of the </a:t>
            </a:r>
            <a:r>
              <a:rPr lang="en-US" sz="3600" b="1" i="1" dirty="0">
                <a:solidFill>
                  <a:srgbClr val="F5F5F5"/>
                </a:solidFill>
                <a:effectLst>
                  <a:outerShdw blurRad="38100" dist="38100" dir="2700000" algn="tl" rotWithShape="0">
                    <a:prstClr val="black"/>
                  </a:outerShdw>
                </a:effectLst>
                <a:ea typeface="+mj-ea"/>
                <a:cs typeface="+mj-cs"/>
              </a:rPr>
              <a:t>nations</a:t>
            </a:r>
            <a:r>
              <a:rPr lang="en-US" sz="3600" dirty="0">
                <a:solidFill>
                  <a:srgbClr val="F5F5F5"/>
                </a:solidFill>
                <a:effectLst>
                  <a:outerShdw blurRad="38100" dist="38100" dir="2700000" algn="tl" rotWithShape="0">
                    <a:prstClr val="black"/>
                  </a:outerShdw>
                </a:effectLst>
                <a:ea typeface="+mj-ea"/>
                <a:cs typeface="+mj-cs"/>
              </a:rPr>
              <a:t>, </a:t>
            </a:r>
          </a:p>
          <a:p>
            <a:pPr lvl="1"/>
            <a:r>
              <a:rPr lang="en-US" sz="3600" dirty="0">
                <a:solidFill>
                  <a:srgbClr val="F5F5F5"/>
                </a:solidFill>
                <a:effectLst>
                  <a:outerShdw blurRad="38100" dist="38100" dir="2700000" algn="tl" rotWithShape="0">
                    <a:prstClr val="black"/>
                  </a:outerShdw>
                </a:effectLst>
                <a:ea typeface="+mj-ea"/>
                <a:cs typeface="+mj-cs"/>
              </a:rPr>
              <a:t>The horsemen in Revelation actively </a:t>
            </a:r>
            <a:r>
              <a:rPr lang="en-US" sz="3600" b="1" i="1" dirty="0">
                <a:solidFill>
                  <a:srgbClr val="F5F5F5"/>
                </a:solidFill>
                <a:effectLst>
                  <a:outerShdw blurRad="38100" dist="38100" dir="2700000" algn="tl" rotWithShape="0">
                    <a:prstClr val="black"/>
                  </a:outerShdw>
                </a:effectLst>
                <a:ea typeface="+mj-ea"/>
                <a:cs typeface="+mj-cs"/>
              </a:rPr>
              <a:t>execute judgments</a:t>
            </a:r>
            <a:r>
              <a:rPr lang="en-US" sz="3600" dirty="0">
                <a:solidFill>
                  <a:srgbClr val="F5F5F5"/>
                </a:solidFill>
                <a:effectLst>
                  <a:outerShdw blurRad="38100" dist="38100" dir="2700000" algn="tl" rotWithShape="0">
                    <a:prstClr val="black"/>
                  </a:outerShdw>
                </a:effectLst>
                <a:ea typeface="+mj-ea"/>
                <a:cs typeface="+mj-cs"/>
              </a:rPr>
              <a:t>.</a:t>
            </a:r>
          </a:p>
          <a:p>
            <a:r>
              <a:rPr lang="en-US" sz="4000" dirty="0">
                <a:solidFill>
                  <a:srgbClr val="F5F5F5"/>
                </a:solidFill>
                <a:effectLst>
                  <a:outerShdw blurRad="38100" dist="38100" dir="2700000" algn="tl" rotWithShape="0">
                    <a:prstClr val="black"/>
                  </a:outerShdw>
                </a:effectLst>
              </a:rPr>
              <a:t>While the commentaries share a common understanding of the passage's </a:t>
            </a:r>
            <a:r>
              <a:rPr lang="en-US" sz="4000" b="1" i="1" dirty="0">
                <a:solidFill>
                  <a:srgbClr val="F5F5F5"/>
                </a:solidFill>
                <a:effectLst>
                  <a:outerShdw blurRad="38100" dist="38100" dir="2700000" algn="tl" rotWithShape="0">
                    <a:prstClr val="black"/>
                  </a:outerShdw>
                </a:effectLst>
              </a:rPr>
              <a:t>overall gravity</a:t>
            </a:r>
            <a:r>
              <a:rPr lang="en-US" sz="4000" dirty="0">
                <a:solidFill>
                  <a:srgbClr val="F5F5F5"/>
                </a:solidFill>
                <a:effectLst>
                  <a:outerShdw blurRad="38100" dist="38100" dir="2700000" algn="tl" rotWithShape="0">
                    <a:prstClr val="black"/>
                  </a:outerShdw>
                </a:effectLst>
              </a:rPr>
              <a:t>, they differ </a:t>
            </a:r>
            <a:r>
              <a:rPr lang="en-US" sz="4000" b="1" i="1" dirty="0">
                <a:solidFill>
                  <a:srgbClr val="F5F5F5"/>
                </a:solidFill>
                <a:effectLst>
                  <a:outerShdw blurRad="38100" dist="38100" dir="2700000" algn="tl" rotWithShape="0">
                    <a:prstClr val="black"/>
                  </a:outerShdw>
                </a:effectLst>
              </a:rPr>
              <a:t>significantly</a:t>
            </a:r>
            <a:r>
              <a:rPr lang="en-US" sz="4000" dirty="0">
                <a:solidFill>
                  <a:srgbClr val="F5F5F5"/>
                </a:solidFill>
                <a:effectLst>
                  <a:outerShdw blurRad="38100" dist="38100" dir="2700000" algn="tl" rotWithShape="0">
                    <a:prstClr val="black"/>
                  </a:outerShdw>
                </a:effectLst>
              </a:rPr>
              <a:t> over such things as the </a:t>
            </a:r>
            <a:r>
              <a:rPr lang="en-US" sz="4000" b="1" i="1" dirty="0">
                <a:solidFill>
                  <a:srgbClr val="F5F5F5"/>
                </a:solidFill>
                <a:effectLst>
                  <a:outerShdw blurRad="38100" dist="38100" dir="2700000" algn="tl" rotWithShape="0">
                    <a:prstClr val="black"/>
                  </a:outerShdw>
                </a:effectLst>
              </a:rPr>
              <a:t>identities</a:t>
            </a:r>
            <a:r>
              <a:rPr lang="en-US" sz="4000" dirty="0">
                <a:solidFill>
                  <a:srgbClr val="F5F5F5"/>
                </a:solidFill>
                <a:effectLst>
                  <a:outerShdw blurRad="38100" dist="38100" dir="2700000" algn="tl" rotWithShape="0">
                    <a:prstClr val="black"/>
                  </a:outerShdw>
                </a:effectLst>
              </a:rPr>
              <a:t> of the riders, the </a:t>
            </a:r>
            <a:r>
              <a:rPr lang="en-US" sz="4000" b="1" i="1" dirty="0">
                <a:solidFill>
                  <a:srgbClr val="F5F5F5"/>
                </a:solidFill>
                <a:effectLst>
                  <a:outerShdw blurRad="38100" dist="38100" dir="2700000" algn="tl" rotWithShape="0">
                    <a:prstClr val="black"/>
                  </a:outerShdw>
                </a:effectLst>
              </a:rPr>
              <a:t>historical timing</a:t>
            </a:r>
            <a:r>
              <a:rPr lang="en-US" sz="4000" dirty="0">
                <a:solidFill>
                  <a:srgbClr val="F5F5F5"/>
                </a:solidFill>
                <a:effectLst>
                  <a:outerShdw blurRad="38100" dist="38100" dir="2700000" algn="tl" rotWithShape="0">
                    <a:prstClr val="black"/>
                  </a:outerShdw>
                </a:effectLst>
              </a:rPr>
              <a:t>, and the </a:t>
            </a:r>
            <a:r>
              <a:rPr lang="en-US" sz="4000" b="1" i="1" dirty="0">
                <a:solidFill>
                  <a:srgbClr val="F5F5F5"/>
                </a:solidFill>
                <a:effectLst>
                  <a:outerShdw blurRad="38100" dist="38100" dir="2700000" algn="tl" rotWithShape="0">
                    <a:prstClr val="black"/>
                  </a:outerShdw>
                </a:effectLst>
              </a:rPr>
              <a:t>specific nature </a:t>
            </a:r>
            <a:r>
              <a:rPr lang="en-US" sz="4000" dirty="0">
                <a:solidFill>
                  <a:srgbClr val="F5F5F5"/>
                </a:solidFill>
                <a:effectLst>
                  <a:outerShdw blurRad="38100" dist="38100" dir="2700000" algn="tl" rotWithShape="0">
                    <a:prstClr val="black"/>
                  </a:outerShdw>
                </a:effectLst>
              </a:rPr>
              <a:t>of the judgments.</a:t>
            </a:r>
          </a:p>
          <a:p>
            <a:pPr marL="0" indent="0">
              <a:buNone/>
            </a:pPr>
            <a:endParaRPr lang="en-US" sz="4000" dirty="0">
              <a:solidFill>
                <a:srgbClr val="F5F5F5"/>
              </a:solidFill>
              <a:effectLst>
                <a:outerShdw blurRad="50800" dist="38100" dir="2700000" algn="tl" rotWithShape="0">
                  <a:prstClr val="black">
                    <a:alpha val="30000"/>
                  </a:prstClr>
                </a:outerShdw>
              </a:effectLst>
              <a:ea typeface="+mj-ea"/>
              <a:cs typeface="+mj-cs"/>
            </a:endParaRPr>
          </a:p>
        </p:txBody>
      </p:sp>
    </p:spTree>
    <p:extLst>
      <p:ext uri="{BB962C8B-B14F-4D97-AF65-F5344CB8AC3E}">
        <p14:creationId xmlns:p14="http://schemas.microsoft.com/office/powerpoint/2010/main" val="10701583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D287802C-A933-D702-96AE-331BA3B65AD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29C901-F79F-047E-B0FB-69A23F9AFAED}"/>
              </a:ext>
            </a:extLst>
          </p:cNvPr>
          <p:cNvSpPr>
            <a:spLocks noGrp="1"/>
          </p:cNvSpPr>
          <p:nvPr>
            <p:ph type="title"/>
          </p:nvPr>
        </p:nvSpPr>
        <p:spPr>
          <a:xfrm>
            <a:off x="0" y="0"/>
            <a:ext cx="12192000" cy="866503"/>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Four Horsemen (6:1–8)</a:t>
            </a:r>
          </a:p>
        </p:txBody>
      </p:sp>
      <p:sp>
        <p:nvSpPr>
          <p:cNvPr id="5" name="Content Placeholder 4">
            <a:extLst>
              <a:ext uri="{FF2B5EF4-FFF2-40B4-BE49-F238E27FC236}">
                <a16:creationId xmlns:a16="http://schemas.microsoft.com/office/drawing/2014/main" id="{9A918B5C-5E7D-94A8-DC88-C6EC4B02BAB2}"/>
              </a:ext>
            </a:extLst>
          </p:cNvPr>
          <p:cNvSpPr>
            <a:spLocks noGrp="1"/>
          </p:cNvSpPr>
          <p:nvPr>
            <p:ph idx="1"/>
          </p:nvPr>
        </p:nvSpPr>
        <p:spPr>
          <a:xfrm>
            <a:off x="323273" y="969818"/>
            <a:ext cx="11610109" cy="5888182"/>
          </a:xfrm>
        </p:spPr>
        <p:txBody>
          <a:bodyPr>
            <a:normAutofit/>
          </a:bodyPr>
          <a:lstStyle/>
          <a:p>
            <a:pPr marL="0" indent="0">
              <a:buNone/>
            </a:pP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6:1</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I watched as the Lamb opened the first of the seven seals. Then I heard one of the four living creatures say in a voice like thunder, “Come!”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I looked, and there before me was a white horse! Its rider held a bow, and he was given a crown, and he rode out as a conqueror bent on conquest.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3</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When the Lamb opened the second seal, I heard the second living creature say, “Come!”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4</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Then another horse came out, a fiery red one. Its rider was given power to take peace from the earth and to make men slay each other. To him was given a large sword. </a:t>
            </a:r>
            <a:endParaRPr lang="en-US" sz="3600" dirty="0">
              <a:solidFill>
                <a:srgbClr val="F5F5F5"/>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8122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94490F47-7203-B5D7-A0F9-83BDF60FA75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5E04EE3-25B3-4FAB-8F2E-B63F9024EED3}"/>
              </a:ext>
            </a:extLst>
          </p:cNvPr>
          <p:cNvSpPr>
            <a:spLocks noGrp="1"/>
          </p:cNvSpPr>
          <p:nvPr>
            <p:ph type="title"/>
          </p:nvPr>
        </p:nvSpPr>
        <p:spPr>
          <a:xfrm>
            <a:off x="0" y="0"/>
            <a:ext cx="12192000" cy="866503"/>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Four Horsemen (6:1–8)</a:t>
            </a:r>
          </a:p>
        </p:txBody>
      </p:sp>
      <p:sp>
        <p:nvSpPr>
          <p:cNvPr id="5" name="Content Placeholder 4">
            <a:extLst>
              <a:ext uri="{FF2B5EF4-FFF2-40B4-BE49-F238E27FC236}">
                <a16:creationId xmlns:a16="http://schemas.microsoft.com/office/drawing/2014/main" id="{8F8910E3-AFB1-8291-7270-8C70C3F68202}"/>
              </a:ext>
            </a:extLst>
          </p:cNvPr>
          <p:cNvSpPr>
            <a:spLocks noGrp="1"/>
          </p:cNvSpPr>
          <p:nvPr>
            <p:ph idx="1"/>
          </p:nvPr>
        </p:nvSpPr>
        <p:spPr>
          <a:xfrm>
            <a:off x="290945" y="866503"/>
            <a:ext cx="11610109" cy="5888182"/>
          </a:xfrm>
        </p:spPr>
        <p:txBody>
          <a:bodyPr>
            <a:normAutofit lnSpcReduction="10000"/>
          </a:bodyPr>
          <a:lstStyle/>
          <a:p>
            <a:pPr marL="0" indent="0">
              <a:buNone/>
            </a:pP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6:5</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When the Lamb opened the third seal, I heard the third living creature say, “Come!” I looked, and there before me was a black horse! Its rider was holding a pair of scales in his hand.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6</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Then I heard what sounded like a voice among the four living creatures, saying, “A quart of wheat for a day's wages, and three quarts of barley for a day's wages, and do not damage the oil and the wine!”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7</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When the Lamb opened the fourth seal, I heard the voice of the fourth living creature say, “Come!”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8</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I looked, and there before me was a pale horse! Its rider was named Death, and Hades was following close behind him. They were given power over a fourth of the earth to kill by sword, famine and plague, and by the wild beasts of the earth. </a:t>
            </a:r>
            <a:r>
              <a:rPr lang="en-US" sz="3600" dirty="0">
                <a:solidFill>
                  <a:srgbClr val="F5F5F5"/>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p>
        </p:txBody>
      </p:sp>
    </p:spTree>
    <p:extLst>
      <p:ext uri="{BB962C8B-B14F-4D97-AF65-F5344CB8AC3E}">
        <p14:creationId xmlns:p14="http://schemas.microsoft.com/office/powerpoint/2010/main" val="24966127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EDFC03E4-DE57-8C5E-35FD-159269C113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0F5F2AC-F5E7-1556-F27D-72C93C934BA4}"/>
              </a:ext>
            </a:extLst>
          </p:cNvPr>
          <p:cNvSpPr>
            <a:spLocks noGrp="1"/>
          </p:cNvSpPr>
          <p:nvPr>
            <p:ph type="title"/>
          </p:nvPr>
        </p:nvSpPr>
        <p:spPr>
          <a:xfrm>
            <a:off x="0" y="1"/>
            <a:ext cx="12226954" cy="692091"/>
          </a:xfrm>
        </p:spPr>
        <p:txBody>
          <a:bodyPr>
            <a:noAutofit/>
          </a:bodyPr>
          <a:lstStyle/>
          <a:p>
            <a:pPr algn="ctr"/>
            <a:r>
              <a:rPr kumimoji="0" lang="en-US" sz="5400" b="1" i="0" u="none" strike="noStrike" kern="1200" cap="none" spc="0" normalizeH="0" baseline="0" noProof="0" dirty="0">
                <a:ln>
                  <a:noFill/>
                </a:ln>
                <a:solidFill>
                  <a:srgbClr val="F5F5F5"/>
                </a:solidFill>
                <a:effectLst>
                  <a:outerShdw blurRad="38100" dist="38100" dir="2700000" algn="ctr" rotWithShape="0">
                    <a:prstClr val="black"/>
                  </a:outerShdw>
                </a:effectLst>
                <a:uLnTx/>
                <a:uFillTx/>
                <a:latin typeface="Calibri Light" panose="020F0302020204030204"/>
                <a:ea typeface="Tahoma" panose="020B0604030504040204" pitchFamily="34" charset="0"/>
                <a:cs typeface="Tahoma" panose="020B0604030504040204" pitchFamily="34" charset="0"/>
              </a:rPr>
              <a:t>The Four Horsemen (6:1–8)</a:t>
            </a:r>
            <a:endParaRPr lang="en-US" sz="4800" b="1" dirty="0">
              <a:solidFill>
                <a:srgbClr val="F5F5F5"/>
              </a:solidFill>
              <a:effectLst>
                <a:outerShdw blurRad="50800" dist="38100" dir="2700000" algn="tl" rotWithShape="0">
                  <a:prstClr val="black">
                    <a:alpha val="30000"/>
                  </a:prstClr>
                </a:outerShdw>
              </a:effectLst>
            </a:endParaRPr>
          </a:p>
        </p:txBody>
      </p:sp>
      <p:sp>
        <p:nvSpPr>
          <p:cNvPr id="3" name="TextBox 2">
            <a:extLst>
              <a:ext uri="{FF2B5EF4-FFF2-40B4-BE49-F238E27FC236}">
                <a16:creationId xmlns:a16="http://schemas.microsoft.com/office/drawing/2014/main" id="{4C7F6FA5-E9F7-BC70-4FF1-2F3E90BD2DEB}"/>
              </a:ext>
            </a:extLst>
          </p:cNvPr>
          <p:cNvSpPr txBox="1"/>
          <p:nvPr/>
        </p:nvSpPr>
        <p:spPr>
          <a:xfrm>
            <a:off x="0" y="64886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Pat </a:t>
            </a:r>
            <a:r>
              <a:rPr kumimoji="0" lang="en-US" sz="1800" b="0" i="0" u="none" strike="noStrike" kern="1200" cap="none" spc="0" normalizeH="0" baseline="0" noProof="0" dirty="0" err="1">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Marvenko</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Smith.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Revelation Illustrated: An Artist's View of the Bible's Last Book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(1982)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6" name="Picture 5">
            <a:extLst>
              <a:ext uri="{FF2B5EF4-FFF2-40B4-BE49-F238E27FC236}">
                <a16:creationId xmlns:a16="http://schemas.microsoft.com/office/drawing/2014/main" id="{88207524-F1D1-11E7-54D0-A9F12B35DC2D}"/>
              </a:ext>
            </a:extLst>
          </p:cNvPr>
          <p:cNvPicPr>
            <a:picLocks noChangeAspect="1"/>
          </p:cNvPicPr>
          <p:nvPr/>
        </p:nvPicPr>
        <p:blipFill>
          <a:blip r:embed="rId3"/>
          <a:stretch>
            <a:fillRect/>
          </a:stretch>
        </p:blipFill>
        <p:spPr>
          <a:xfrm>
            <a:off x="2242599" y="771525"/>
            <a:ext cx="7706801" cy="5458216"/>
          </a:xfrm>
          <a:prstGeom prst="rect">
            <a:avLst/>
          </a:prstGeom>
        </p:spPr>
      </p:pic>
    </p:spTree>
    <p:extLst>
      <p:ext uri="{BB962C8B-B14F-4D97-AF65-F5344CB8AC3E}">
        <p14:creationId xmlns:p14="http://schemas.microsoft.com/office/powerpoint/2010/main" val="21883095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A1958061-BB15-C708-1134-19F1B47C1AC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758E226-34F4-9736-F872-066FCCBC3147}"/>
              </a:ext>
            </a:extLst>
          </p:cNvPr>
          <p:cNvSpPr>
            <a:spLocks noGrp="1"/>
          </p:cNvSpPr>
          <p:nvPr>
            <p:ph type="title"/>
          </p:nvPr>
        </p:nvSpPr>
        <p:spPr>
          <a:xfrm>
            <a:off x="0" y="-1"/>
            <a:ext cx="12192000" cy="1466851"/>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Now I watched when the Lamb opened one of the seven seals, and I heard one of the four living creatures say with a voice like thunder, “Come!”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 looked, and behold, a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white horse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its rider had a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bow</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crown</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was given to him, and he came out conquering, and to conquer.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60FC5905-D41F-DB86-2F14-7B821AC81420}"/>
              </a:ext>
            </a:extLst>
          </p:cNvPr>
          <p:cNvSpPr>
            <a:spLocks noGrp="1"/>
          </p:cNvSpPr>
          <p:nvPr>
            <p:ph idx="1"/>
          </p:nvPr>
        </p:nvSpPr>
        <p:spPr>
          <a:xfrm>
            <a:off x="339754" y="1752600"/>
            <a:ext cx="11530668" cy="4950205"/>
          </a:xfrm>
        </p:spPr>
        <p:txBody>
          <a:bodyPr>
            <a:normAutofit lnSpcReduction="10000"/>
          </a:bodyPr>
          <a:lstStyle/>
          <a:p>
            <a:r>
              <a:rPr lang="en-US" sz="4400" dirty="0">
                <a:solidFill>
                  <a:srgbClr val="F5F5F5"/>
                </a:solidFill>
                <a:effectLst>
                  <a:outerShdw blurRad="38100" dist="38100" dir="2700000" algn="ctr" rotWithShape="0">
                    <a:schemeClr val="tx1"/>
                  </a:outerShdw>
                </a:effectLst>
              </a:rPr>
              <a:t>The identity of the first rider on the “</a:t>
            </a:r>
            <a:r>
              <a:rPr lang="en-US" sz="44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white horse</a:t>
            </a:r>
            <a:r>
              <a:rPr lang="en-US" sz="4400" dirty="0">
                <a:solidFill>
                  <a:srgbClr val="F5F5F5"/>
                </a:solidFill>
                <a:effectLst>
                  <a:outerShdw blurRad="38100" dist="38100" dir="2700000" algn="ctr" rotWithShape="0">
                    <a:schemeClr val="tx1"/>
                  </a:outerShdw>
                </a:effectLst>
              </a:rPr>
              <a:t>”—carrying a “</a:t>
            </a:r>
            <a:r>
              <a:rPr lang="en-US" sz="44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bow</a:t>
            </a:r>
            <a:r>
              <a:rPr lang="en-US" sz="4400" dirty="0">
                <a:solidFill>
                  <a:srgbClr val="F5F5F5"/>
                </a:solidFill>
                <a:effectLst>
                  <a:outerShdw blurRad="38100" dist="38100" dir="2700000" algn="ctr" rotWithShape="0">
                    <a:schemeClr val="tx1"/>
                  </a:outerShdw>
                </a:effectLst>
              </a:rPr>
              <a:t>” and wearing a “</a:t>
            </a:r>
            <a:r>
              <a:rPr lang="en-US" sz="44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crown</a:t>
            </a:r>
            <a:r>
              <a:rPr lang="en-US" sz="4400" dirty="0">
                <a:solidFill>
                  <a:srgbClr val="F5F5F5"/>
                </a:solidFill>
                <a:effectLst>
                  <a:outerShdw blurRad="38100" dist="38100" dir="2700000" algn="ctr" rotWithShape="0">
                    <a:schemeClr val="tx1"/>
                  </a:outerShdw>
                </a:effectLst>
              </a:rPr>
              <a:t>”—is one of the most heavily </a:t>
            </a:r>
            <a:r>
              <a:rPr lang="en-US" sz="4400" b="1" i="1" dirty="0">
                <a:solidFill>
                  <a:srgbClr val="F5F5F5"/>
                </a:solidFill>
                <a:effectLst>
                  <a:outerShdw blurRad="38100" dist="38100" dir="2700000" algn="ctr" rotWithShape="0">
                    <a:schemeClr val="tx1"/>
                  </a:outerShdw>
                </a:effectLst>
              </a:rPr>
              <a:t>disputed</a:t>
            </a:r>
            <a:r>
              <a:rPr lang="en-US" sz="4400" dirty="0">
                <a:solidFill>
                  <a:srgbClr val="F5F5F5"/>
                </a:solidFill>
                <a:effectLst>
                  <a:outerShdw blurRad="38100" dist="38100" dir="2700000" algn="ctr" rotWithShape="0">
                    <a:schemeClr val="tx1"/>
                  </a:outerShdw>
                </a:effectLst>
              </a:rPr>
              <a:t> aspects of this section. </a:t>
            </a:r>
          </a:p>
          <a:p>
            <a:r>
              <a:rPr lang="en-US" sz="4400" dirty="0">
                <a:solidFill>
                  <a:srgbClr val="F5F5F5"/>
                </a:solidFill>
                <a:effectLst>
                  <a:outerShdw blurRad="38100" dist="38100" dir="2700000" algn="ctr" rotWithShape="0">
                    <a:schemeClr val="tx1"/>
                  </a:outerShdw>
                </a:effectLst>
              </a:rPr>
              <a:t>The commentaries fall into </a:t>
            </a:r>
            <a:r>
              <a:rPr lang="en-US" sz="4400" b="1" i="1" dirty="0">
                <a:solidFill>
                  <a:srgbClr val="FFD700"/>
                </a:solidFill>
                <a:effectLst>
                  <a:outerShdw blurRad="38100" dist="38100" dir="2700000" algn="ctr" rotWithShape="0">
                    <a:schemeClr val="tx1"/>
                  </a:outerShdw>
                </a:effectLst>
              </a:rPr>
              <a:t>two</a:t>
            </a:r>
            <a:r>
              <a:rPr lang="en-US" sz="4400" dirty="0">
                <a:solidFill>
                  <a:srgbClr val="F5F5F5"/>
                </a:solidFill>
                <a:effectLst>
                  <a:outerShdw blurRad="38100" dist="38100" dir="2700000" algn="ctr" rotWithShape="0">
                    <a:schemeClr val="tx1"/>
                  </a:outerShdw>
                </a:effectLst>
              </a:rPr>
              <a:t> primary camps as to who this figure represents:  </a:t>
            </a:r>
          </a:p>
          <a:p>
            <a:pPr lvl="1"/>
            <a:r>
              <a:rPr lang="en-US" sz="4000" dirty="0">
                <a:solidFill>
                  <a:srgbClr val="FFD700"/>
                </a:solidFill>
                <a:effectLst>
                  <a:outerShdw blurRad="38100" dist="38100" dir="2700000" algn="ctr" rotWithShape="0">
                    <a:schemeClr val="tx1"/>
                  </a:outerShdw>
                </a:effectLst>
              </a:rPr>
              <a:t>Jesus Christ and/or the Gospel </a:t>
            </a:r>
          </a:p>
          <a:p>
            <a:pPr lvl="1"/>
            <a:r>
              <a:rPr lang="en-US" sz="4000" dirty="0">
                <a:solidFill>
                  <a:srgbClr val="FFD700"/>
                </a:solidFill>
                <a:effectLst>
                  <a:outerShdw blurRad="38100" dist="38100" dir="2700000" algn="ctr" rotWithShape="0">
                    <a:schemeClr val="tx1"/>
                  </a:outerShdw>
                </a:effectLst>
              </a:rPr>
              <a:t>Military Conquest or War</a:t>
            </a:r>
          </a:p>
          <a:p>
            <a:endParaRPr lang="en-US" sz="3600" dirty="0">
              <a:solidFill>
                <a:srgbClr val="FFD700"/>
              </a:solidFill>
              <a:effectLst>
                <a:outerShdw blurRad="38100" dist="38100" dir="2700000" algn="ctr" rotWithShape="0">
                  <a:schemeClr val="tx1"/>
                </a:outerShdw>
              </a:effectLst>
            </a:endParaRPr>
          </a:p>
        </p:txBody>
      </p:sp>
    </p:spTree>
    <p:extLst>
      <p:ext uri="{BB962C8B-B14F-4D97-AF65-F5344CB8AC3E}">
        <p14:creationId xmlns:p14="http://schemas.microsoft.com/office/powerpoint/2010/main" val="2225086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13DA2638-1A32-14E4-B691-43F5700416C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181631F-22E3-0CA3-7A26-1DAB5F9B3F13}"/>
              </a:ext>
            </a:extLst>
          </p:cNvPr>
          <p:cNvSpPr>
            <a:spLocks noGrp="1"/>
          </p:cNvSpPr>
          <p:nvPr>
            <p:ph type="title"/>
          </p:nvPr>
        </p:nvSpPr>
        <p:spPr>
          <a:xfrm>
            <a:off x="0" y="-1"/>
            <a:ext cx="12192000" cy="1466851"/>
          </a:xfrm>
          <a:solidFill>
            <a:schemeClr val="tx1"/>
          </a:solidFill>
          <a:ln w="25400">
            <a:solidFill>
              <a:srgbClr val="FFFF99"/>
            </a:solidFill>
          </a:ln>
        </p:spPr>
        <p:txBody>
          <a:bodyPr>
            <a:noAutofit/>
          </a:bodyPr>
          <a:lstStyle/>
          <a:p>
            <a:r>
              <a:rPr lang="en-US" sz="2400" i="1" baseline="30000"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6:1 </a:t>
            </a:r>
            <a:r>
              <a:rPr lang="en-US" sz="24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Now I watched when the Lamb opened one of the seven seals, and I heard one of the four living creatures say with a voice like thunder, “Come!” </a:t>
            </a:r>
            <a:r>
              <a:rPr lang="en-US" sz="2400" i="1" baseline="30000"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a:t>
            </a:r>
            <a:r>
              <a:rPr lang="en-US" sz="24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I looked, and behold, a </a:t>
            </a:r>
            <a:r>
              <a:rPr lang="en-US" sz="2400" i="1" dirty="0">
                <a:solidFill>
                  <a:srgbClr val="A2FFB3"/>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white horse</a:t>
            </a:r>
            <a:r>
              <a:rPr lang="en-US" sz="24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its rider had a bow, and a crown was given to him, and he came out </a:t>
            </a:r>
            <a:r>
              <a:rPr lang="en-US" sz="2400" i="1" dirty="0">
                <a:solidFill>
                  <a:srgbClr val="A2FFB3"/>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conquering, and to conquer</a:t>
            </a:r>
            <a:r>
              <a:rPr lang="en-US" sz="24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FDF356F2-C6CC-D0AF-96A5-D4ECBD6F892F}"/>
              </a:ext>
            </a:extLst>
          </p:cNvPr>
          <p:cNvSpPr>
            <a:spLocks noGrp="1"/>
          </p:cNvSpPr>
          <p:nvPr>
            <p:ph idx="1"/>
          </p:nvPr>
        </p:nvSpPr>
        <p:spPr>
          <a:xfrm>
            <a:off x="339754" y="1752600"/>
            <a:ext cx="11530668" cy="4950205"/>
          </a:xfrm>
        </p:spPr>
        <p:txBody>
          <a:bodyPr>
            <a:normAutofit fontScale="92500" lnSpcReduction="10000"/>
          </a:bodyPr>
          <a:lstStyle/>
          <a:p>
            <a:r>
              <a:rPr lang="en-US" sz="3900" dirty="0">
                <a:solidFill>
                  <a:srgbClr val="FFD700"/>
                </a:solidFill>
                <a:effectLst>
                  <a:outerShdw blurRad="38100" dist="38100" dir="2700000" algn="ctr" rotWithShape="0">
                    <a:schemeClr val="tx1"/>
                  </a:outerShdw>
                </a:effectLst>
              </a:rPr>
              <a:t>Jesus Christ and/or the Gospel: </a:t>
            </a:r>
          </a:p>
          <a:p>
            <a:pPr lvl="1"/>
            <a:r>
              <a:rPr lang="en-US" sz="3200" dirty="0">
                <a:solidFill>
                  <a:srgbClr val="F5F5F5"/>
                </a:solidFill>
                <a:effectLst>
                  <a:outerShdw blurRad="38100" dist="38100" dir="2700000" algn="ctr" rotWithShape="0">
                    <a:schemeClr val="tx1"/>
                  </a:outerShdw>
                </a:effectLst>
              </a:rPr>
              <a:t>Schreiner and many older interpreters argue that the “</a:t>
            </a:r>
            <a:r>
              <a:rPr lang="en-US" sz="32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white horse</a:t>
            </a:r>
            <a:r>
              <a:rPr lang="en-US" sz="3200" dirty="0">
                <a:solidFill>
                  <a:srgbClr val="F5F5F5"/>
                </a:solidFill>
                <a:effectLst>
                  <a:outerShdw blurRad="38100" dist="38100" dir="2700000" algn="ctr" rotWithShape="0">
                    <a:schemeClr val="tx1"/>
                  </a:outerShdw>
                </a:effectLst>
              </a:rPr>
              <a:t>” represents Christ and the victorious spread of the gospel. </a:t>
            </a:r>
          </a:p>
          <a:p>
            <a:pPr lvl="1"/>
            <a:r>
              <a:rPr lang="en-US" sz="3200" dirty="0">
                <a:solidFill>
                  <a:srgbClr val="F5F5F5"/>
                </a:solidFill>
                <a:effectLst>
                  <a:outerShdw blurRad="38100" dist="38100" dir="2700000" algn="ctr" rotWithShape="0">
                    <a:schemeClr val="tx1"/>
                  </a:outerShdw>
                </a:effectLst>
              </a:rPr>
              <a:t>This view is supported by the explicit identification of Jesus on a white horse in Revelation 19:11 and the consistently positive, holy associations of the color “</a:t>
            </a:r>
            <a:r>
              <a:rPr lang="en-US" sz="32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white</a:t>
            </a:r>
            <a:r>
              <a:rPr lang="en-US" sz="3200" dirty="0">
                <a:solidFill>
                  <a:srgbClr val="F5F5F5"/>
                </a:solidFill>
                <a:effectLst>
                  <a:outerShdw blurRad="38100" dist="38100" dir="2700000" algn="ctr" rotWithShape="0">
                    <a:schemeClr val="tx1"/>
                  </a:outerShdw>
                </a:effectLst>
              </a:rPr>
              <a:t>” throughout the book. </a:t>
            </a:r>
          </a:p>
          <a:p>
            <a:pPr lvl="1"/>
            <a:r>
              <a:rPr lang="en-US" sz="3200" dirty="0">
                <a:solidFill>
                  <a:srgbClr val="F5F5F5"/>
                </a:solidFill>
                <a:effectLst>
                  <a:outerShdw blurRad="38100" dist="38100" dir="2700000" algn="ctr" rotWithShape="0">
                    <a:schemeClr val="tx1"/>
                  </a:outerShdw>
                </a:effectLst>
              </a:rPr>
              <a:t>In this view, the phrase describing this rider as “</a:t>
            </a:r>
            <a:r>
              <a:rPr lang="en-US" sz="32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conquering, and to conquer</a:t>
            </a:r>
            <a:r>
              <a:rPr lang="en-US" sz="3200" dirty="0">
                <a:solidFill>
                  <a:srgbClr val="F5F5F5"/>
                </a:solidFill>
                <a:effectLst>
                  <a:outerShdw blurRad="38100" dist="38100" dir="2700000" algn="ctr" rotWithShape="0">
                    <a:schemeClr val="tx1"/>
                  </a:outerShdw>
                </a:effectLst>
              </a:rPr>
              <a:t>” emphasizes the unstoppable, global triumph of the gospel message despite worldly opposition.</a:t>
            </a:r>
          </a:p>
          <a:p>
            <a:pPr lvl="1"/>
            <a:r>
              <a:rPr lang="en-US" sz="3200" dirty="0">
                <a:solidFill>
                  <a:srgbClr val="F5F5F5"/>
                </a:solidFill>
                <a:effectLst>
                  <a:outerShdw blurRad="38100" dist="38100" dir="2700000" algn="ctr" rotWithShape="0">
                    <a:schemeClr val="tx1"/>
                  </a:outerShdw>
                </a:effectLst>
              </a:rPr>
              <a:t>While these things are </a:t>
            </a:r>
            <a:r>
              <a:rPr lang="en-US" sz="3200" b="1" i="1" dirty="0">
                <a:solidFill>
                  <a:srgbClr val="F5F5F5"/>
                </a:solidFill>
                <a:effectLst>
                  <a:outerShdw blurRad="38100" dist="38100" dir="2700000" algn="ctr" rotWithShape="0">
                    <a:schemeClr val="tx1"/>
                  </a:outerShdw>
                </a:effectLst>
              </a:rPr>
              <a:t>true</a:t>
            </a:r>
            <a:r>
              <a:rPr lang="en-US" sz="3200" dirty="0">
                <a:solidFill>
                  <a:srgbClr val="F5F5F5"/>
                </a:solidFill>
                <a:effectLst>
                  <a:outerShdw blurRad="38100" dist="38100" dir="2700000" algn="ctr" rotWithShape="0">
                    <a:schemeClr val="tx1"/>
                  </a:outerShdw>
                </a:effectLst>
              </a:rPr>
              <a:t> about Jesus and the triumph of the gospel, I do not believe that idea </a:t>
            </a:r>
            <a:r>
              <a:rPr lang="en-US" sz="3200" b="1" i="1" dirty="0">
                <a:solidFill>
                  <a:srgbClr val="F5F5F5"/>
                </a:solidFill>
                <a:effectLst>
                  <a:outerShdw blurRad="38100" dist="38100" dir="2700000" algn="ctr" rotWithShape="0">
                    <a:schemeClr val="tx1"/>
                  </a:outerShdw>
                </a:effectLst>
              </a:rPr>
              <a:t>fits</a:t>
            </a:r>
            <a:r>
              <a:rPr lang="en-US" sz="3200" dirty="0">
                <a:solidFill>
                  <a:srgbClr val="F5F5F5"/>
                </a:solidFill>
                <a:effectLst>
                  <a:outerShdw blurRad="38100" dist="38100" dir="2700000" algn="ctr" rotWithShape="0">
                    <a:schemeClr val="tx1"/>
                  </a:outerShdw>
                </a:effectLst>
              </a:rPr>
              <a:t> well with the other three horsemen – all of which bring suffering, death, and/or destruction.</a:t>
            </a:r>
          </a:p>
          <a:p>
            <a:endParaRPr lang="en-US" sz="3600" dirty="0">
              <a:solidFill>
                <a:srgbClr val="FFD700"/>
              </a:solidFill>
              <a:effectLst>
                <a:outerShdw blurRad="38100" dist="38100" dir="2700000" algn="ctr" rotWithShape="0">
                  <a:schemeClr val="tx1"/>
                </a:outerShdw>
              </a:effectLst>
            </a:endParaRPr>
          </a:p>
        </p:txBody>
      </p:sp>
    </p:spTree>
    <p:extLst>
      <p:ext uri="{BB962C8B-B14F-4D97-AF65-F5344CB8AC3E}">
        <p14:creationId xmlns:p14="http://schemas.microsoft.com/office/powerpoint/2010/main" val="6266785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0FF62D25-C359-ED0F-809A-E9DD353B09B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73202A2-E780-5EE0-8DDA-20CE18D96CB6}"/>
              </a:ext>
            </a:extLst>
          </p:cNvPr>
          <p:cNvSpPr>
            <a:spLocks noGrp="1"/>
          </p:cNvSpPr>
          <p:nvPr>
            <p:ph type="title"/>
          </p:nvPr>
        </p:nvSpPr>
        <p:spPr>
          <a:xfrm>
            <a:off x="0" y="-1"/>
            <a:ext cx="12192000" cy="1466851"/>
          </a:xfrm>
          <a:solidFill>
            <a:schemeClr val="tx1"/>
          </a:solidFill>
          <a:ln w="25400">
            <a:solidFill>
              <a:srgbClr val="FFFF99"/>
            </a:solidFill>
          </a:ln>
        </p:spPr>
        <p:txBody>
          <a:bodyPr>
            <a:noAutofit/>
          </a:bodyPr>
          <a:lstStyle/>
          <a:p>
            <a:r>
              <a:rPr lang="en-US" sz="2400" i="1" baseline="30000"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6:1 </a:t>
            </a:r>
            <a:r>
              <a:rPr lang="en-US" sz="24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Now I watched when the Lamb opened one of the seven seals, and I heard one of the four living creatures say with a voice like thunder, “Come!” </a:t>
            </a:r>
            <a:r>
              <a:rPr lang="en-US" sz="2400" i="1" baseline="30000"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a:t>
            </a:r>
            <a:r>
              <a:rPr lang="en-US" sz="24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I looked, and behold, a white horse! And its rider had a bow, and a crown was given to him, and he came out conquering, and to conquer. </a:t>
            </a:r>
            <a:r>
              <a:rPr lang="en-US" sz="2400" dirty="0">
                <a:solidFill>
                  <a:schemeClr val="bg1"/>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788EFCA9-03DE-B11B-2F77-5555AF898CA2}"/>
              </a:ext>
            </a:extLst>
          </p:cNvPr>
          <p:cNvSpPr>
            <a:spLocks noGrp="1"/>
          </p:cNvSpPr>
          <p:nvPr>
            <p:ph idx="1"/>
          </p:nvPr>
        </p:nvSpPr>
        <p:spPr>
          <a:xfrm>
            <a:off x="339754" y="1752601"/>
            <a:ext cx="11530668" cy="2625436"/>
          </a:xfrm>
        </p:spPr>
        <p:txBody>
          <a:bodyPr>
            <a:normAutofit lnSpcReduction="10000"/>
          </a:bodyPr>
          <a:lstStyle/>
          <a:p>
            <a:r>
              <a:rPr lang="en-US" sz="3600" dirty="0">
                <a:solidFill>
                  <a:srgbClr val="FFD700"/>
                </a:solidFill>
                <a:effectLst>
                  <a:outerShdw blurRad="38100" dist="38100" dir="2700000" algn="ctr" rotWithShape="0">
                    <a:schemeClr val="tx1"/>
                  </a:outerShdw>
                </a:effectLst>
              </a:rPr>
              <a:t>Military Conquest or War: </a:t>
            </a:r>
          </a:p>
          <a:p>
            <a:pPr lvl="1"/>
            <a:r>
              <a:rPr lang="en-US" sz="3200" dirty="0">
                <a:solidFill>
                  <a:srgbClr val="F5F5F5"/>
                </a:solidFill>
                <a:effectLst>
                  <a:outerShdw blurRad="38100" dist="38100" dir="2700000" algn="ctr" rotWithShape="0">
                    <a:schemeClr val="tx1"/>
                  </a:outerShdw>
                </a:effectLst>
              </a:rPr>
              <a:t>Carson, Beale, and many modern commentators interpret the white horse as militarism and aggressive imperial conquest.  </a:t>
            </a:r>
          </a:p>
          <a:p>
            <a:pPr lvl="1"/>
            <a:r>
              <a:rPr lang="en-US" sz="3200" dirty="0">
                <a:solidFill>
                  <a:srgbClr val="F5F5F5"/>
                </a:solidFill>
                <a:effectLst>
                  <a:outerShdw blurRad="38100" dist="38100" dir="2700000" algn="ctr" rotWithShape="0">
                    <a:schemeClr val="tx1"/>
                  </a:outerShdw>
                </a:effectLst>
              </a:rPr>
              <a:t>But then the question becomes, historically what specific  imperial conquest is in view here? Below is a summary of the three main perspectives for this horseman: </a:t>
            </a:r>
          </a:p>
          <a:p>
            <a:endParaRPr lang="en-US" sz="3600" dirty="0">
              <a:solidFill>
                <a:srgbClr val="FFD700"/>
              </a:solidFill>
              <a:effectLst>
                <a:outerShdw blurRad="38100" dist="38100" dir="2700000" algn="ctr" rotWithShape="0">
                  <a:schemeClr val="tx1"/>
                </a:outerShdw>
              </a:effectLst>
            </a:endParaRPr>
          </a:p>
        </p:txBody>
      </p:sp>
      <p:graphicFrame>
        <p:nvGraphicFramePr>
          <p:cNvPr id="2" name="Table 1">
            <a:extLst>
              <a:ext uri="{FF2B5EF4-FFF2-40B4-BE49-F238E27FC236}">
                <a16:creationId xmlns:a16="http://schemas.microsoft.com/office/drawing/2014/main" id="{195371CA-CEFA-767A-FAC0-F799E2CE0B27}"/>
              </a:ext>
            </a:extLst>
          </p:cNvPr>
          <p:cNvGraphicFramePr>
            <a:graphicFrameLocks noGrp="1"/>
          </p:cNvGraphicFramePr>
          <p:nvPr>
            <p:extLst>
              <p:ext uri="{D42A27DB-BD31-4B8C-83A1-F6EECF244321}">
                <p14:modId xmlns:p14="http://schemas.microsoft.com/office/powerpoint/2010/main" val="2436533808"/>
              </p:ext>
            </p:extLst>
          </p:nvPr>
        </p:nvGraphicFramePr>
        <p:xfrm>
          <a:off x="1117890" y="4536882"/>
          <a:ext cx="3445163" cy="2072640"/>
        </p:xfrm>
        <a:graphic>
          <a:graphicData uri="http://schemas.openxmlformats.org/drawingml/2006/table">
            <a:tbl>
              <a:tblPr firstRow="1" bandRow="1">
                <a:tableStyleId>{5C22544A-7EE6-4342-B048-85BDC9FD1C3A}</a:tableStyleId>
              </a:tblPr>
              <a:tblGrid>
                <a:gridCol w="3445163">
                  <a:extLst>
                    <a:ext uri="{9D8B030D-6E8A-4147-A177-3AD203B41FA5}">
                      <a16:colId xmlns:a16="http://schemas.microsoft.com/office/drawing/2014/main" val="3728529881"/>
                    </a:ext>
                  </a:extLst>
                </a:gridCol>
              </a:tblGrid>
              <a:tr h="370840">
                <a:tc>
                  <a:txBody>
                    <a:bodyPr/>
                    <a:lstStyle/>
                    <a:p>
                      <a:r>
                        <a:rPr lang="en-US" sz="2400" dirty="0">
                          <a:effectLst>
                            <a:outerShdw blurRad="38100" dist="38100" dir="2700000" algn="ctr" rotWithShape="0">
                              <a:schemeClr val="tx1"/>
                            </a:outerShdw>
                          </a:effectLst>
                        </a:rPr>
                        <a:t>Futurist</a:t>
                      </a:r>
                    </a:p>
                  </a:txBody>
                  <a:tcPr/>
                </a:tc>
                <a:extLst>
                  <a:ext uri="{0D108BD9-81ED-4DB2-BD59-A6C34878D82A}">
                    <a16:rowId xmlns:a16="http://schemas.microsoft.com/office/drawing/2014/main" val="862939377"/>
                  </a:ext>
                </a:extLst>
              </a:tr>
              <a:tr h="370840">
                <a:tc>
                  <a:txBody>
                    <a:bodyPr/>
                    <a:lstStyle/>
                    <a:p>
                      <a:r>
                        <a:rPr lang="en-US" sz="2000" dirty="0"/>
                        <a:t>The rise of the future Antichrist, who initially conquers through diplomacy, deception, or political power during the Tribulation.</a:t>
                      </a:r>
                    </a:p>
                  </a:txBody>
                  <a:tcPr/>
                </a:tc>
                <a:extLst>
                  <a:ext uri="{0D108BD9-81ED-4DB2-BD59-A6C34878D82A}">
                    <a16:rowId xmlns:a16="http://schemas.microsoft.com/office/drawing/2014/main" val="1808082747"/>
                  </a:ext>
                </a:extLst>
              </a:tr>
            </a:tbl>
          </a:graphicData>
        </a:graphic>
      </p:graphicFrame>
      <p:graphicFrame>
        <p:nvGraphicFramePr>
          <p:cNvPr id="4" name="Table 3">
            <a:extLst>
              <a:ext uri="{FF2B5EF4-FFF2-40B4-BE49-F238E27FC236}">
                <a16:creationId xmlns:a16="http://schemas.microsoft.com/office/drawing/2014/main" id="{DDE3ECEE-6C16-988C-CBAE-8E5409413C08}"/>
              </a:ext>
            </a:extLst>
          </p:cNvPr>
          <p:cNvGraphicFramePr>
            <a:graphicFrameLocks noGrp="1"/>
          </p:cNvGraphicFramePr>
          <p:nvPr>
            <p:extLst>
              <p:ext uri="{D42A27DB-BD31-4B8C-83A1-F6EECF244321}">
                <p14:modId xmlns:p14="http://schemas.microsoft.com/office/powerpoint/2010/main" val="2619191307"/>
              </p:ext>
            </p:extLst>
          </p:nvPr>
        </p:nvGraphicFramePr>
        <p:xfrm>
          <a:off x="4563053" y="4536882"/>
          <a:ext cx="3445163" cy="2072640"/>
        </p:xfrm>
        <a:graphic>
          <a:graphicData uri="http://schemas.openxmlformats.org/drawingml/2006/table">
            <a:tbl>
              <a:tblPr firstRow="1" bandRow="1">
                <a:tableStyleId>{5C22544A-7EE6-4342-B048-85BDC9FD1C3A}</a:tableStyleId>
              </a:tblPr>
              <a:tblGrid>
                <a:gridCol w="3445163">
                  <a:extLst>
                    <a:ext uri="{9D8B030D-6E8A-4147-A177-3AD203B41FA5}">
                      <a16:colId xmlns:a16="http://schemas.microsoft.com/office/drawing/2014/main" val="1503839735"/>
                    </a:ext>
                  </a:extLst>
                </a:gridCol>
              </a:tblGrid>
              <a:tr h="370840">
                <a:tc>
                  <a:txBody>
                    <a:bodyPr/>
                    <a:lstStyle/>
                    <a:p>
                      <a:r>
                        <a:rPr lang="en-US" sz="2400" dirty="0">
                          <a:effectLst>
                            <a:outerShdw blurRad="38100" dist="38100" dir="2700000" algn="ctr" rotWithShape="0">
                              <a:schemeClr val="tx1"/>
                            </a:outerShdw>
                          </a:effectLst>
                        </a:rPr>
                        <a:t>Historicist</a:t>
                      </a:r>
                    </a:p>
                  </a:txBody>
                  <a:tcPr/>
                </a:tc>
                <a:extLst>
                  <a:ext uri="{0D108BD9-81ED-4DB2-BD59-A6C34878D82A}">
                    <a16:rowId xmlns:a16="http://schemas.microsoft.com/office/drawing/2014/main" val="160052081"/>
                  </a:ext>
                </a:extLst>
              </a:tr>
              <a:tr h="370840">
                <a:tc>
                  <a:txBody>
                    <a:bodyPr/>
                    <a:lstStyle/>
                    <a:p>
                      <a:r>
                        <a:rPr lang="en-US" sz="2000" dirty="0"/>
                        <a:t>The early military victories and expansion of the Roman Empire, especially during its period of greatest strength and conquest.</a:t>
                      </a:r>
                    </a:p>
                  </a:txBody>
                  <a:tcPr/>
                </a:tc>
                <a:extLst>
                  <a:ext uri="{0D108BD9-81ED-4DB2-BD59-A6C34878D82A}">
                    <a16:rowId xmlns:a16="http://schemas.microsoft.com/office/drawing/2014/main" val="1038412541"/>
                  </a:ext>
                </a:extLst>
              </a:tr>
            </a:tbl>
          </a:graphicData>
        </a:graphic>
      </p:graphicFrame>
      <p:graphicFrame>
        <p:nvGraphicFramePr>
          <p:cNvPr id="6" name="Table 5">
            <a:extLst>
              <a:ext uri="{FF2B5EF4-FFF2-40B4-BE49-F238E27FC236}">
                <a16:creationId xmlns:a16="http://schemas.microsoft.com/office/drawing/2014/main" id="{F78758CF-7FA6-E937-5B8E-07412AC1AAB0}"/>
              </a:ext>
            </a:extLst>
          </p:cNvPr>
          <p:cNvGraphicFramePr>
            <a:graphicFrameLocks noGrp="1"/>
          </p:cNvGraphicFramePr>
          <p:nvPr>
            <p:extLst>
              <p:ext uri="{D42A27DB-BD31-4B8C-83A1-F6EECF244321}">
                <p14:modId xmlns:p14="http://schemas.microsoft.com/office/powerpoint/2010/main" val="3007020532"/>
              </p:ext>
            </p:extLst>
          </p:nvPr>
        </p:nvGraphicFramePr>
        <p:xfrm>
          <a:off x="8008216" y="4536882"/>
          <a:ext cx="3445163" cy="2072640"/>
        </p:xfrm>
        <a:graphic>
          <a:graphicData uri="http://schemas.openxmlformats.org/drawingml/2006/table">
            <a:tbl>
              <a:tblPr firstRow="1" bandRow="1">
                <a:tableStyleId>{5C22544A-7EE6-4342-B048-85BDC9FD1C3A}</a:tableStyleId>
              </a:tblPr>
              <a:tblGrid>
                <a:gridCol w="3445163">
                  <a:extLst>
                    <a:ext uri="{9D8B030D-6E8A-4147-A177-3AD203B41FA5}">
                      <a16:colId xmlns:a16="http://schemas.microsoft.com/office/drawing/2014/main" val="3191457180"/>
                    </a:ext>
                  </a:extLst>
                </a:gridCol>
              </a:tblGrid>
              <a:tr h="459515">
                <a:tc>
                  <a:txBody>
                    <a:bodyPr/>
                    <a:lstStyle/>
                    <a:p>
                      <a:r>
                        <a:rPr lang="en-US" sz="2400" dirty="0">
                          <a:effectLst>
                            <a:outerShdw blurRad="38100" dist="38100" dir="2700000" algn="ctr" rotWithShape="0">
                              <a:schemeClr val="tx1"/>
                            </a:outerShdw>
                          </a:effectLst>
                        </a:rPr>
                        <a:t>Idealist</a:t>
                      </a:r>
                    </a:p>
                  </a:txBody>
                  <a:tcPr/>
                </a:tc>
                <a:extLst>
                  <a:ext uri="{0D108BD9-81ED-4DB2-BD59-A6C34878D82A}">
                    <a16:rowId xmlns:a16="http://schemas.microsoft.com/office/drawing/2014/main" val="1980765749"/>
                  </a:ext>
                </a:extLst>
              </a:tr>
              <a:tr h="1613125">
                <a:tc>
                  <a:txBody>
                    <a:bodyPr/>
                    <a:lstStyle/>
                    <a:p>
                      <a:r>
                        <a:rPr lang="en-US" sz="2000" dirty="0"/>
                        <a:t>The recurring human drive toward conquest and domination throughout history.</a:t>
                      </a:r>
                    </a:p>
                  </a:txBody>
                  <a:tcPr/>
                </a:tc>
                <a:extLst>
                  <a:ext uri="{0D108BD9-81ED-4DB2-BD59-A6C34878D82A}">
                    <a16:rowId xmlns:a16="http://schemas.microsoft.com/office/drawing/2014/main" val="1835885714"/>
                  </a:ext>
                </a:extLst>
              </a:tr>
            </a:tbl>
          </a:graphicData>
        </a:graphic>
      </p:graphicFrame>
    </p:spTree>
    <p:extLst>
      <p:ext uri="{BB962C8B-B14F-4D97-AF65-F5344CB8AC3E}">
        <p14:creationId xmlns:p14="http://schemas.microsoft.com/office/powerpoint/2010/main" val="39065177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96C95937-08E1-F3BA-FF2C-3C59874051A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10EAF52-1317-60C9-B1EC-7DB2B60F7456}"/>
              </a:ext>
            </a:extLst>
          </p:cNvPr>
          <p:cNvSpPr>
            <a:spLocks noGrp="1"/>
          </p:cNvSpPr>
          <p:nvPr>
            <p:ph type="title"/>
          </p:nvPr>
        </p:nvSpPr>
        <p:spPr>
          <a:xfrm>
            <a:off x="0" y="-1"/>
            <a:ext cx="12192000" cy="1466851"/>
          </a:xfrm>
          <a:solidFill>
            <a:schemeClr val="tx1"/>
          </a:solidFill>
          <a:ln w="25400">
            <a:solidFill>
              <a:srgbClr val="FFFF99"/>
            </a:solidFill>
          </a:ln>
        </p:spPr>
        <p:txBody>
          <a:bodyPr>
            <a:noAutofit/>
          </a:bodyPr>
          <a:lstStyle/>
          <a:p>
            <a:r>
              <a:rPr lang="en-US" sz="2400" i="1" baseline="30000"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6:1 </a:t>
            </a:r>
            <a:r>
              <a:rPr lang="en-US" sz="24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Now I watched when the Lamb opened one of the seven seals, and I heard one of the four living creatures say with a voice like thunder, “Come!” </a:t>
            </a:r>
            <a:r>
              <a:rPr lang="en-US" sz="2400" i="1" baseline="30000"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a:t>
            </a:r>
            <a:r>
              <a:rPr lang="en-US" sz="24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I looked, and behold, a white horse! And its rider had a bow, and a crown was given to him, and he came out conquering, and to conquer. </a:t>
            </a:r>
            <a:r>
              <a:rPr lang="en-US" sz="2400" dirty="0">
                <a:solidFill>
                  <a:schemeClr val="bg1"/>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CF9F63CD-5283-F5F2-D515-DD8E9E67F202}"/>
              </a:ext>
            </a:extLst>
          </p:cNvPr>
          <p:cNvSpPr>
            <a:spLocks noGrp="1"/>
          </p:cNvSpPr>
          <p:nvPr>
            <p:ph idx="1"/>
          </p:nvPr>
        </p:nvSpPr>
        <p:spPr>
          <a:xfrm>
            <a:off x="330666" y="1657351"/>
            <a:ext cx="11530668" cy="4752974"/>
          </a:xfrm>
        </p:spPr>
        <p:txBody>
          <a:bodyPr>
            <a:normAutofit fontScale="92500"/>
          </a:bodyPr>
          <a:lstStyle/>
          <a:p>
            <a:r>
              <a:rPr lang="en-US" sz="3600" dirty="0">
                <a:solidFill>
                  <a:srgbClr val="FFD700"/>
                </a:solidFill>
                <a:effectLst>
                  <a:outerShdw blurRad="38100" dist="38100" dir="2700000" algn="ctr" rotWithShape="0">
                    <a:schemeClr val="tx1"/>
                  </a:outerShdw>
                </a:effectLst>
              </a:rPr>
              <a:t>Military Conquest or War: </a:t>
            </a:r>
          </a:p>
          <a:p>
            <a:pPr lvl="1"/>
            <a:r>
              <a:rPr lang="en-US" sz="3200" dirty="0">
                <a:solidFill>
                  <a:srgbClr val="F5F5F5"/>
                </a:solidFill>
                <a:effectLst>
                  <a:outerShdw blurRad="38100" dist="38100" dir="2700000" algn="ctr" rotWithShape="0">
                    <a:schemeClr val="tx1"/>
                  </a:outerShdw>
                </a:effectLst>
              </a:rPr>
              <a:t>I believe the best way to understand this passage is the </a:t>
            </a:r>
            <a:r>
              <a:rPr lang="en-US" sz="3200" b="1" i="1" dirty="0">
                <a:solidFill>
                  <a:srgbClr val="F5F5F5"/>
                </a:solidFill>
                <a:effectLst>
                  <a:outerShdw blurRad="38100" dist="38100" dir="2700000" algn="ctr" rotWithShape="0">
                    <a:schemeClr val="tx1"/>
                  </a:outerShdw>
                </a:effectLst>
              </a:rPr>
              <a:t>preterist</a:t>
            </a:r>
            <a:r>
              <a:rPr lang="en-US" sz="3200" dirty="0">
                <a:solidFill>
                  <a:srgbClr val="F5F5F5"/>
                </a:solidFill>
                <a:effectLst>
                  <a:outerShdw blurRad="38100" dist="38100" dir="2700000" algn="ctr" rotWithShape="0">
                    <a:schemeClr val="tx1"/>
                  </a:outerShdw>
                </a:effectLst>
              </a:rPr>
              <a:t> view as explained by Kenneth Gentry: </a:t>
            </a:r>
          </a:p>
          <a:p>
            <a:pPr lvl="1"/>
            <a:r>
              <a:rPr lang="en-US" sz="3200" dirty="0">
                <a:solidFill>
                  <a:srgbClr val="F5F5F5"/>
                </a:solidFill>
                <a:effectLst>
                  <a:outerShdw blurRad="38100" dist="38100" dir="2700000" algn="ctr" rotWithShape="0">
                    <a:schemeClr val="tx1"/>
                  </a:outerShdw>
                </a:effectLst>
              </a:rPr>
              <a:t>I see the white horse as representing war, </a:t>
            </a:r>
            <a:r>
              <a:rPr lang="en-US" sz="3200" b="1" i="1" dirty="0">
                <a:solidFill>
                  <a:srgbClr val="F5F5F5"/>
                </a:solidFill>
                <a:effectLst>
                  <a:outerShdw blurRad="38100" dist="38100" dir="2700000" algn="ctr" rotWithShape="0">
                    <a:schemeClr val="tx1"/>
                  </a:outerShdw>
                </a:effectLst>
              </a:rPr>
              <a:t>specifically</a:t>
            </a:r>
            <a:r>
              <a:rPr lang="en-US" sz="3200" dirty="0">
                <a:solidFill>
                  <a:srgbClr val="F5F5F5"/>
                </a:solidFill>
                <a:effectLst>
                  <a:outerShdw blurRad="38100" dist="38100" dir="2700000" algn="ctr" rotWithShape="0">
                    <a:schemeClr val="tx1"/>
                  </a:outerShdw>
                </a:effectLst>
              </a:rPr>
              <a:t> the military developments leading to Jerusalem's destruction in A.D. 70. </a:t>
            </a:r>
          </a:p>
          <a:p>
            <a:pPr lvl="1"/>
            <a:r>
              <a:rPr lang="en-US" sz="3200" dirty="0">
                <a:solidFill>
                  <a:srgbClr val="F5F5F5"/>
                </a:solidFill>
                <a:effectLst>
                  <a:outerShdw blurRad="38100" dist="38100" dir="2700000" algn="ctr" rotWithShape="0">
                    <a:schemeClr val="tx1"/>
                  </a:outerShdw>
                </a:effectLst>
              </a:rPr>
              <a:t>This horseman launches the series of judgments that will eventually bring devastation upon Israel.</a:t>
            </a:r>
          </a:p>
          <a:p>
            <a:pPr lvl="1"/>
            <a:r>
              <a:rPr lang="en-US" sz="3200" dirty="0">
                <a:solidFill>
                  <a:srgbClr val="F5F5F5"/>
                </a:solidFill>
                <a:effectLst>
                  <a:outerShdw blurRad="38100" dist="38100" dir="2700000" algn="ctr" rotWithShape="0">
                    <a:schemeClr val="tx1"/>
                  </a:outerShdw>
                </a:effectLst>
              </a:rPr>
              <a:t>Taking the imagery in this way fits well with Jesus' Olivet Discourse, where wars and military upheavals are among the signs preceding Jerusalem's fall (Matt. 24:6–7; Mark 13:7–8; Luke 21:9–10). </a:t>
            </a:r>
          </a:p>
          <a:p>
            <a:endParaRPr lang="en-US" sz="3600" dirty="0">
              <a:solidFill>
                <a:srgbClr val="FFD700"/>
              </a:solidFill>
              <a:effectLst>
                <a:outerShdw blurRad="38100" dist="38100" dir="2700000" algn="ctr" rotWithShape="0">
                  <a:schemeClr val="tx1"/>
                </a:outerShdw>
              </a:effectLst>
            </a:endParaRPr>
          </a:p>
        </p:txBody>
      </p:sp>
      <p:sp>
        <p:nvSpPr>
          <p:cNvPr id="4" name="TextBox 3">
            <a:extLst>
              <a:ext uri="{FF2B5EF4-FFF2-40B4-BE49-F238E27FC236}">
                <a16:creationId xmlns:a16="http://schemas.microsoft.com/office/drawing/2014/main" id="{FAAF6A33-2BE9-1084-73A1-123B68621489}"/>
              </a:ext>
            </a:extLst>
          </p:cNvPr>
          <p:cNvSpPr txBox="1"/>
          <p:nvPr/>
        </p:nvSpPr>
        <p:spPr>
          <a:xfrm>
            <a:off x="0" y="6519446"/>
            <a:ext cx="12192000" cy="369332"/>
          </a:xfrm>
          <a:prstGeom prst="rect">
            <a:avLst/>
          </a:prstGeom>
          <a:noFill/>
        </p:spPr>
        <p:txBody>
          <a:bodyPr wrap="square" rtlCol="0">
            <a:spAutoFit/>
          </a:bodyPr>
          <a:lstStyle/>
          <a:p>
            <a:pPr marL="0" marR="0">
              <a:buNone/>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Gentry, Kenneth.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Divorce of Israel; Volume 1;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(2024)</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944084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 calcmode="lin" valueType="num">
                                      <p:cBhvr>
                                        <p:cTn id="1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p:cTn id="2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D088DE0A-25D3-4C1C-5CB0-8A96D0A31B8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6B9FE20-2480-EAAD-121A-54048675006C}"/>
              </a:ext>
            </a:extLst>
          </p:cNvPr>
          <p:cNvSpPr>
            <a:spLocks noGrp="1"/>
          </p:cNvSpPr>
          <p:nvPr>
            <p:ph type="title"/>
          </p:nvPr>
        </p:nvSpPr>
        <p:spPr>
          <a:xfrm>
            <a:off x="0" y="-1"/>
            <a:ext cx="12192000" cy="1085851"/>
          </a:xfrm>
          <a:solidFill>
            <a:schemeClr val="tx1"/>
          </a:solidFill>
          <a:ln w="25400">
            <a:solidFill>
              <a:srgbClr val="FFFF99"/>
            </a:solidFill>
          </a:ln>
        </p:spPr>
        <p:txBody>
          <a:bodyPr>
            <a:noAutofit/>
          </a:bodyPr>
          <a:lstStyle/>
          <a:p>
            <a:r>
              <a:rPr lang="en-US" sz="2400" i="1" baseline="30000"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6:3</a:t>
            </a:r>
            <a:r>
              <a:rPr lang="en-US" sz="24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When he opened the </a:t>
            </a:r>
            <a:r>
              <a:rPr lang="en-US" sz="2400" i="1" dirty="0">
                <a:solidFill>
                  <a:srgbClr val="A2FFB3"/>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second</a:t>
            </a:r>
            <a:r>
              <a:rPr lang="en-US" sz="24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seal, I heard the second living creature say, “Come!”  </a:t>
            </a:r>
            <a:r>
              <a:rPr lang="en-US" sz="2400" i="1" baseline="30000"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4</a:t>
            </a:r>
            <a:r>
              <a:rPr lang="en-US" sz="24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out came another horse, </a:t>
            </a:r>
            <a:r>
              <a:rPr lang="en-US" sz="2400" i="1" dirty="0">
                <a:solidFill>
                  <a:srgbClr val="A2FFB3"/>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bright red</a:t>
            </a:r>
            <a:r>
              <a:rPr lang="en-US" sz="24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Its rider was permitted to take </a:t>
            </a:r>
            <a:r>
              <a:rPr lang="en-US" sz="2400" i="1" dirty="0">
                <a:solidFill>
                  <a:srgbClr val="A2FFB3"/>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peace</a:t>
            </a:r>
            <a:r>
              <a:rPr lang="en-US" sz="24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from the earth, so that people should slay one another, and he was given a </a:t>
            </a:r>
            <a:r>
              <a:rPr lang="en-US" sz="2400" i="1" dirty="0">
                <a:solidFill>
                  <a:srgbClr val="A2FFB3"/>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great sword</a:t>
            </a:r>
            <a:r>
              <a:rPr lang="en-US" sz="24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844A1637-3921-5782-A35B-22F781BECC91}"/>
              </a:ext>
            </a:extLst>
          </p:cNvPr>
          <p:cNvSpPr>
            <a:spLocks noGrp="1"/>
          </p:cNvSpPr>
          <p:nvPr>
            <p:ph idx="1"/>
          </p:nvPr>
        </p:nvSpPr>
        <p:spPr>
          <a:xfrm>
            <a:off x="339754" y="1181100"/>
            <a:ext cx="11530668" cy="5676900"/>
          </a:xfrm>
        </p:spPr>
        <p:txBody>
          <a:bodyPr>
            <a:normAutofit fontScale="85000" lnSpcReduction="20000"/>
          </a:bodyPr>
          <a:lstStyle/>
          <a:p>
            <a:r>
              <a:rPr lang="en-US" sz="3600" dirty="0">
                <a:solidFill>
                  <a:srgbClr val="F5F5F5"/>
                </a:solidFill>
                <a:effectLst>
                  <a:outerShdw blurRad="38100" dist="38100" dir="2700000" algn="ctr" rotWithShape="0">
                    <a:schemeClr val="tx1"/>
                  </a:outerShdw>
                </a:effectLst>
              </a:rPr>
              <a:t>The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second</a:t>
            </a:r>
            <a:r>
              <a:rPr lang="en-US" sz="3600" dirty="0">
                <a:solidFill>
                  <a:srgbClr val="F5F5F5"/>
                </a:solidFill>
                <a:effectLst>
                  <a:outerShdw blurRad="38100" dist="38100" dir="2700000" algn="ctr" rotWithShape="0">
                    <a:schemeClr val="tx1"/>
                  </a:outerShdw>
                </a:effectLst>
              </a:rPr>
              <a:t>” horse is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bright red</a:t>
            </a:r>
            <a:r>
              <a:rPr lang="en-US" sz="3600" dirty="0">
                <a:solidFill>
                  <a:srgbClr val="F5F5F5"/>
                </a:solidFill>
                <a:effectLst>
                  <a:outerShdw blurRad="38100" dist="38100" dir="2700000" algn="ctr" rotWithShape="0">
                    <a:schemeClr val="tx1"/>
                  </a:outerShdw>
                </a:effectLst>
              </a:rPr>
              <a:t>”. </a:t>
            </a:r>
          </a:p>
          <a:p>
            <a:r>
              <a:rPr lang="en-US" sz="3600" dirty="0">
                <a:solidFill>
                  <a:srgbClr val="F5F5F5"/>
                </a:solidFill>
                <a:effectLst>
                  <a:outerShdw blurRad="38100" dist="38100" dir="2700000" algn="ctr" rotWithShape="0">
                    <a:schemeClr val="tx1"/>
                  </a:outerShdw>
                </a:effectLst>
              </a:rPr>
              <a:t>Its rider is given power to take peace from the earth so that people slaughter one another. </a:t>
            </a:r>
          </a:p>
          <a:p>
            <a:r>
              <a:rPr lang="en-US" sz="3600" dirty="0">
                <a:solidFill>
                  <a:srgbClr val="F5F5F5"/>
                </a:solidFill>
                <a:effectLst>
                  <a:outerShdw blurRad="38100" dist="38100" dir="2700000" algn="ctr" rotWithShape="0">
                    <a:schemeClr val="tx1"/>
                  </a:outerShdw>
                </a:effectLst>
              </a:rPr>
              <a:t>A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great sword</a:t>
            </a:r>
            <a:r>
              <a:rPr lang="en-US" sz="3600" dirty="0">
                <a:solidFill>
                  <a:srgbClr val="F5F5F5"/>
                </a:solidFill>
                <a:effectLst>
                  <a:outerShdw blurRad="38100" dist="38100" dir="2700000" algn="ctr" rotWithShape="0">
                    <a:schemeClr val="tx1"/>
                  </a:outerShdw>
                </a:effectLst>
              </a:rPr>
              <a:t>” (</a:t>
            </a:r>
            <a:r>
              <a:rPr lang="en-US" sz="3600" i="1" dirty="0" err="1">
                <a:solidFill>
                  <a:srgbClr val="F5F5F5"/>
                </a:solidFill>
                <a:effectLst>
                  <a:outerShdw blurRad="38100" dist="38100" dir="2700000" algn="ctr" rotWithShape="0">
                    <a:schemeClr val="tx1"/>
                  </a:outerShdw>
                </a:effectLst>
              </a:rPr>
              <a:t>machaira</a:t>
            </a:r>
            <a:r>
              <a:rPr lang="en-US" sz="3600" dirty="0">
                <a:solidFill>
                  <a:srgbClr val="F5F5F5"/>
                </a:solidFill>
                <a:effectLst>
                  <a:outerShdw blurRad="38100" dist="38100" dir="2700000" algn="ctr" rotWithShape="0">
                    <a:schemeClr val="tx1"/>
                  </a:outerShdw>
                </a:effectLst>
              </a:rPr>
              <a:t>) is given to him.</a:t>
            </a:r>
          </a:p>
          <a:p>
            <a:r>
              <a:rPr lang="en-US" sz="3600" dirty="0">
                <a:solidFill>
                  <a:srgbClr val="F5F5F5"/>
                </a:solidFill>
                <a:effectLst>
                  <a:outerShdw blurRad="38100" dist="38100" dir="2700000" algn="ctr" rotWithShape="0">
                    <a:schemeClr val="tx1"/>
                  </a:outerShdw>
                </a:effectLst>
              </a:rPr>
              <a:t>Virtually all commentators agree that this horse symbolizes </a:t>
            </a:r>
            <a:r>
              <a:rPr lang="en-US" sz="3600" b="1" i="1" dirty="0">
                <a:solidFill>
                  <a:srgbClr val="F5F5F5"/>
                </a:solidFill>
                <a:effectLst>
                  <a:outerShdw blurRad="38100" dist="38100" dir="2700000" algn="ctr" rotWithShape="0">
                    <a:schemeClr val="tx1"/>
                  </a:outerShdw>
                </a:effectLst>
              </a:rPr>
              <a:t>violent conflict</a:t>
            </a:r>
            <a:r>
              <a:rPr lang="en-US" sz="3600" dirty="0">
                <a:solidFill>
                  <a:srgbClr val="F5F5F5"/>
                </a:solidFill>
                <a:effectLst>
                  <a:outerShdw blurRad="38100" dist="38100" dir="2700000" algn="ctr" rotWithShape="0">
                    <a:schemeClr val="tx1"/>
                  </a:outerShdw>
                </a:effectLst>
              </a:rPr>
              <a:t>. </a:t>
            </a:r>
          </a:p>
          <a:p>
            <a:r>
              <a:rPr lang="en-US" sz="3600" dirty="0">
                <a:solidFill>
                  <a:srgbClr val="F5F5F5"/>
                </a:solidFill>
                <a:effectLst>
                  <a:outerShdw blurRad="38100" dist="38100" dir="2700000" algn="ctr" rotWithShape="0">
                    <a:schemeClr val="tx1"/>
                  </a:outerShdw>
                </a:effectLst>
              </a:rPr>
              <a:t>The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red</a:t>
            </a:r>
            <a:r>
              <a:rPr lang="en-US" sz="3600" dirty="0">
                <a:solidFill>
                  <a:srgbClr val="F5F5F5"/>
                </a:solidFill>
                <a:effectLst>
                  <a:outerShdw blurRad="38100" dist="38100" dir="2700000" algn="ctr" rotWithShape="0">
                    <a:schemeClr val="tx1"/>
                  </a:outerShdw>
                </a:effectLst>
              </a:rPr>
              <a:t>” color naturally suggests </a:t>
            </a:r>
            <a:r>
              <a:rPr lang="en-US" sz="3600" b="1" i="1" dirty="0">
                <a:solidFill>
                  <a:srgbClr val="F5F5F5"/>
                </a:solidFill>
                <a:effectLst>
                  <a:outerShdw blurRad="38100" dist="38100" dir="2700000" algn="ctr" rotWithShape="0">
                    <a:schemeClr val="tx1"/>
                  </a:outerShdw>
                </a:effectLst>
              </a:rPr>
              <a:t>bloodshed</a:t>
            </a:r>
            <a:r>
              <a:rPr lang="en-US" sz="3600" dirty="0">
                <a:solidFill>
                  <a:srgbClr val="F5F5F5"/>
                </a:solidFill>
                <a:effectLst>
                  <a:outerShdw blurRad="38100" dist="38100" dir="2700000" algn="ctr" rotWithShape="0">
                    <a:schemeClr val="tx1"/>
                  </a:outerShdw>
                </a:effectLst>
              </a:rPr>
              <a:t>. </a:t>
            </a:r>
          </a:p>
          <a:p>
            <a:r>
              <a:rPr lang="en-US" sz="3600" dirty="0">
                <a:solidFill>
                  <a:srgbClr val="F5F5F5"/>
                </a:solidFill>
                <a:effectLst>
                  <a:outerShdw blurRad="38100" dist="38100" dir="2700000" algn="ctr" rotWithShape="0">
                    <a:schemeClr val="tx1"/>
                  </a:outerShdw>
                </a:effectLst>
              </a:rPr>
              <a:t>The rider removes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peace</a:t>
            </a:r>
            <a:r>
              <a:rPr lang="en-US" sz="3600" dirty="0">
                <a:solidFill>
                  <a:srgbClr val="F5F5F5"/>
                </a:solidFill>
                <a:effectLst>
                  <a:outerShdw blurRad="38100" dist="38100" dir="2700000" algn="ctr" rotWithShape="0">
                    <a:schemeClr val="tx1"/>
                  </a:outerShdw>
                </a:effectLst>
              </a:rPr>
              <a:t>” and unleashes widespread violence.</a:t>
            </a:r>
          </a:p>
          <a:p>
            <a:r>
              <a:rPr lang="en-US" sz="3600" dirty="0">
                <a:solidFill>
                  <a:srgbClr val="F5F5F5"/>
                </a:solidFill>
                <a:effectLst>
                  <a:outerShdw blurRad="38100" dist="38100" dir="2700000" algn="ctr" rotWithShape="0">
                    <a:schemeClr val="tx1"/>
                  </a:outerShdw>
                </a:effectLst>
              </a:rPr>
              <a:t>Some distinguish this rider from the first by seeing the first horse as organized conquest and the second as civil unrest, revolution, or social breakdown. </a:t>
            </a:r>
          </a:p>
          <a:p>
            <a:r>
              <a:rPr lang="en-US" sz="3600" dirty="0">
                <a:solidFill>
                  <a:srgbClr val="F5F5F5"/>
                </a:solidFill>
                <a:effectLst>
                  <a:outerShdw blurRad="38100" dist="38100" dir="2700000" algn="ctr" rotWithShape="0">
                    <a:schemeClr val="tx1"/>
                  </a:outerShdw>
                </a:effectLst>
              </a:rPr>
              <a:t>Carson especially emphasizes this distinction: the first rider represents conquering armies, while the second represents people turning on one another in violent </a:t>
            </a:r>
            <a:r>
              <a:rPr lang="en-US" sz="3600" b="1" i="1" dirty="0">
                <a:solidFill>
                  <a:srgbClr val="F5F5F5"/>
                </a:solidFill>
                <a:effectLst>
                  <a:outerShdw blurRad="38100" dist="38100" dir="2700000" algn="ctr" rotWithShape="0">
                    <a:schemeClr val="tx1"/>
                  </a:outerShdw>
                </a:effectLst>
              </a:rPr>
              <a:t>internal</a:t>
            </a:r>
            <a:r>
              <a:rPr lang="en-US" sz="3600" dirty="0">
                <a:solidFill>
                  <a:srgbClr val="F5F5F5"/>
                </a:solidFill>
                <a:effectLst>
                  <a:outerShdw blurRad="38100" dist="38100" dir="2700000" algn="ctr" rotWithShape="0">
                    <a:schemeClr val="tx1"/>
                  </a:outerShdw>
                </a:effectLst>
              </a:rPr>
              <a:t> conflict. </a:t>
            </a:r>
          </a:p>
          <a:p>
            <a:endParaRPr lang="en-US" sz="3600" dirty="0">
              <a:solidFill>
                <a:srgbClr val="FFD700"/>
              </a:solidFill>
              <a:effectLst>
                <a:outerShdw blurRad="38100" dist="38100" dir="2700000" algn="ctr" rotWithShape="0">
                  <a:schemeClr val="tx1"/>
                </a:outerShdw>
              </a:effectLst>
            </a:endParaRPr>
          </a:p>
        </p:txBody>
      </p:sp>
    </p:spTree>
    <p:extLst>
      <p:ext uri="{BB962C8B-B14F-4D97-AF65-F5344CB8AC3E}">
        <p14:creationId xmlns:p14="http://schemas.microsoft.com/office/powerpoint/2010/main" val="29863403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F5E7B071-82C5-F139-28CE-E83645B50E4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B5D553E-E26F-424D-BCC6-F6C9B853ECDE}"/>
              </a:ext>
            </a:extLst>
          </p:cNvPr>
          <p:cNvSpPr>
            <a:spLocks noGrp="1"/>
          </p:cNvSpPr>
          <p:nvPr>
            <p:ph type="title"/>
          </p:nvPr>
        </p:nvSpPr>
        <p:spPr>
          <a:xfrm>
            <a:off x="0" y="-1"/>
            <a:ext cx="12192000" cy="1085851"/>
          </a:xfrm>
          <a:solidFill>
            <a:schemeClr val="tx1"/>
          </a:solidFill>
          <a:ln w="25400">
            <a:solidFill>
              <a:srgbClr val="FFFF99"/>
            </a:solidFill>
          </a:ln>
        </p:spPr>
        <p:txBody>
          <a:bodyPr>
            <a:noAutofit/>
          </a:bodyPr>
          <a:lstStyle/>
          <a:p>
            <a:r>
              <a:rPr lang="en-US" sz="2400" i="1" baseline="30000"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6:3</a:t>
            </a:r>
            <a:r>
              <a:rPr lang="en-US" sz="24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When he opened the second seal, I heard the second living creature say, “Come!”  </a:t>
            </a:r>
            <a:r>
              <a:rPr lang="en-US" sz="2400" i="1" baseline="30000"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4</a:t>
            </a:r>
            <a:r>
              <a:rPr lang="en-US" sz="24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out came another horse, bright red. Its rider was permitted to take peace from the earth, so that people should slay one another, and he was given a great sword. </a:t>
            </a:r>
            <a:r>
              <a:rPr lang="en-US" sz="2400" dirty="0">
                <a:solidFill>
                  <a:schemeClr val="bg1"/>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44B8CC1E-A3B6-E4F2-C394-8695008FEAE9}"/>
              </a:ext>
            </a:extLst>
          </p:cNvPr>
          <p:cNvSpPr>
            <a:spLocks noGrp="1"/>
          </p:cNvSpPr>
          <p:nvPr>
            <p:ph idx="1"/>
          </p:nvPr>
        </p:nvSpPr>
        <p:spPr>
          <a:xfrm>
            <a:off x="339754" y="1181101"/>
            <a:ext cx="11530668" cy="2476499"/>
          </a:xfrm>
        </p:spPr>
        <p:txBody>
          <a:bodyPr>
            <a:normAutofit/>
          </a:bodyPr>
          <a:lstStyle/>
          <a:p>
            <a:r>
              <a:rPr lang="en-US" sz="3600" dirty="0">
                <a:solidFill>
                  <a:srgbClr val="F5F5F5"/>
                </a:solidFill>
                <a:effectLst>
                  <a:outerShdw blurRad="38100" dist="38100" dir="2700000" algn="ctr" rotWithShape="0">
                    <a:schemeClr val="tx1"/>
                  </a:outerShdw>
                </a:effectLst>
              </a:rPr>
              <a:t>But again, then the question becomes, historically when did this widespread violence and civil unrest occur? </a:t>
            </a:r>
          </a:p>
          <a:p>
            <a:r>
              <a:rPr lang="en-US" sz="3600" dirty="0">
                <a:solidFill>
                  <a:srgbClr val="F5F5F5"/>
                </a:solidFill>
                <a:effectLst>
                  <a:outerShdw blurRad="38100" dist="38100" dir="2700000" algn="ctr" rotWithShape="0">
                    <a:schemeClr val="tx1"/>
                  </a:outerShdw>
                </a:effectLst>
              </a:rPr>
              <a:t>Below is a summary of the three main perspectives for this horseman: </a:t>
            </a:r>
          </a:p>
          <a:p>
            <a:endParaRPr lang="en-US" sz="3600" dirty="0">
              <a:solidFill>
                <a:srgbClr val="FFD700"/>
              </a:solidFill>
              <a:effectLst>
                <a:outerShdw blurRad="38100" dist="38100" dir="2700000" algn="ctr" rotWithShape="0">
                  <a:schemeClr val="tx1"/>
                </a:outerShdw>
              </a:effectLst>
            </a:endParaRPr>
          </a:p>
        </p:txBody>
      </p:sp>
      <p:graphicFrame>
        <p:nvGraphicFramePr>
          <p:cNvPr id="2" name="Table 1">
            <a:extLst>
              <a:ext uri="{FF2B5EF4-FFF2-40B4-BE49-F238E27FC236}">
                <a16:creationId xmlns:a16="http://schemas.microsoft.com/office/drawing/2014/main" id="{CA825393-17F7-79E4-B088-80E8B245C82F}"/>
              </a:ext>
            </a:extLst>
          </p:cNvPr>
          <p:cNvGraphicFramePr>
            <a:graphicFrameLocks noGrp="1"/>
          </p:cNvGraphicFramePr>
          <p:nvPr>
            <p:extLst>
              <p:ext uri="{D42A27DB-BD31-4B8C-83A1-F6EECF244321}">
                <p14:modId xmlns:p14="http://schemas.microsoft.com/office/powerpoint/2010/main" val="37824617"/>
              </p:ext>
            </p:extLst>
          </p:nvPr>
        </p:nvGraphicFramePr>
        <p:xfrm>
          <a:off x="506557" y="3657599"/>
          <a:ext cx="3656445" cy="2438400"/>
        </p:xfrm>
        <a:graphic>
          <a:graphicData uri="http://schemas.openxmlformats.org/drawingml/2006/table">
            <a:tbl>
              <a:tblPr firstRow="1" bandRow="1">
                <a:tableStyleId>{5C22544A-7EE6-4342-B048-85BDC9FD1C3A}</a:tableStyleId>
              </a:tblPr>
              <a:tblGrid>
                <a:gridCol w="3656445">
                  <a:extLst>
                    <a:ext uri="{9D8B030D-6E8A-4147-A177-3AD203B41FA5}">
                      <a16:colId xmlns:a16="http://schemas.microsoft.com/office/drawing/2014/main" val="3728529881"/>
                    </a:ext>
                  </a:extLst>
                </a:gridCol>
              </a:tblGrid>
              <a:tr h="522486">
                <a:tc>
                  <a:txBody>
                    <a:bodyPr/>
                    <a:lstStyle/>
                    <a:p>
                      <a:r>
                        <a:rPr lang="en-US" sz="2800" dirty="0">
                          <a:effectLst>
                            <a:outerShdw blurRad="38100" dist="38100" dir="2700000" algn="ctr" rotWithShape="0">
                              <a:schemeClr val="tx1"/>
                            </a:outerShdw>
                          </a:effectLst>
                        </a:rPr>
                        <a:t>Futurist</a:t>
                      </a:r>
                    </a:p>
                  </a:txBody>
                  <a:tcPr/>
                </a:tc>
                <a:extLst>
                  <a:ext uri="{0D108BD9-81ED-4DB2-BD59-A6C34878D82A}">
                    <a16:rowId xmlns:a16="http://schemas.microsoft.com/office/drawing/2014/main" val="862939377"/>
                  </a:ext>
                </a:extLst>
              </a:tr>
              <a:tr h="1915914">
                <a:tc>
                  <a:txBody>
                    <a:bodyPr/>
                    <a:lstStyle/>
                    <a:p>
                      <a:r>
                        <a:rPr lang="en-US" sz="2400" dirty="0"/>
                        <a:t>Widespread warfare that breaks out during the future Tribulation after the Antichrist's initial rise.</a:t>
                      </a:r>
                    </a:p>
                  </a:txBody>
                  <a:tcPr/>
                </a:tc>
                <a:extLst>
                  <a:ext uri="{0D108BD9-81ED-4DB2-BD59-A6C34878D82A}">
                    <a16:rowId xmlns:a16="http://schemas.microsoft.com/office/drawing/2014/main" val="1808082747"/>
                  </a:ext>
                </a:extLst>
              </a:tr>
            </a:tbl>
          </a:graphicData>
        </a:graphic>
      </p:graphicFrame>
      <p:graphicFrame>
        <p:nvGraphicFramePr>
          <p:cNvPr id="3" name="Table 2">
            <a:extLst>
              <a:ext uri="{FF2B5EF4-FFF2-40B4-BE49-F238E27FC236}">
                <a16:creationId xmlns:a16="http://schemas.microsoft.com/office/drawing/2014/main" id="{A0CD5187-8D40-F467-6112-BC3F7598C16E}"/>
              </a:ext>
            </a:extLst>
          </p:cNvPr>
          <p:cNvGraphicFramePr>
            <a:graphicFrameLocks noGrp="1"/>
          </p:cNvGraphicFramePr>
          <p:nvPr>
            <p:extLst>
              <p:ext uri="{D42A27DB-BD31-4B8C-83A1-F6EECF244321}">
                <p14:modId xmlns:p14="http://schemas.microsoft.com/office/powerpoint/2010/main" val="2533306900"/>
              </p:ext>
            </p:extLst>
          </p:nvPr>
        </p:nvGraphicFramePr>
        <p:xfrm>
          <a:off x="4163002" y="3657600"/>
          <a:ext cx="3656445" cy="2438400"/>
        </p:xfrm>
        <a:graphic>
          <a:graphicData uri="http://schemas.openxmlformats.org/drawingml/2006/table">
            <a:tbl>
              <a:tblPr firstRow="1" bandRow="1">
                <a:tableStyleId>{5C22544A-7EE6-4342-B048-85BDC9FD1C3A}</a:tableStyleId>
              </a:tblPr>
              <a:tblGrid>
                <a:gridCol w="3656445">
                  <a:extLst>
                    <a:ext uri="{9D8B030D-6E8A-4147-A177-3AD203B41FA5}">
                      <a16:colId xmlns:a16="http://schemas.microsoft.com/office/drawing/2014/main" val="3460105876"/>
                    </a:ext>
                  </a:extLst>
                </a:gridCol>
              </a:tblGrid>
              <a:tr h="370840">
                <a:tc>
                  <a:txBody>
                    <a:bodyPr/>
                    <a:lstStyle/>
                    <a:p>
                      <a:r>
                        <a:rPr lang="en-US" sz="2800" dirty="0">
                          <a:effectLst>
                            <a:outerShdw blurRad="38100" dist="38100" dir="2700000" algn="ctr" rotWithShape="0">
                              <a:schemeClr val="tx1"/>
                            </a:outerShdw>
                          </a:effectLst>
                        </a:rPr>
                        <a:t>Historicist</a:t>
                      </a:r>
                    </a:p>
                  </a:txBody>
                  <a:tcPr/>
                </a:tc>
                <a:extLst>
                  <a:ext uri="{0D108BD9-81ED-4DB2-BD59-A6C34878D82A}">
                    <a16:rowId xmlns:a16="http://schemas.microsoft.com/office/drawing/2014/main" val="784198134"/>
                  </a:ext>
                </a:extLst>
              </a:tr>
              <a:tr h="370840">
                <a:tc>
                  <a:txBody>
                    <a:bodyPr/>
                    <a:lstStyle/>
                    <a:p>
                      <a:r>
                        <a:rPr lang="en-US" sz="2400" dirty="0"/>
                        <a:t>The civil wars, revolts, and internal bloodshed that weakened the Roman Empire after its early expansion.</a:t>
                      </a:r>
                    </a:p>
                  </a:txBody>
                  <a:tcPr/>
                </a:tc>
                <a:extLst>
                  <a:ext uri="{0D108BD9-81ED-4DB2-BD59-A6C34878D82A}">
                    <a16:rowId xmlns:a16="http://schemas.microsoft.com/office/drawing/2014/main" val="4248324441"/>
                  </a:ext>
                </a:extLst>
              </a:tr>
            </a:tbl>
          </a:graphicData>
        </a:graphic>
      </p:graphicFrame>
      <p:graphicFrame>
        <p:nvGraphicFramePr>
          <p:cNvPr id="4" name="Table 3">
            <a:extLst>
              <a:ext uri="{FF2B5EF4-FFF2-40B4-BE49-F238E27FC236}">
                <a16:creationId xmlns:a16="http://schemas.microsoft.com/office/drawing/2014/main" id="{0FB8AA0F-B922-4800-87BB-F65704DF6973}"/>
              </a:ext>
            </a:extLst>
          </p:cNvPr>
          <p:cNvGraphicFramePr>
            <a:graphicFrameLocks noGrp="1"/>
          </p:cNvGraphicFramePr>
          <p:nvPr>
            <p:extLst>
              <p:ext uri="{D42A27DB-BD31-4B8C-83A1-F6EECF244321}">
                <p14:modId xmlns:p14="http://schemas.microsoft.com/office/powerpoint/2010/main" val="1467816472"/>
              </p:ext>
            </p:extLst>
          </p:nvPr>
        </p:nvGraphicFramePr>
        <p:xfrm>
          <a:off x="7819447" y="3657600"/>
          <a:ext cx="3656445" cy="2438400"/>
        </p:xfrm>
        <a:graphic>
          <a:graphicData uri="http://schemas.openxmlformats.org/drawingml/2006/table">
            <a:tbl>
              <a:tblPr firstRow="1" bandRow="1">
                <a:tableStyleId>{5C22544A-7EE6-4342-B048-85BDC9FD1C3A}</a:tableStyleId>
              </a:tblPr>
              <a:tblGrid>
                <a:gridCol w="3656445">
                  <a:extLst>
                    <a:ext uri="{9D8B030D-6E8A-4147-A177-3AD203B41FA5}">
                      <a16:colId xmlns:a16="http://schemas.microsoft.com/office/drawing/2014/main" val="1003270955"/>
                    </a:ext>
                  </a:extLst>
                </a:gridCol>
              </a:tblGrid>
              <a:tr h="370840">
                <a:tc>
                  <a:txBody>
                    <a:bodyPr/>
                    <a:lstStyle/>
                    <a:p>
                      <a:r>
                        <a:rPr lang="en-US" sz="2800" dirty="0">
                          <a:effectLst>
                            <a:outerShdw blurRad="38100" dist="38100" dir="2700000" algn="ctr" rotWithShape="0">
                              <a:schemeClr val="tx1"/>
                            </a:outerShdw>
                          </a:effectLst>
                        </a:rPr>
                        <a:t>Idealist</a:t>
                      </a:r>
                    </a:p>
                  </a:txBody>
                  <a:tcPr/>
                </a:tc>
                <a:extLst>
                  <a:ext uri="{0D108BD9-81ED-4DB2-BD59-A6C34878D82A}">
                    <a16:rowId xmlns:a16="http://schemas.microsoft.com/office/drawing/2014/main" val="2247707000"/>
                  </a:ext>
                </a:extLst>
              </a:tr>
              <a:tr h="745836">
                <a:tc>
                  <a:txBody>
                    <a:bodyPr/>
                    <a:lstStyle/>
                    <a:p>
                      <a:r>
                        <a:rPr lang="en-US" sz="2400" dirty="0"/>
                        <a:t>The continual reality of war, violence, and bloodshed that afflicts humanity in every age.</a:t>
                      </a:r>
                    </a:p>
                    <a:p>
                      <a:endParaRPr lang="en-US" sz="2400" dirty="0"/>
                    </a:p>
                  </a:txBody>
                  <a:tcPr/>
                </a:tc>
                <a:extLst>
                  <a:ext uri="{0D108BD9-81ED-4DB2-BD59-A6C34878D82A}">
                    <a16:rowId xmlns:a16="http://schemas.microsoft.com/office/drawing/2014/main" val="1708356373"/>
                  </a:ext>
                </a:extLst>
              </a:tr>
            </a:tbl>
          </a:graphicData>
        </a:graphic>
      </p:graphicFrame>
    </p:spTree>
    <p:extLst>
      <p:ext uri="{BB962C8B-B14F-4D97-AF65-F5344CB8AC3E}">
        <p14:creationId xmlns:p14="http://schemas.microsoft.com/office/powerpoint/2010/main" val="1562963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A563B28B-E18B-CB50-F870-705F334E873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868E1B-8214-6AC3-0DD1-C8FE469E1C97}"/>
              </a:ext>
            </a:extLst>
          </p:cNvPr>
          <p:cNvSpPr>
            <a:spLocks noGrp="1"/>
          </p:cNvSpPr>
          <p:nvPr>
            <p:ph type="title"/>
          </p:nvPr>
        </p:nvSpPr>
        <p:spPr>
          <a:xfrm>
            <a:off x="0" y="1"/>
            <a:ext cx="12226954" cy="692091"/>
          </a:xfrm>
        </p:spPr>
        <p:txBody>
          <a:bodyPr>
            <a:noAutofit/>
          </a:bodyPr>
          <a:lstStyle/>
          <a:p>
            <a:pPr algn="ctr"/>
            <a:r>
              <a:rPr lang="en-US" dirty="0">
                <a:solidFill>
                  <a:srgbClr val="F5F5F5"/>
                </a:solidFill>
                <a:effectLst>
                  <a:outerShdw blurRad="50800" dist="38100" dir="2700000" algn="tl" rotWithShape="0">
                    <a:prstClr val="black"/>
                  </a:outerShdw>
                </a:effectLst>
                <a:latin typeface="+mn-lt"/>
              </a:rPr>
              <a:t>High Level Outline of the Book of Revelation</a:t>
            </a:r>
          </a:p>
        </p:txBody>
      </p:sp>
      <p:sp>
        <p:nvSpPr>
          <p:cNvPr id="2" name="Content Placeholder 1">
            <a:extLst>
              <a:ext uri="{FF2B5EF4-FFF2-40B4-BE49-F238E27FC236}">
                <a16:creationId xmlns:a16="http://schemas.microsoft.com/office/drawing/2014/main" id="{490AC355-A145-227D-9E34-AD1417B46BA1}"/>
              </a:ext>
            </a:extLst>
          </p:cNvPr>
          <p:cNvSpPr>
            <a:spLocks noGrp="1"/>
          </p:cNvSpPr>
          <p:nvPr>
            <p:ph idx="1"/>
          </p:nvPr>
        </p:nvSpPr>
        <p:spPr>
          <a:xfrm>
            <a:off x="167780" y="805543"/>
            <a:ext cx="11891394" cy="5891348"/>
          </a:xfrm>
        </p:spPr>
        <p:txBody>
          <a:bodyPr>
            <a:normAutofit fontScale="92500" lnSpcReduction="20000"/>
          </a:bodyPr>
          <a:lstStyle/>
          <a:p>
            <a:r>
              <a:rPr lang="en-US" sz="3200" dirty="0">
                <a:solidFill>
                  <a:srgbClr val="F5F5F5"/>
                </a:solidFill>
                <a:effectLst>
                  <a:outerShdw blurRad="38100" dist="38100" dir="2700000" algn="tl" rotWithShape="0">
                    <a:prstClr val="black"/>
                  </a:outerShdw>
                </a:effectLst>
                <a:ea typeface="+mj-ea"/>
                <a:cs typeface="+mj-cs"/>
              </a:rPr>
              <a:t>Introduction </a:t>
            </a:r>
            <a:r>
              <a:rPr lang="en-US" sz="3200" dirty="0">
                <a:solidFill>
                  <a:srgbClr val="00FFFF"/>
                </a:solidFill>
                <a:effectLst>
                  <a:outerShdw blurRad="38100" dist="38100" dir="2700000" algn="tl" rotWithShape="0">
                    <a:prstClr val="black"/>
                  </a:outerShdw>
                </a:effectLst>
                <a:ea typeface="+mj-ea"/>
                <a:cs typeface="+mj-cs"/>
              </a:rPr>
              <a:t>(1:1-8)</a:t>
            </a:r>
            <a:r>
              <a:rPr lang="en-US" sz="3200" dirty="0">
                <a:solidFill>
                  <a:srgbClr val="F5F5F5"/>
                </a:solidFill>
                <a:effectLst>
                  <a:outerShdw blurRad="38100" dist="38100" dir="2700000" algn="tl" rotWithShape="0">
                    <a:prstClr val="black"/>
                  </a:outerShdw>
                </a:effectLst>
                <a:ea typeface="+mj-ea"/>
                <a:cs typeface="+mj-cs"/>
              </a:rPr>
              <a:t> </a:t>
            </a:r>
          </a:p>
          <a:p>
            <a:r>
              <a:rPr lang="en-US" sz="3200" dirty="0">
                <a:solidFill>
                  <a:srgbClr val="F5F5F5"/>
                </a:solidFill>
                <a:effectLst>
                  <a:outerShdw blurRad="38100" dist="38100" dir="2700000" algn="tl" rotWithShape="0">
                    <a:prstClr val="black"/>
                  </a:outerShdw>
                </a:effectLst>
                <a:ea typeface="+mj-ea"/>
                <a:cs typeface="+mj-cs"/>
              </a:rPr>
              <a:t>Jesus Among the Seven Churches </a:t>
            </a:r>
            <a:r>
              <a:rPr lang="en-US" sz="3200" dirty="0">
                <a:solidFill>
                  <a:srgbClr val="00FFFF"/>
                </a:solidFill>
                <a:effectLst>
                  <a:outerShdw blurRad="38100" dist="38100" dir="2700000" algn="tl" rotWithShape="0">
                    <a:prstClr val="black"/>
                  </a:outerShdw>
                </a:effectLst>
                <a:ea typeface="+mj-ea"/>
                <a:cs typeface="+mj-cs"/>
              </a:rPr>
              <a:t>(1:9-20)</a:t>
            </a:r>
          </a:p>
          <a:p>
            <a:r>
              <a:rPr lang="en-US" sz="3200" dirty="0">
                <a:solidFill>
                  <a:srgbClr val="F5F5F5"/>
                </a:solidFill>
                <a:effectLst>
                  <a:outerShdw blurRad="38100" dist="38100" dir="2700000" algn="tl" rotWithShape="0">
                    <a:prstClr val="black"/>
                  </a:outerShdw>
                </a:effectLst>
                <a:ea typeface="+mj-ea"/>
                <a:cs typeface="+mj-cs"/>
              </a:rPr>
              <a:t>Letters to the Seven Churches: </a:t>
            </a:r>
            <a:r>
              <a:rPr lang="en-US" sz="3200" dirty="0">
                <a:solidFill>
                  <a:srgbClr val="00FFFF"/>
                </a:solidFill>
                <a:effectLst>
                  <a:outerShdw blurRad="38100" dist="38100" dir="2700000" algn="tl" rotWithShape="0">
                    <a:prstClr val="black"/>
                  </a:outerShdw>
                </a:effectLst>
              </a:rPr>
              <a:t>(Chapters 2-3) </a:t>
            </a:r>
          </a:p>
          <a:p>
            <a:r>
              <a:rPr lang="en-US" sz="3200" dirty="0">
                <a:solidFill>
                  <a:srgbClr val="F5F5F5"/>
                </a:solidFill>
                <a:effectLst>
                  <a:outerShdw blurRad="38100" dist="38100" dir="2700000" algn="tl" rotWithShape="0">
                    <a:prstClr val="black"/>
                  </a:outerShdw>
                </a:effectLst>
                <a:ea typeface="+mj-ea"/>
                <a:cs typeface="+mj-cs"/>
              </a:rPr>
              <a:t>The Throne of God and the Lamb </a:t>
            </a:r>
            <a:r>
              <a:rPr lang="en-US" sz="3200" dirty="0">
                <a:solidFill>
                  <a:srgbClr val="00FFFF"/>
                </a:solidFill>
                <a:effectLst>
                  <a:outerShdw blurRad="38100" dist="38100" dir="2700000" algn="tl" rotWithShape="0">
                    <a:prstClr val="black"/>
                  </a:outerShdw>
                </a:effectLst>
              </a:rPr>
              <a:t>(Chapters 4-5) </a:t>
            </a:r>
          </a:p>
          <a:p>
            <a:r>
              <a:rPr lang="en-US" sz="3200" dirty="0">
                <a:solidFill>
                  <a:srgbClr val="FFD700"/>
                </a:solidFill>
                <a:effectLst>
                  <a:outerShdw blurRad="38100" dist="38100" dir="2700000" algn="tl" rotWithShape="0">
                    <a:prstClr val="black"/>
                  </a:outerShdw>
                </a:effectLst>
                <a:ea typeface="+mj-ea"/>
                <a:cs typeface="+mj-cs"/>
              </a:rPr>
              <a:t>Three</a:t>
            </a:r>
            <a:r>
              <a:rPr lang="en-US" sz="3200" dirty="0">
                <a:solidFill>
                  <a:srgbClr val="F5F5F5"/>
                </a:solidFill>
                <a:effectLst>
                  <a:outerShdw blurRad="38100" dist="38100" dir="2700000" algn="tl" rotWithShape="0">
                    <a:prstClr val="black"/>
                  </a:outerShdw>
                </a:effectLst>
                <a:ea typeface="+mj-ea"/>
                <a:cs typeface="+mj-cs"/>
              </a:rPr>
              <a:t> Sets of Divine Judgments </a:t>
            </a:r>
            <a:r>
              <a:rPr lang="en-US" sz="3200" dirty="0">
                <a:solidFill>
                  <a:srgbClr val="00FFFF"/>
                </a:solidFill>
                <a:effectLst>
                  <a:outerShdw blurRad="38100" dist="38100" dir="2700000" algn="tl" rotWithShape="0">
                    <a:prstClr val="black"/>
                  </a:outerShdw>
                </a:effectLst>
              </a:rPr>
              <a:t>(6:1-16:21) </a:t>
            </a:r>
          </a:p>
          <a:p>
            <a:pPr lvl="1"/>
            <a:r>
              <a:rPr lang="en-US" sz="2800" dirty="0">
                <a:solidFill>
                  <a:srgbClr val="FFD700"/>
                </a:solidFill>
                <a:effectLst>
                  <a:outerShdw blurRad="38100" dist="38100" dir="2700000" algn="tl" rotWithShape="0">
                    <a:prstClr val="black"/>
                  </a:outerShdw>
                </a:effectLst>
                <a:ea typeface="+mj-ea"/>
                <a:cs typeface="+mj-cs"/>
              </a:rPr>
              <a:t>Seven Seals </a:t>
            </a:r>
            <a:r>
              <a:rPr lang="en-US" sz="2800" dirty="0">
                <a:solidFill>
                  <a:srgbClr val="00FFFF"/>
                </a:solidFill>
                <a:effectLst>
                  <a:outerShdw blurRad="38100" dist="38100" dir="2700000" algn="tl" rotWithShape="0">
                    <a:prstClr val="black"/>
                  </a:outerShdw>
                </a:effectLst>
              </a:rPr>
              <a:t>(6:1-17; 8:1) </a:t>
            </a:r>
          </a:p>
          <a:p>
            <a:pPr lvl="1"/>
            <a:r>
              <a:rPr lang="en-US" sz="2800" dirty="0">
                <a:solidFill>
                  <a:srgbClr val="F5F5F5"/>
                </a:solidFill>
                <a:effectLst>
                  <a:outerShdw blurRad="38100" dist="38100" dir="2700000" algn="tl" rotWithShape="0">
                    <a:prstClr val="black"/>
                  </a:outerShdw>
                </a:effectLst>
                <a:ea typeface="+mj-ea"/>
                <a:cs typeface="+mj-cs"/>
              </a:rPr>
              <a:t>Interlude: Sealing of the 144,000 </a:t>
            </a:r>
            <a:r>
              <a:rPr lang="en-US" sz="2800" dirty="0">
                <a:solidFill>
                  <a:srgbClr val="00FFFF"/>
                </a:solidFill>
                <a:effectLst>
                  <a:outerShdw blurRad="38100" dist="38100" dir="2700000" algn="tl" rotWithShape="0">
                    <a:prstClr val="black"/>
                  </a:outerShdw>
                </a:effectLst>
              </a:rPr>
              <a:t>(7:1-17) </a:t>
            </a:r>
          </a:p>
          <a:p>
            <a:pPr lvl="1"/>
            <a:r>
              <a:rPr lang="en-US" sz="2800" dirty="0">
                <a:solidFill>
                  <a:srgbClr val="FFD700"/>
                </a:solidFill>
                <a:effectLst>
                  <a:outerShdw blurRad="38100" dist="38100" dir="2700000" algn="tl" rotWithShape="0">
                    <a:prstClr val="black"/>
                  </a:outerShdw>
                </a:effectLst>
                <a:ea typeface="+mj-ea"/>
                <a:cs typeface="+mj-cs"/>
              </a:rPr>
              <a:t>Seven Trumpets </a:t>
            </a:r>
            <a:r>
              <a:rPr lang="en-US" sz="2800" dirty="0">
                <a:solidFill>
                  <a:srgbClr val="00FFFF"/>
                </a:solidFill>
                <a:effectLst>
                  <a:outerShdw blurRad="38100" dist="38100" dir="2700000" algn="tl" rotWithShape="0">
                    <a:prstClr val="black"/>
                  </a:outerShdw>
                </a:effectLst>
              </a:rPr>
              <a:t>(8:2-11:19) </a:t>
            </a:r>
          </a:p>
          <a:p>
            <a:pPr lvl="1"/>
            <a:r>
              <a:rPr lang="en-US" sz="2800" dirty="0">
                <a:solidFill>
                  <a:srgbClr val="F5F5F5"/>
                </a:solidFill>
                <a:effectLst>
                  <a:outerShdw blurRad="38100" dist="38100" dir="2700000" algn="tl" rotWithShape="0">
                    <a:prstClr val="black"/>
                  </a:outerShdw>
                </a:effectLst>
                <a:ea typeface="+mj-ea"/>
                <a:cs typeface="+mj-cs"/>
              </a:rPr>
              <a:t>Interlude: Persecution, Deliverance and Judgment </a:t>
            </a:r>
            <a:r>
              <a:rPr lang="en-US" sz="2800" dirty="0">
                <a:solidFill>
                  <a:srgbClr val="00FFFF"/>
                </a:solidFill>
                <a:effectLst>
                  <a:outerShdw blurRad="38100" dist="38100" dir="2700000" algn="tl" rotWithShape="0">
                    <a:prstClr val="black"/>
                  </a:outerShdw>
                </a:effectLst>
              </a:rPr>
              <a:t>(Chapters 12–14)</a:t>
            </a:r>
          </a:p>
          <a:p>
            <a:pPr lvl="1"/>
            <a:r>
              <a:rPr lang="en-US" sz="2800" dirty="0">
                <a:solidFill>
                  <a:srgbClr val="FFD700"/>
                </a:solidFill>
                <a:effectLst>
                  <a:outerShdw blurRad="38100" dist="38100" dir="2700000" algn="tl" rotWithShape="0">
                    <a:prstClr val="black"/>
                  </a:outerShdw>
                </a:effectLst>
                <a:ea typeface="+mj-ea"/>
                <a:cs typeface="+mj-cs"/>
              </a:rPr>
              <a:t>Seven Bowls </a:t>
            </a:r>
            <a:r>
              <a:rPr lang="en-US" sz="2800" dirty="0">
                <a:solidFill>
                  <a:srgbClr val="00FFFF"/>
                </a:solidFill>
                <a:effectLst>
                  <a:outerShdw blurRad="38100" dist="38100" dir="2700000" algn="tl" rotWithShape="0">
                    <a:prstClr val="black"/>
                  </a:outerShdw>
                </a:effectLst>
              </a:rPr>
              <a:t>(Chapters 15–16) </a:t>
            </a:r>
            <a:endParaRPr lang="en-US" sz="2800" dirty="0">
              <a:solidFill>
                <a:srgbClr val="F5F5F5"/>
              </a:solidFill>
              <a:effectLst>
                <a:outerShdw blurRad="38100" dist="38100" dir="2700000" algn="tl" rotWithShape="0">
                  <a:prstClr val="black"/>
                </a:outerShdw>
              </a:effectLst>
            </a:endParaRPr>
          </a:p>
          <a:p>
            <a:r>
              <a:rPr lang="en-US" sz="3200" dirty="0">
                <a:solidFill>
                  <a:srgbClr val="F5F5F5"/>
                </a:solidFill>
                <a:effectLst>
                  <a:outerShdw blurRad="38100" dist="38100" dir="2700000" algn="tl" rotWithShape="0">
                    <a:prstClr val="black"/>
                  </a:outerShdw>
                </a:effectLst>
                <a:ea typeface="+mj-ea"/>
                <a:cs typeface="+mj-cs"/>
              </a:rPr>
              <a:t>The Fall of Babylon </a:t>
            </a:r>
            <a:r>
              <a:rPr lang="en-US" sz="3200" dirty="0">
                <a:solidFill>
                  <a:srgbClr val="00FFFF"/>
                </a:solidFill>
                <a:effectLst>
                  <a:outerShdw blurRad="38100" dist="38100" dir="2700000" algn="tl" rotWithShape="0">
                    <a:prstClr val="black"/>
                  </a:outerShdw>
                </a:effectLst>
              </a:rPr>
              <a:t>(17:1-19:10) </a:t>
            </a:r>
          </a:p>
          <a:p>
            <a:r>
              <a:rPr lang="en-US" sz="3200" dirty="0">
                <a:solidFill>
                  <a:srgbClr val="F5F5F5"/>
                </a:solidFill>
                <a:effectLst>
                  <a:outerShdw blurRad="38100" dist="38100" dir="2700000" algn="tl" rotWithShape="0">
                    <a:prstClr val="black"/>
                  </a:outerShdw>
                </a:effectLst>
                <a:ea typeface="+mj-ea"/>
                <a:cs typeface="+mj-cs"/>
              </a:rPr>
              <a:t>The Last Battle </a:t>
            </a:r>
            <a:r>
              <a:rPr lang="en-US" sz="3200" dirty="0">
                <a:solidFill>
                  <a:srgbClr val="00FFFF"/>
                </a:solidFill>
                <a:effectLst>
                  <a:outerShdw blurRad="38100" dist="38100" dir="2700000" algn="tl" rotWithShape="0">
                    <a:prstClr val="black"/>
                  </a:outerShdw>
                </a:effectLst>
              </a:rPr>
              <a:t>(19:11-20:15) </a:t>
            </a:r>
          </a:p>
          <a:p>
            <a:r>
              <a:rPr lang="en-US" sz="3200" dirty="0">
                <a:solidFill>
                  <a:srgbClr val="F5F5F5"/>
                </a:solidFill>
                <a:effectLst>
                  <a:outerShdw blurRad="38100" dist="38100" dir="2700000" algn="tl" rotWithShape="0">
                    <a:prstClr val="black"/>
                  </a:outerShdw>
                </a:effectLst>
                <a:ea typeface="+mj-ea"/>
                <a:cs typeface="+mj-cs"/>
              </a:rPr>
              <a:t>The Marriage of Heaven and Earth </a:t>
            </a:r>
            <a:r>
              <a:rPr lang="en-US" sz="3200" dirty="0">
                <a:solidFill>
                  <a:srgbClr val="00FFFF"/>
                </a:solidFill>
                <a:effectLst>
                  <a:outerShdw blurRad="38100" dist="38100" dir="2700000" algn="tl" rotWithShape="0">
                    <a:prstClr val="black"/>
                  </a:outerShdw>
                </a:effectLst>
              </a:rPr>
              <a:t>(21:1-22:5) </a:t>
            </a:r>
          </a:p>
          <a:p>
            <a:r>
              <a:rPr lang="en-US" sz="3200" dirty="0">
                <a:solidFill>
                  <a:srgbClr val="F5F5F5"/>
                </a:solidFill>
                <a:effectLst>
                  <a:outerShdw blurRad="38100" dist="38100" dir="2700000" algn="tl" rotWithShape="0">
                    <a:prstClr val="black"/>
                  </a:outerShdw>
                </a:effectLst>
                <a:ea typeface="+mj-ea"/>
                <a:cs typeface="+mj-cs"/>
              </a:rPr>
              <a:t>Epilogue</a:t>
            </a:r>
            <a:r>
              <a:rPr lang="en-US" sz="3200" dirty="0">
                <a:solidFill>
                  <a:srgbClr val="F5F5F5"/>
                </a:solidFill>
                <a:effectLst>
                  <a:outerShdw blurRad="38100" dist="38100" dir="2700000" algn="tl" rotWithShape="0">
                    <a:prstClr val="black"/>
                  </a:outerShdw>
                </a:effectLst>
              </a:rPr>
              <a:t> </a:t>
            </a:r>
            <a:r>
              <a:rPr lang="en-US" sz="3200" dirty="0">
                <a:solidFill>
                  <a:srgbClr val="00FFFF"/>
                </a:solidFill>
                <a:effectLst>
                  <a:outerShdw blurRad="38100" dist="38100" dir="2700000" algn="tl" rotWithShape="0">
                    <a:prstClr val="black"/>
                  </a:outerShdw>
                </a:effectLst>
              </a:rPr>
              <a:t>(22:6-21) </a:t>
            </a:r>
          </a:p>
          <a:p>
            <a:endParaRPr lang="en-US" sz="3200" dirty="0">
              <a:solidFill>
                <a:srgbClr val="F5F5F5"/>
              </a:solidFill>
              <a:effectLst>
                <a:outerShdw blurRad="50800" dist="38100" dir="2700000" algn="tl" rotWithShape="0">
                  <a:prstClr val="black">
                    <a:alpha val="30000"/>
                  </a:prstClr>
                </a:outerShdw>
              </a:effectLst>
            </a:endParaRPr>
          </a:p>
        </p:txBody>
      </p:sp>
    </p:spTree>
    <p:extLst>
      <p:ext uri="{BB962C8B-B14F-4D97-AF65-F5344CB8AC3E}">
        <p14:creationId xmlns:p14="http://schemas.microsoft.com/office/powerpoint/2010/main" val="29026895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91B38671-58A1-E1D0-6677-A2C939C7BE8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31800A68-FAE4-5E1C-5983-297FFE9C9073}"/>
              </a:ext>
            </a:extLst>
          </p:cNvPr>
          <p:cNvSpPr>
            <a:spLocks noGrp="1"/>
          </p:cNvSpPr>
          <p:nvPr>
            <p:ph type="title"/>
          </p:nvPr>
        </p:nvSpPr>
        <p:spPr>
          <a:xfrm>
            <a:off x="0" y="-1"/>
            <a:ext cx="12192000" cy="1085851"/>
          </a:xfrm>
          <a:solidFill>
            <a:schemeClr val="tx1"/>
          </a:solidFill>
          <a:ln w="25400">
            <a:solidFill>
              <a:srgbClr val="FFFF99"/>
            </a:solidFill>
          </a:ln>
        </p:spPr>
        <p:txBody>
          <a:bodyPr>
            <a:noAutofit/>
          </a:bodyPr>
          <a:lstStyle/>
          <a:p>
            <a:r>
              <a:rPr lang="en-US" sz="2400" i="1" baseline="30000"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6:3</a:t>
            </a:r>
            <a:r>
              <a:rPr lang="en-US" sz="24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When he opened the </a:t>
            </a:r>
            <a:r>
              <a:rPr lang="en-US" sz="2400" i="1" dirty="0">
                <a:solidFill>
                  <a:srgbClr val="A2FFB3"/>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second seal</a:t>
            </a:r>
            <a:r>
              <a:rPr lang="en-US" sz="24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I heard the second living creature say, “Come!” </a:t>
            </a:r>
            <a:r>
              <a:rPr lang="en-US" sz="2400" i="1" baseline="30000"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4</a:t>
            </a:r>
            <a:r>
              <a:rPr lang="en-US" sz="24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out came another horse, bright red. Its rider was permitted to take peace from the earth, so that people should slay one another, and he was given a great sword. </a:t>
            </a:r>
            <a:r>
              <a:rPr lang="en-US" sz="2400" dirty="0">
                <a:solidFill>
                  <a:schemeClr val="bg1"/>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A71467D6-3F37-5F95-C88D-5118B9DFFFF8}"/>
              </a:ext>
            </a:extLst>
          </p:cNvPr>
          <p:cNvSpPr>
            <a:spLocks noGrp="1"/>
          </p:cNvSpPr>
          <p:nvPr>
            <p:ph idx="1"/>
          </p:nvPr>
        </p:nvSpPr>
        <p:spPr>
          <a:xfrm>
            <a:off x="339754" y="1181100"/>
            <a:ext cx="11530668" cy="5265882"/>
          </a:xfrm>
        </p:spPr>
        <p:txBody>
          <a:bodyPr>
            <a:normAutofit fontScale="92500" lnSpcReduction="10000"/>
          </a:bodyPr>
          <a:lstStyle/>
          <a:p>
            <a:r>
              <a:rPr lang="en-US" sz="3600" dirty="0">
                <a:solidFill>
                  <a:srgbClr val="F5F5F5"/>
                </a:solidFill>
                <a:effectLst>
                  <a:outerShdw blurRad="38100" dist="38100" dir="2700000" algn="ctr" rotWithShape="0">
                    <a:schemeClr val="tx1"/>
                  </a:outerShdw>
                </a:effectLst>
              </a:rPr>
              <a:t>I see the judgments that accompany this seal fulfilled in the social and political chaos that accompanied the Roman siege of Jerusalem in A.D. 70.</a:t>
            </a:r>
          </a:p>
          <a:p>
            <a:r>
              <a:rPr lang="en-US" sz="3600" dirty="0">
                <a:solidFill>
                  <a:srgbClr val="F5F5F5"/>
                </a:solidFill>
                <a:effectLst>
                  <a:outerShdw blurRad="38100" dist="38100" dir="2700000" algn="ctr" rotWithShape="0">
                    <a:schemeClr val="tx1"/>
                  </a:outerShdw>
                </a:effectLst>
              </a:rPr>
              <a:t>When you read the historical accounts of Josephus, you see that the suffering and devastation that occurred during the Roman siege of Jerusalem was a result of </a:t>
            </a:r>
            <a:r>
              <a:rPr lang="en-US" sz="3600" b="1" i="1" dirty="0">
                <a:solidFill>
                  <a:srgbClr val="F5F5F5"/>
                </a:solidFill>
                <a:effectLst>
                  <a:outerShdw blurRad="38100" dist="38100" dir="2700000" algn="ctr" rotWithShape="0">
                    <a:schemeClr val="tx1"/>
                  </a:outerShdw>
                </a:effectLst>
              </a:rPr>
              <a:t>more</a:t>
            </a:r>
            <a:r>
              <a:rPr lang="en-US" sz="3600" dirty="0">
                <a:solidFill>
                  <a:srgbClr val="F5F5F5"/>
                </a:solidFill>
                <a:effectLst>
                  <a:outerShdw blurRad="38100" dist="38100" dir="2700000" algn="ctr" rotWithShape="0">
                    <a:schemeClr val="tx1"/>
                  </a:outerShdw>
                </a:effectLst>
              </a:rPr>
              <a:t> than just Roman aggression. </a:t>
            </a:r>
          </a:p>
          <a:p>
            <a:r>
              <a:rPr lang="en-US" sz="3600" dirty="0">
                <a:solidFill>
                  <a:srgbClr val="F5F5F5"/>
                </a:solidFill>
                <a:effectLst>
                  <a:outerShdw blurRad="38100" dist="38100" dir="2700000" algn="ctr" rotWithShape="0">
                    <a:schemeClr val="tx1"/>
                  </a:outerShdw>
                </a:effectLst>
              </a:rPr>
              <a:t>Jerusalem was torn apart by factional violence, civil strife, and </a:t>
            </a:r>
            <a:r>
              <a:rPr lang="en-US" sz="3600" b="1" i="1" dirty="0">
                <a:solidFill>
                  <a:srgbClr val="F5F5F5"/>
                </a:solidFill>
                <a:effectLst>
                  <a:outerShdw blurRad="38100" dist="38100" dir="2700000" algn="ctr" rotWithShape="0">
                    <a:schemeClr val="tx1"/>
                  </a:outerShdw>
                </a:effectLst>
              </a:rPr>
              <a:t>internal</a:t>
            </a:r>
            <a:r>
              <a:rPr lang="en-US" sz="3600" dirty="0">
                <a:solidFill>
                  <a:srgbClr val="F5F5F5"/>
                </a:solidFill>
                <a:effectLst>
                  <a:outerShdw blurRad="38100" dist="38100" dir="2700000" algn="ctr" rotWithShape="0">
                    <a:schemeClr val="tx1"/>
                  </a:outerShdw>
                </a:effectLst>
              </a:rPr>
              <a:t> bloodshed before the city finally fell. </a:t>
            </a:r>
          </a:p>
          <a:p>
            <a:r>
              <a:rPr lang="en-US" sz="3600" dirty="0">
                <a:solidFill>
                  <a:srgbClr val="F5F5F5"/>
                </a:solidFill>
                <a:effectLst>
                  <a:outerShdw blurRad="38100" dist="38100" dir="2700000" algn="ctr" rotWithShape="0">
                    <a:schemeClr val="tx1"/>
                  </a:outerShdw>
                </a:effectLst>
              </a:rPr>
              <a:t>Thus, this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second seal</a:t>
            </a:r>
            <a:r>
              <a:rPr lang="en-US" sz="3600" dirty="0">
                <a:solidFill>
                  <a:srgbClr val="F5F5F5"/>
                </a:solidFill>
                <a:effectLst>
                  <a:outerShdw blurRad="38100" dist="38100" dir="2700000" algn="ctr" rotWithShape="0">
                    <a:schemeClr val="tx1"/>
                  </a:outerShdw>
                </a:effectLst>
              </a:rPr>
              <a:t>” </a:t>
            </a:r>
            <a:r>
              <a:rPr lang="en-US" sz="3600" b="1" i="1" dirty="0">
                <a:solidFill>
                  <a:srgbClr val="F5F5F5"/>
                </a:solidFill>
                <a:effectLst>
                  <a:outerShdw blurRad="38100" dist="38100" dir="2700000" algn="ctr" rotWithShape="0">
                    <a:schemeClr val="tx1"/>
                  </a:outerShdw>
                </a:effectLst>
              </a:rPr>
              <a:t>intensifies</a:t>
            </a:r>
            <a:r>
              <a:rPr lang="en-US" sz="3600" dirty="0">
                <a:solidFill>
                  <a:srgbClr val="F5F5F5"/>
                </a:solidFill>
                <a:effectLst>
                  <a:outerShdw blurRad="38100" dist="38100" dir="2700000" algn="ctr" rotWithShape="0">
                    <a:schemeClr val="tx1"/>
                  </a:outerShdw>
                </a:effectLst>
              </a:rPr>
              <a:t> the first: conquest from </a:t>
            </a:r>
            <a:r>
              <a:rPr lang="en-US" sz="3600" b="1" i="1" dirty="0">
                <a:solidFill>
                  <a:srgbClr val="F5F5F5"/>
                </a:solidFill>
                <a:effectLst>
                  <a:outerShdw blurRad="38100" dist="38100" dir="2700000" algn="ctr" rotWithShape="0">
                    <a:schemeClr val="tx1"/>
                  </a:outerShdw>
                </a:effectLst>
              </a:rPr>
              <a:t>without</a:t>
            </a:r>
            <a:r>
              <a:rPr lang="en-US" sz="3600" dirty="0">
                <a:solidFill>
                  <a:srgbClr val="F5F5F5"/>
                </a:solidFill>
                <a:effectLst>
                  <a:outerShdw blurRad="38100" dist="38100" dir="2700000" algn="ctr" rotWithShape="0">
                    <a:schemeClr val="tx1"/>
                  </a:outerShdw>
                </a:effectLst>
              </a:rPr>
              <a:t> is accompanied by collapse from </a:t>
            </a:r>
            <a:r>
              <a:rPr lang="en-US" sz="3600" b="1" i="1" dirty="0">
                <a:solidFill>
                  <a:srgbClr val="F5F5F5"/>
                </a:solidFill>
                <a:effectLst>
                  <a:outerShdw blurRad="38100" dist="38100" dir="2700000" algn="ctr" rotWithShape="0">
                    <a:schemeClr val="tx1"/>
                  </a:outerShdw>
                </a:effectLst>
              </a:rPr>
              <a:t>within</a:t>
            </a:r>
            <a:r>
              <a:rPr lang="en-US" sz="3600" dirty="0">
                <a:solidFill>
                  <a:srgbClr val="F5F5F5"/>
                </a:solidFill>
                <a:effectLst>
                  <a:outerShdw blurRad="38100" dist="38100" dir="2700000" algn="ctr" rotWithShape="0">
                    <a:schemeClr val="tx1"/>
                  </a:outerShdw>
                </a:effectLst>
              </a:rPr>
              <a:t>.</a:t>
            </a:r>
            <a:endParaRPr lang="en-US" sz="3600" dirty="0">
              <a:solidFill>
                <a:srgbClr val="FFD700"/>
              </a:solidFill>
              <a:effectLst>
                <a:outerShdw blurRad="38100" dist="38100" dir="2700000" algn="ctr" rotWithShape="0">
                  <a:schemeClr val="tx1"/>
                </a:outerShdw>
              </a:effectLst>
            </a:endParaRPr>
          </a:p>
        </p:txBody>
      </p:sp>
      <p:sp>
        <p:nvSpPr>
          <p:cNvPr id="3" name="TextBox 2">
            <a:extLst>
              <a:ext uri="{FF2B5EF4-FFF2-40B4-BE49-F238E27FC236}">
                <a16:creationId xmlns:a16="http://schemas.microsoft.com/office/drawing/2014/main" id="{C57AF1F3-3D01-4E7A-78FF-665D11B14150}"/>
              </a:ext>
            </a:extLst>
          </p:cNvPr>
          <p:cNvSpPr txBox="1"/>
          <p:nvPr/>
        </p:nvSpPr>
        <p:spPr>
          <a:xfrm>
            <a:off x="0" y="6519446"/>
            <a:ext cx="12192000" cy="369332"/>
          </a:xfrm>
          <a:prstGeom prst="rect">
            <a:avLst/>
          </a:prstGeom>
          <a:noFill/>
        </p:spPr>
        <p:txBody>
          <a:bodyPr wrap="square" rtlCol="0">
            <a:spAutoFit/>
          </a:bodyPr>
          <a:lstStyle/>
          <a:p>
            <a:pPr marL="0" marR="0">
              <a:buNone/>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Gentry, Kenneth.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Divorce of Israel; Volume 1;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(2024)</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24694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6CFC5866-8431-3EF9-08A3-2EC26D14A02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4EEEB25-6A43-3B5D-EB7E-311B58DB3356}"/>
              </a:ext>
            </a:extLst>
          </p:cNvPr>
          <p:cNvSpPr>
            <a:spLocks noGrp="1"/>
          </p:cNvSpPr>
          <p:nvPr>
            <p:ph type="title"/>
          </p:nvPr>
        </p:nvSpPr>
        <p:spPr>
          <a:xfrm>
            <a:off x="0" y="-1"/>
            <a:ext cx="12192000" cy="1619251"/>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2700000" algn="ctr" rotWithShape="0">
                    <a:schemeClr val="tx1"/>
                  </a:outerShdw>
                </a:effectLst>
                <a:latin typeface="Cambria" panose="02040503050406030204" pitchFamily="18" charset="0"/>
                <a:ea typeface="Cambria" panose="02040503050406030204" pitchFamily="18" charset="0"/>
              </a:rPr>
              <a:t>6:5</a:t>
            </a:r>
            <a:r>
              <a:rPr lang="en-US" sz="2400" i="1" dirty="0">
                <a:solidFill>
                  <a:srgbClr val="99FFFF"/>
                </a:solidFill>
                <a:effectLst>
                  <a:outerShdw blurRad="50800" dist="50800" dir="2700000" algn="ctr" rotWithShape="0">
                    <a:schemeClr val="tx1"/>
                  </a:outerShdw>
                </a:effectLst>
                <a:latin typeface="Cambria" panose="02040503050406030204" pitchFamily="18" charset="0"/>
                <a:ea typeface="Cambria" panose="02040503050406030204" pitchFamily="18" charset="0"/>
              </a:rPr>
              <a:t> When he opened the third seal, I heard the third living creature say, “Come!” And I looked, and behold, a </a:t>
            </a:r>
            <a:r>
              <a:rPr lang="en-US" sz="2400" i="1" dirty="0">
                <a:solidFill>
                  <a:srgbClr val="A2FFB3"/>
                </a:solidFill>
                <a:effectLst>
                  <a:outerShdw blurRad="50800" dist="50800" dir="2700000" algn="ctr" rotWithShape="0">
                    <a:schemeClr val="tx1"/>
                  </a:outerShdw>
                </a:effectLst>
                <a:latin typeface="Cambria" panose="02040503050406030204" pitchFamily="18" charset="0"/>
                <a:ea typeface="Cambria" panose="02040503050406030204" pitchFamily="18" charset="0"/>
              </a:rPr>
              <a:t>black horse</a:t>
            </a:r>
            <a:r>
              <a:rPr lang="en-US" sz="2400" i="1" dirty="0">
                <a:solidFill>
                  <a:srgbClr val="99FFFF"/>
                </a:solidFill>
                <a:effectLst>
                  <a:outerShdw blurRad="50800" dist="50800" dir="2700000" algn="ctr" rotWithShape="0">
                    <a:schemeClr val="tx1"/>
                  </a:outerShdw>
                </a:effectLst>
                <a:latin typeface="Cambria" panose="02040503050406030204" pitchFamily="18" charset="0"/>
                <a:ea typeface="Cambria" panose="02040503050406030204" pitchFamily="18" charset="0"/>
              </a:rPr>
              <a:t>! And its rider had </a:t>
            </a:r>
            <a:r>
              <a:rPr lang="en-US" sz="2400" i="1" dirty="0">
                <a:solidFill>
                  <a:srgbClr val="A2FFB3"/>
                </a:solidFill>
                <a:effectLst>
                  <a:outerShdw blurRad="50800" dist="50800" dir="2700000" algn="ctr" rotWithShape="0">
                    <a:schemeClr val="tx1"/>
                  </a:outerShdw>
                </a:effectLst>
                <a:latin typeface="Cambria" panose="02040503050406030204" pitchFamily="18" charset="0"/>
                <a:ea typeface="Cambria" panose="02040503050406030204" pitchFamily="18" charset="0"/>
              </a:rPr>
              <a:t>a pair of scales in his hand</a:t>
            </a:r>
            <a:r>
              <a:rPr lang="en-US" sz="2400" i="1" dirty="0">
                <a:solidFill>
                  <a:srgbClr val="99FFFF"/>
                </a:solidFill>
                <a:effectLst>
                  <a:outerShdw blurRad="50800" dist="50800" dir="27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2700000" algn="ctr" rotWithShape="0">
                    <a:schemeClr val="tx1"/>
                  </a:outerShdw>
                </a:effectLst>
                <a:latin typeface="Cambria" panose="02040503050406030204" pitchFamily="18" charset="0"/>
                <a:ea typeface="Cambria" panose="02040503050406030204" pitchFamily="18" charset="0"/>
              </a:rPr>
              <a:t>6</a:t>
            </a:r>
            <a:r>
              <a:rPr lang="en-US" sz="2400" i="1" dirty="0">
                <a:solidFill>
                  <a:srgbClr val="99FFFF"/>
                </a:solidFill>
                <a:effectLst>
                  <a:outerShdw blurRad="50800" dist="50800" dir="2700000" algn="ctr" rotWithShape="0">
                    <a:schemeClr val="tx1"/>
                  </a:outerShdw>
                </a:effectLst>
                <a:latin typeface="Cambria" panose="02040503050406030204" pitchFamily="18" charset="0"/>
                <a:ea typeface="Cambria" panose="02040503050406030204" pitchFamily="18" charset="0"/>
              </a:rPr>
              <a:t> And I heard what seemed to be a voice in the midst of the four living creatures, saying, “</a:t>
            </a:r>
            <a:r>
              <a:rPr lang="en-US" sz="2400" i="1" dirty="0">
                <a:solidFill>
                  <a:srgbClr val="A2FFB3"/>
                </a:solidFill>
                <a:effectLst>
                  <a:outerShdw blurRad="50800" dist="50800" dir="2700000" algn="ctr" rotWithShape="0">
                    <a:schemeClr val="tx1"/>
                  </a:outerShdw>
                </a:effectLst>
                <a:latin typeface="Cambria" panose="02040503050406030204" pitchFamily="18" charset="0"/>
                <a:ea typeface="Cambria" panose="02040503050406030204" pitchFamily="18" charset="0"/>
              </a:rPr>
              <a:t>A quart of wheat for a denarius, and three quarts of barley for a denarius, and do not harm the oil and wine!</a:t>
            </a:r>
            <a:r>
              <a:rPr lang="en-US" sz="2400" i="1" dirty="0">
                <a:solidFill>
                  <a:srgbClr val="99FFFF"/>
                </a:solidFill>
                <a:effectLst>
                  <a:outerShdw blurRad="50800" dist="50800" dir="27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effectLst>
                <a:outerShdw blurRad="50800" dist="508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00A1AE37-DA98-92E0-C2FE-0CC371053665}"/>
              </a:ext>
            </a:extLst>
          </p:cNvPr>
          <p:cNvSpPr>
            <a:spLocks noGrp="1"/>
          </p:cNvSpPr>
          <p:nvPr>
            <p:ph idx="1"/>
          </p:nvPr>
        </p:nvSpPr>
        <p:spPr>
          <a:xfrm>
            <a:off x="339754" y="1790700"/>
            <a:ext cx="11530668" cy="5067300"/>
          </a:xfrm>
        </p:spPr>
        <p:txBody>
          <a:bodyPr>
            <a:normAutofit/>
          </a:bodyPr>
          <a:lstStyle/>
          <a:p>
            <a:r>
              <a:rPr lang="en-US" sz="3600" dirty="0">
                <a:solidFill>
                  <a:srgbClr val="F5F5F5"/>
                </a:solidFill>
                <a:effectLst>
                  <a:outerShdw blurRad="38100" dist="38100" dir="2700000" algn="ctr" rotWithShape="0">
                    <a:schemeClr val="tx1"/>
                  </a:outerShdw>
                </a:effectLst>
              </a:rPr>
              <a:t>The third rider sits on a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black</a:t>
            </a:r>
            <a:r>
              <a:rPr lang="en-US" sz="3600" dirty="0">
                <a:solidFill>
                  <a:srgbClr val="F5F5F5"/>
                </a:solidFill>
                <a:effectLst>
                  <a:outerShdw blurRad="38100" dist="38100" dir="2700000" algn="ctr" rotWithShape="0">
                    <a:schemeClr val="tx1"/>
                  </a:outerShdw>
                </a:effectLst>
              </a:rPr>
              <a:t> </a:t>
            </a:r>
            <a:r>
              <a:rPr lang="en-US" sz="3600" i="1" dirty="0">
                <a:solidFill>
                  <a:srgbClr val="99FFFF"/>
                </a:solidFill>
                <a:effectLst>
                  <a:outerShdw blurRad="50800" dist="50800" dir="2700000" algn="ctr" rotWithShape="0">
                    <a:schemeClr val="tx1"/>
                  </a:outerShdw>
                </a:effectLst>
                <a:latin typeface="Cambria" panose="02040503050406030204" pitchFamily="18" charset="0"/>
                <a:ea typeface="Cambria" panose="02040503050406030204" pitchFamily="18" charset="0"/>
              </a:rPr>
              <a:t>horse</a:t>
            </a:r>
            <a:r>
              <a:rPr lang="en-US" sz="3600" dirty="0">
                <a:solidFill>
                  <a:srgbClr val="F5F5F5"/>
                </a:solidFill>
                <a:effectLst>
                  <a:outerShdw blurRad="38100" dist="38100" dir="2700000" algn="ctr" rotWithShape="0">
                    <a:schemeClr val="tx1"/>
                  </a:outerShdw>
                </a:effectLst>
              </a:rPr>
              <a:t>” and carries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pair of scales in his hand</a:t>
            </a:r>
            <a:r>
              <a:rPr lang="en-US" sz="3600" dirty="0">
                <a:solidFill>
                  <a:srgbClr val="F5F5F5"/>
                </a:solidFill>
                <a:effectLst>
                  <a:outerShdw blurRad="38100" dist="38100" dir="2700000" algn="ctr" rotWithShape="0">
                    <a:schemeClr val="tx1"/>
                  </a:outerShdw>
                </a:effectLst>
              </a:rPr>
              <a:t>”. </a:t>
            </a:r>
          </a:p>
          <a:p>
            <a:r>
              <a:rPr lang="en-US" sz="3600" dirty="0">
                <a:solidFill>
                  <a:srgbClr val="F5F5F5"/>
                </a:solidFill>
                <a:effectLst>
                  <a:outerShdw blurRad="38100" dist="38100" dir="2700000" algn="ctr" rotWithShape="0">
                    <a:schemeClr val="tx1"/>
                  </a:outerShdw>
                </a:effectLst>
              </a:rPr>
              <a:t>A voice announces: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quart of wheat for a denarius, and three quarts of barley for a denarius, and do not harm the oil and wine!</a:t>
            </a:r>
            <a:r>
              <a:rPr lang="en-US" sz="3600" dirty="0">
                <a:solidFill>
                  <a:srgbClr val="F5F5F5"/>
                </a:solidFill>
                <a:effectLst>
                  <a:outerShdw blurRad="38100" dist="38100" dir="2700000" algn="ctr" rotWithShape="0">
                    <a:schemeClr val="tx1"/>
                  </a:outerShdw>
                </a:effectLst>
              </a:rPr>
              <a:t>”</a:t>
            </a:r>
          </a:p>
          <a:p>
            <a:r>
              <a:rPr lang="en-US" sz="3600" dirty="0">
                <a:solidFill>
                  <a:srgbClr val="F5F5F5"/>
                </a:solidFill>
                <a:effectLst>
                  <a:outerShdw blurRad="38100" dist="38100" dir="2700000" algn="ctr" rotWithShape="0">
                    <a:schemeClr val="tx1"/>
                  </a:outerShdw>
                </a:effectLst>
              </a:rPr>
              <a:t>The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scales</a:t>
            </a:r>
            <a:r>
              <a:rPr lang="en-US" sz="3600" dirty="0">
                <a:solidFill>
                  <a:srgbClr val="F5F5F5"/>
                </a:solidFill>
                <a:effectLst>
                  <a:outerShdw blurRad="38100" dist="38100" dir="2700000" algn="ctr" rotWithShape="0">
                    <a:schemeClr val="tx1"/>
                  </a:outerShdw>
                </a:effectLst>
              </a:rPr>
              <a:t>” symbolize rationing and scarcity. </a:t>
            </a:r>
          </a:p>
          <a:p>
            <a:r>
              <a:rPr lang="en-US" sz="3600" dirty="0">
                <a:solidFill>
                  <a:srgbClr val="F5F5F5"/>
                </a:solidFill>
                <a:effectLst>
                  <a:outerShdw blurRad="38100" dist="38100" dir="2700000" algn="ctr" rotWithShape="0">
                    <a:schemeClr val="tx1"/>
                  </a:outerShdw>
                </a:effectLst>
              </a:rPr>
              <a:t>A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denarius</a:t>
            </a:r>
            <a:r>
              <a:rPr lang="en-US" sz="3600" dirty="0">
                <a:solidFill>
                  <a:srgbClr val="F5F5F5"/>
                </a:solidFill>
                <a:effectLst>
                  <a:outerShdw blurRad="38100" dist="38100" dir="2700000" algn="ctr" rotWithShape="0">
                    <a:schemeClr val="tx1"/>
                  </a:outerShdw>
                </a:effectLst>
              </a:rPr>
              <a:t>” was a day's wage, yet it purchases only enough grain for basic survival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quart of wheat </a:t>
            </a:r>
            <a:r>
              <a:rPr lang="en-US" sz="3600" dirty="0">
                <a:solidFill>
                  <a:srgbClr val="F5F5F5"/>
                </a:solidFill>
                <a:effectLst>
                  <a:outerShdw blurRad="38100" dist="38100" dir="2700000" algn="ctr" rotWithShape="0">
                    <a:schemeClr val="tx1"/>
                  </a:outerShdw>
                </a:effectLst>
              </a:rPr>
              <a:t>” or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three quarts of barley</a:t>
            </a:r>
            <a:r>
              <a:rPr lang="en-US" sz="3600" dirty="0">
                <a:solidFill>
                  <a:srgbClr val="F5F5F5"/>
                </a:solidFill>
                <a:effectLst>
                  <a:outerShdw blurRad="38100" dist="38100" dir="2700000" algn="ctr" rotWithShape="0">
                    <a:schemeClr val="tx1"/>
                  </a:outerShdw>
                </a:effectLst>
              </a:rPr>
              <a:t>”). </a:t>
            </a:r>
          </a:p>
        </p:txBody>
      </p:sp>
    </p:spTree>
    <p:extLst>
      <p:ext uri="{BB962C8B-B14F-4D97-AF65-F5344CB8AC3E}">
        <p14:creationId xmlns:p14="http://schemas.microsoft.com/office/powerpoint/2010/main" val="9671037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6BA7F72F-BC21-8761-3B8F-5FA30E7A0BB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0B222EB4-2FEC-A056-7721-08747CC7F9E6}"/>
              </a:ext>
            </a:extLst>
          </p:cNvPr>
          <p:cNvSpPr>
            <a:spLocks noGrp="1"/>
          </p:cNvSpPr>
          <p:nvPr>
            <p:ph type="title"/>
          </p:nvPr>
        </p:nvSpPr>
        <p:spPr>
          <a:xfrm>
            <a:off x="0" y="-1"/>
            <a:ext cx="12192000" cy="1619251"/>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2700000" algn="ctr" rotWithShape="0">
                    <a:schemeClr val="tx1"/>
                  </a:outerShdw>
                </a:effectLst>
                <a:latin typeface="Cambria" panose="02040503050406030204" pitchFamily="18" charset="0"/>
                <a:ea typeface="Cambria" panose="02040503050406030204" pitchFamily="18" charset="0"/>
              </a:rPr>
              <a:t>6:5</a:t>
            </a:r>
            <a:r>
              <a:rPr lang="en-US" sz="2400" i="1" dirty="0">
                <a:solidFill>
                  <a:srgbClr val="99FFFF"/>
                </a:solidFill>
                <a:effectLst>
                  <a:outerShdw blurRad="50800" dist="50800" dir="2700000" algn="ctr" rotWithShape="0">
                    <a:schemeClr val="tx1"/>
                  </a:outerShdw>
                </a:effectLst>
                <a:latin typeface="Cambria" panose="02040503050406030204" pitchFamily="18" charset="0"/>
                <a:ea typeface="Cambria" panose="02040503050406030204" pitchFamily="18" charset="0"/>
              </a:rPr>
              <a:t> When he opened the third seal, I heard the third living creature say, “Come!” And I looked, and behold, a black horse! And its rider had a pair of scales in his hand. </a:t>
            </a:r>
            <a:r>
              <a:rPr lang="en-US" sz="2400" i="1" baseline="30000" dirty="0">
                <a:solidFill>
                  <a:schemeClr val="bg1"/>
                </a:solidFill>
                <a:effectLst>
                  <a:outerShdw blurRad="50800" dist="50800" dir="2700000" algn="ctr" rotWithShape="0">
                    <a:schemeClr val="tx1"/>
                  </a:outerShdw>
                </a:effectLst>
                <a:latin typeface="Cambria" panose="02040503050406030204" pitchFamily="18" charset="0"/>
                <a:ea typeface="Cambria" panose="02040503050406030204" pitchFamily="18" charset="0"/>
              </a:rPr>
              <a:t>6</a:t>
            </a:r>
            <a:r>
              <a:rPr lang="en-US" sz="2400" i="1" dirty="0">
                <a:solidFill>
                  <a:srgbClr val="99FFFF"/>
                </a:solidFill>
                <a:effectLst>
                  <a:outerShdw blurRad="50800" dist="50800" dir="2700000" algn="ctr" rotWithShape="0">
                    <a:schemeClr val="tx1"/>
                  </a:outerShdw>
                </a:effectLst>
                <a:latin typeface="Cambria" panose="02040503050406030204" pitchFamily="18" charset="0"/>
                <a:ea typeface="Cambria" panose="02040503050406030204" pitchFamily="18" charset="0"/>
              </a:rPr>
              <a:t> And I heard what seemed to be a voice in the midst of the four living creatures, saying, “A quart of wheat for a denarius, and three quarts of barley for a denarius, and </a:t>
            </a:r>
            <a:r>
              <a:rPr lang="en-US" sz="2400" i="1" dirty="0">
                <a:solidFill>
                  <a:srgbClr val="A2FFB3"/>
                </a:solidFill>
                <a:effectLst>
                  <a:outerShdw blurRad="50800" dist="50800" dir="2700000" algn="ctr" rotWithShape="0">
                    <a:schemeClr val="tx1"/>
                  </a:outerShdw>
                </a:effectLst>
                <a:latin typeface="Cambria" panose="02040503050406030204" pitchFamily="18" charset="0"/>
                <a:ea typeface="Cambria" panose="02040503050406030204" pitchFamily="18" charset="0"/>
              </a:rPr>
              <a:t>do not harm the oil and wine!</a:t>
            </a:r>
            <a:r>
              <a:rPr lang="en-US" sz="2400" i="1" dirty="0">
                <a:solidFill>
                  <a:srgbClr val="99FFFF"/>
                </a:solidFill>
                <a:effectLst>
                  <a:outerShdw blurRad="50800" dist="50800" dir="27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effectLst>
                <a:outerShdw blurRad="50800" dist="508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A573A35F-31CF-AFC3-B4C8-E909E596300E}"/>
              </a:ext>
            </a:extLst>
          </p:cNvPr>
          <p:cNvSpPr>
            <a:spLocks noGrp="1"/>
          </p:cNvSpPr>
          <p:nvPr>
            <p:ph idx="1"/>
          </p:nvPr>
        </p:nvSpPr>
        <p:spPr>
          <a:xfrm>
            <a:off x="339754" y="1695451"/>
            <a:ext cx="11530668" cy="5095874"/>
          </a:xfrm>
        </p:spPr>
        <p:txBody>
          <a:bodyPr>
            <a:normAutofit/>
          </a:bodyPr>
          <a:lstStyle/>
          <a:p>
            <a:r>
              <a:rPr lang="en-US" sz="3200" dirty="0">
                <a:solidFill>
                  <a:srgbClr val="F5F5F5"/>
                </a:solidFill>
                <a:effectLst>
                  <a:outerShdw blurRad="38100" dist="38100" dir="2700000" algn="ctr" rotWithShape="0">
                    <a:schemeClr val="tx1"/>
                  </a:outerShdw>
                </a:effectLst>
              </a:rPr>
              <a:t>Clearly famine and severe economic hardship are in view. </a:t>
            </a:r>
          </a:p>
          <a:p>
            <a:r>
              <a:rPr lang="en-US" sz="3200" dirty="0">
                <a:solidFill>
                  <a:srgbClr val="F5F5F5"/>
                </a:solidFill>
                <a:effectLst>
                  <a:outerShdw blurRad="38100" dist="38100" dir="2700000" algn="ctr" rotWithShape="0">
                    <a:schemeClr val="tx1"/>
                  </a:outerShdw>
                </a:effectLst>
              </a:rPr>
              <a:t>Food prices have become many times higher than normal, making survival difficult. </a:t>
            </a:r>
          </a:p>
          <a:p>
            <a:r>
              <a:rPr lang="en-US" sz="3200" dirty="0">
                <a:solidFill>
                  <a:srgbClr val="F5F5F5"/>
                </a:solidFill>
                <a:effectLst>
                  <a:outerShdw blurRad="38100" dist="38100" dir="2700000" algn="ctr" rotWithShape="0">
                    <a:schemeClr val="tx1"/>
                  </a:outerShdw>
                </a:effectLst>
              </a:rPr>
              <a:t>The phrase “</a:t>
            </a:r>
            <a:r>
              <a:rPr lang="en-US" sz="32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do not harm the oil and wine!</a:t>
            </a:r>
            <a:r>
              <a:rPr lang="en-US" sz="3200" dirty="0">
                <a:solidFill>
                  <a:srgbClr val="F5F5F5"/>
                </a:solidFill>
                <a:effectLst>
                  <a:outerShdw blurRad="38100" dist="38100" dir="2700000" algn="ctr" rotWithShape="0">
                    <a:schemeClr val="tx1"/>
                  </a:outerShdw>
                </a:effectLst>
              </a:rPr>
              <a:t>” is interpreted in several ways:</a:t>
            </a:r>
          </a:p>
          <a:p>
            <a:pPr lvl="1"/>
            <a:r>
              <a:rPr lang="en-US" sz="2800" dirty="0">
                <a:solidFill>
                  <a:srgbClr val="F5F5F5"/>
                </a:solidFill>
                <a:effectLst>
                  <a:outerShdw blurRad="38100" dist="38100" dir="2700000" algn="ctr" rotWithShape="0">
                    <a:schemeClr val="tx1"/>
                  </a:outerShdw>
                </a:effectLst>
              </a:rPr>
              <a:t>Some see it as evidence that the wealthy continue to enjoy luxuries while the poor suffer.</a:t>
            </a:r>
          </a:p>
          <a:p>
            <a:pPr lvl="1"/>
            <a:r>
              <a:rPr lang="en-US" sz="2800" dirty="0">
                <a:solidFill>
                  <a:srgbClr val="F5F5F5"/>
                </a:solidFill>
                <a:effectLst>
                  <a:outerShdw blurRad="38100" dist="38100" dir="2700000" algn="ctr" rotWithShape="0">
                    <a:schemeClr val="tx1"/>
                  </a:outerShdw>
                </a:effectLst>
              </a:rPr>
              <a:t>Others view it as a limitation on the judgment, showing that God's wrath is severe but restrained.</a:t>
            </a:r>
          </a:p>
          <a:p>
            <a:pPr lvl="1"/>
            <a:r>
              <a:rPr lang="en-US" sz="2800" dirty="0">
                <a:solidFill>
                  <a:srgbClr val="F5F5F5"/>
                </a:solidFill>
                <a:effectLst>
                  <a:outerShdw blurRad="38100" dist="38100" dir="2700000" algn="ctr" rotWithShape="0">
                    <a:schemeClr val="tx1"/>
                  </a:outerShdw>
                </a:effectLst>
              </a:rPr>
              <a:t>Carson favors the idea that the devastation is significant but not yet total; worse judgments remain to come.</a:t>
            </a:r>
            <a:endParaRPr lang="en-US" sz="2800" dirty="0">
              <a:solidFill>
                <a:srgbClr val="FFD700"/>
              </a:solidFill>
              <a:effectLst>
                <a:outerShdw blurRad="38100" dist="38100" dir="2700000" algn="ctr" rotWithShape="0">
                  <a:schemeClr val="tx1"/>
                </a:outerShdw>
              </a:effectLst>
            </a:endParaRPr>
          </a:p>
        </p:txBody>
      </p:sp>
    </p:spTree>
    <p:extLst>
      <p:ext uri="{BB962C8B-B14F-4D97-AF65-F5344CB8AC3E}">
        <p14:creationId xmlns:p14="http://schemas.microsoft.com/office/powerpoint/2010/main" val="17302014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D4E54C63-3FC0-33F2-35A0-96A9AD7FF066}"/>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1F00243-0707-3389-18D1-D23F8F0A78C1}"/>
              </a:ext>
            </a:extLst>
          </p:cNvPr>
          <p:cNvSpPr>
            <a:spLocks noGrp="1"/>
          </p:cNvSpPr>
          <p:nvPr>
            <p:ph type="title"/>
          </p:nvPr>
        </p:nvSpPr>
        <p:spPr>
          <a:xfrm>
            <a:off x="0" y="-1"/>
            <a:ext cx="12192000" cy="1619251"/>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2700000" algn="ctr" rotWithShape="0">
                    <a:schemeClr val="tx1"/>
                  </a:outerShdw>
                </a:effectLst>
                <a:latin typeface="Cambria" panose="02040503050406030204" pitchFamily="18" charset="0"/>
                <a:ea typeface="Cambria" panose="02040503050406030204" pitchFamily="18" charset="0"/>
              </a:rPr>
              <a:t>6:5</a:t>
            </a:r>
            <a:r>
              <a:rPr lang="en-US" sz="2400" i="1" dirty="0">
                <a:solidFill>
                  <a:srgbClr val="99FFFF"/>
                </a:solidFill>
                <a:effectLst>
                  <a:outerShdw blurRad="50800" dist="50800" dir="2700000" algn="ctr" rotWithShape="0">
                    <a:schemeClr val="tx1"/>
                  </a:outerShdw>
                </a:effectLst>
                <a:latin typeface="Cambria" panose="02040503050406030204" pitchFamily="18" charset="0"/>
                <a:ea typeface="Cambria" panose="02040503050406030204" pitchFamily="18" charset="0"/>
              </a:rPr>
              <a:t> When he opened the third seal, I heard the third living creature say, “Come!” And I looked, and behold, a black horse! And its rider had a pair of scales in his hand. </a:t>
            </a:r>
            <a:r>
              <a:rPr lang="en-US" sz="2400" i="1" baseline="30000" dirty="0">
                <a:solidFill>
                  <a:schemeClr val="bg1"/>
                </a:solidFill>
                <a:effectLst>
                  <a:outerShdw blurRad="50800" dist="50800" dir="2700000" algn="ctr" rotWithShape="0">
                    <a:schemeClr val="tx1"/>
                  </a:outerShdw>
                </a:effectLst>
                <a:latin typeface="Cambria" panose="02040503050406030204" pitchFamily="18" charset="0"/>
                <a:ea typeface="Cambria" panose="02040503050406030204" pitchFamily="18" charset="0"/>
              </a:rPr>
              <a:t>6</a:t>
            </a:r>
            <a:r>
              <a:rPr lang="en-US" sz="2400" i="1" dirty="0">
                <a:solidFill>
                  <a:srgbClr val="99FFFF"/>
                </a:solidFill>
                <a:effectLst>
                  <a:outerShdw blurRad="50800" dist="50800" dir="2700000" algn="ctr" rotWithShape="0">
                    <a:schemeClr val="tx1"/>
                  </a:outerShdw>
                </a:effectLst>
                <a:latin typeface="Cambria" panose="02040503050406030204" pitchFamily="18" charset="0"/>
                <a:ea typeface="Cambria" panose="02040503050406030204" pitchFamily="18" charset="0"/>
              </a:rPr>
              <a:t> And I heard what seemed to be a voice in the midst of the four living creatures, saying, “A quart of wheat for a denarius, and three quarts of barley for a denarius, and do not harm the oil and wine!” </a:t>
            </a:r>
            <a:r>
              <a:rPr lang="en-US" sz="2400" dirty="0">
                <a:solidFill>
                  <a:schemeClr val="bg1"/>
                </a:solidFill>
                <a:effectLst>
                  <a:outerShdw blurRad="50800" dist="508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effectLst>
                <a:outerShdw blurRad="50800" dist="508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4">
            <a:extLst>
              <a:ext uri="{FF2B5EF4-FFF2-40B4-BE49-F238E27FC236}">
                <a16:creationId xmlns:a16="http://schemas.microsoft.com/office/drawing/2014/main" id="{A1DDE729-B442-43BA-20F1-B5991D5E3D7A}"/>
              </a:ext>
            </a:extLst>
          </p:cNvPr>
          <p:cNvSpPr>
            <a:spLocks noGrp="1"/>
          </p:cNvSpPr>
          <p:nvPr>
            <p:ph idx="1"/>
          </p:nvPr>
        </p:nvSpPr>
        <p:spPr>
          <a:xfrm>
            <a:off x="263990" y="1681163"/>
            <a:ext cx="11530668" cy="2476499"/>
          </a:xfrm>
        </p:spPr>
        <p:txBody>
          <a:bodyPr>
            <a:normAutofit/>
          </a:bodyPr>
          <a:lstStyle/>
          <a:p>
            <a:r>
              <a:rPr lang="en-US" sz="3600" dirty="0">
                <a:solidFill>
                  <a:srgbClr val="F5F5F5"/>
                </a:solidFill>
                <a:effectLst>
                  <a:outerShdw blurRad="38100" dist="38100" dir="2700000" algn="ctr" rotWithShape="0">
                    <a:schemeClr val="tx1"/>
                  </a:outerShdw>
                </a:effectLst>
              </a:rPr>
              <a:t>So, when historically did the famine and severe economic hardship spoken of here occur? </a:t>
            </a:r>
          </a:p>
          <a:p>
            <a:r>
              <a:rPr lang="en-US" sz="3600" dirty="0">
                <a:solidFill>
                  <a:srgbClr val="F5F5F5"/>
                </a:solidFill>
                <a:effectLst>
                  <a:outerShdw blurRad="38100" dist="38100" dir="2700000" algn="ctr" rotWithShape="0">
                    <a:schemeClr val="tx1"/>
                  </a:outerShdw>
                </a:effectLst>
              </a:rPr>
              <a:t>Below is a summary of the three main perspectives for this horseman: </a:t>
            </a:r>
          </a:p>
          <a:p>
            <a:endParaRPr lang="en-US" sz="3600" dirty="0">
              <a:solidFill>
                <a:srgbClr val="FFD700"/>
              </a:solidFill>
              <a:effectLst>
                <a:outerShdw blurRad="38100" dist="38100" dir="2700000" algn="ctr" rotWithShape="0">
                  <a:schemeClr val="tx1"/>
                </a:outerShdw>
              </a:effectLst>
            </a:endParaRPr>
          </a:p>
        </p:txBody>
      </p:sp>
      <p:graphicFrame>
        <p:nvGraphicFramePr>
          <p:cNvPr id="6" name="Table 5">
            <a:extLst>
              <a:ext uri="{FF2B5EF4-FFF2-40B4-BE49-F238E27FC236}">
                <a16:creationId xmlns:a16="http://schemas.microsoft.com/office/drawing/2014/main" id="{A70C7CA8-E7D2-3E70-EE28-D8C69FDB11A7}"/>
              </a:ext>
            </a:extLst>
          </p:cNvPr>
          <p:cNvGraphicFramePr>
            <a:graphicFrameLocks noGrp="1"/>
          </p:cNvGraphicFramePr>
          <p:nvPr>
            <p:extLst>
              <p:ext uri="{D42A27DB-BD31-4B8C-83A1-F6EECF244321}">
                <p14:modId xmlns:p14="http://schemas.microsoft.com/office/powerpoint/2010/main" val="128269762"/>
              </p:ext>
            </p:extLst>
          </p:nvPr>
        </p:nvGraphicFramePr>
        <p:xfrm>
          <a:off x="544657" y="4238625"/>
          <a:ext cx="3656445" cy="2438400"/>
        </p:xfrm>
        <a:graphic>
          <a:graphicData uri="http://schemas.openxmlformats.org/drawingml/2006/table">
            <a:tbl>
              <a:tblPr firstRow="1" bandRow="1">
                <a:tableStyleId>{5C22544A-7EE6-4342-B048-85BDC9FD1C3A}</a:tableStyleId>
              </a:tblPr>
              <a:tblGrid>
                <a:gridCol w="3656445">
                  <a:extLst>
                    <a:ext uri="{9D8B030D-6E8A-4147-A177-3AD203B41FA5}">
                      <a16:colId xmlns:a16="http://schemas.microsoft.com/office/drawing/2014/main" val="3728529881"/>
                    </a:ext>
                  </a:extLst>
                </a:gridCol>
              </a:tblGrid>
              <a:tr h="370840">
                <a:tc>
                  <a:txBody>
                    <a:bodyPr/>
                    <a:lstStyle/>
                    <a:p>
                      <a:r>
                        <a:rPr lang="en-US" sz="2800" dirty="0">
                          <a:effectLst>
                            <a:outerShdw blurRad="38100" dist="38100" dir="2700000" algn="ctr" rotWithShape="0">
                              <a:schemeClr val="tx1"/>
                            </a:outerShdw>
                          </a:effectLst>
                        </a:rPr>
                        <a:t>Futurist</a:t>
                      </a:r>
                    </a:p>
                  </a:txBody>
                  <a:tcPr/>
                </a:tc>
                <a:extLst>
                  <a:ext uri="{0D108BD9-81ED-4DB2-BD59-A6C34878D82A}">
                    <a16:rowId xmlns:a16="http://schemas.microsoft.com/office/drawing/2014/main" val="862939377"/>
                  </a:ext>
                </a:extLst>
              </a:tr>
              <a:tr h="370840">
                <a:tc>
                  <a:txBody>
                    <a:bodyPr/>
                    <a:lstStyle/>
                    <a:p>
                      <a:r>
                        <a:rPr lang="en-US" sz="2400" dirty="0"/>
                        <a:t>Severe famine and economic collapse during the future Tribulation, often viewed as a consequence of war.</a:t>
                      </a:r>
                    </a:p>
                  </a:txBody>
                  <a:tcPr/>
                </a:tc>
                <a:extLst>
                  <a:ext uri="{0D108BD9-81ED-4DB2-BD59-A6C34878D82A}">
                    <a16:rowId xmlns:a16="http://schemas.microsoft.com/office/drawing/2014/main" val="1808082747"/>
                  </a:ext>
                </a:extLst>
              </a:tr>
            </a:tbl>
          </a:graphicData>
        </a:graphic>
      </p:graphicFrame>
      <p:graphicFrame>
        <p:nvGraphicFramePr>
          <p:cNvPr id="8" name="Table 7">
            <a:extLst>
              <a:ext uri="{FF2B5EF4-FFF2-40B4-BE49-F238E27FC236}">
                <a16:creationId xmlns:a16="http://schemas.microsoft.com/office/drawing/2014/main" id="{CAEEB5A5-5555-EAB8-8F75-AD87BD4B9384}"/>
              </a:ext>
            </a:extLst>
          </p:cNvPr>
          <p:cNvGraphicFramePr>
            <a:graphicFrameLocks noGrp="1"/>
          </p:cNvGraphicFramePr>
          <p:nvPr>
            <p:extLst>
              <p:ext uri="{D42A27DB-BD31-4B8C-83A1-F6EECF244321}">
                <p14:modId xmlns:p14="http://schemas.microsoft.com/office/powerpoint/2010/main" val="1743063634"/>
              </p:ext>
            </p:extLst>
          </p:nvPr>
        </p:nvGraphicFramePr>
        <p:xfrm>
          <a:off x="4201102" y="4238625"/>
          <a:ext cx="3656445" cy="2438400"/>
        </p:xfrm>
        <a:graphic>
          <a:graphicData uri="http://schemas.openxmlformats.org/drawingml/2006/table">
            <a:tbl>
              <a:tblPr firstRow="1" bandRow="1">
                <a:tableStyleId>{5C22544A-7EE6-4342-B048-85BDC9FD1C3A}</a:tableStyleId>
              </a:tblPr>
              <a:tblGrid>
                <a:gridCol w="3656445">
                  <a:extLst>
                    <a:ext uri="{9D8B030D-6E8A-4147-A177-3AD203B41FA5}">
                      <a16:colId xmlns:a16="http://schemas.microsoft.com/office/drawing/2014/main" val="667304688"/>
                    </a:ext>
                  </a:extLst>
                </a:gridCol>
              </a:tblGrid>
              <a:tr h="370840">
                <a:tc>
                  <a:txBody>
                    <a:bodyPr/>
                    <a:lstStyle/>
                    <a:p>
                      <a:r>
                        <a:rPr lang="en-US" sz="2800" dirty="0">
                          <a:effectLst>
                            <a:outerShdw blurRad="38100" dist="38100" dir="2700000" algn="ctr" rotWithShape="0">
                              <a:schemeClr val="tx1"/>
                            </a:outerShdw>
                          </a:effectLst>
                        </a:rPr>
                        <a:t>Historicist</a:t>
                      </a:r>
                    </a:p>
                  </a:txBody>
                  <a:tcPr/>
                </a:tc>
                <a:extLst>
                  <a:ext uri="{0D108BD9-81ED-4DB2-BD59-A6C34878D82A}">
                    <a16:rowId xmlns:a16="http://schemas.microsoft.com/office/drawing/2014/main" val="3537723822"/>
                  </a:ext>
                </a:extLst>
              </a:tr>
              <a:tr h="370840">
                <a:tc>
                  <a:txBody>
                    <a:bodyPr/>
                    <a:lstStyle/>
                    <a:p>
                      <a:r>
                        <a:rPr lang="en-US" sz="2400" dirty="0"/>
                        <a:t>Economic hardship, scarcity, oppressive taxation, and famine experienced during various stages of Roman decline.</a:t>
                      </a:r>
                    </a:p>
                  </a:txBody>
                  <a:tcPr/>
                </a:tc>
                <a:extLst>
                  <a:ext uri="{0D108BD9-81ED-4DB2-BD59-A6C34878D82A}">
                    <a16:rowId xmlns:a16="http://schemas.microsoft.com/office/drawing/2014/main" val="353283787"/>
                  </a:ext>
                </a:extLst>
              </a:tr>
            </a:tbl>
          </a:graphicData>
        </a:graphic>
      </p:graphicFrame>
      <p:graphicFrame>
        <p:nvGraphicFramePr>
          <p:cNvPr id="9" name="Table 8">
            <a:extLst>
              <a:ext uri="{FF2B5EF4-FFF2-40B4-BE49-F238E27FC236}">
                <a16:creationId xmlns:a16="http://schemas.microsoft.com/office/drawing/2014/main" id="{67F755C3-A5B4-28A5-DB83-F8A5CD05F12F}"/>
              </a:ext>
            </a:extLst>
          </p:cNvPr>
          <p:cNvGraphicFramePr>
            <a:graphicFrameLocks noGrp="1"/>
          </p:cNvGraphicFramePr>
          <p:nvPr>
            <p:extLst>
              <p:ext uri="{D42A27DB-BD31-4B8C-83A1-F6EECF244321}">
                <p14:modId xmlns:p14="http://schemas.microsoft.com/office/powerpoint/2010/main" val="3183982965"/>
              </p:ext>
            </p:extLst>
          </p:nvPr>
        </p:nvGraphicFramePr>
        <p:xfrm>
          <a:off x="7857547" y="4238625"/>
          <a:ext cx="3656445" cy="2438400"/>
        </p:xfrm>
        <a:graphic>
          <a:graphicData uri="http://schemas.openxmlformats.org/drawingml/2006/table">
            <a:tbl>
              <a:tblPr firstRow="1" bandRow="1">
                <a:tableStyleId>{5C22544A-7EE6-4342-B048-85BDC9FD1C3A}</a:tableStyleId>
              </a:tblPr>
              <a:tblGrid>
                <a:gridCol w="3656445">
                  <a:extLst>
                    <a:ext uri="{9D8B030D-6E8A-4147-A177-3AD203B41FA5}">
                      <a16:colId xmlns:a16="http://schemas.microsoft.com/office/drawing/2014/main" val="2075083230"/>
                    </a:ext>
                  </a:extLst>
                </a:gridCol>
              </a:tblGrid>
              <a:tr h="370840">
                <a:tc>
                  <a:txBody>
                    <a:bodyPr/>
                    <a:lstStyle/>
                    <a:p>
                      <a:r>
                        <a:rPr lang="en-US" sz="2800" dirty="0">
                          <a:effectLst>
                            <a:outerShdw blurRad="38100" dist="38100" dir="2700000" algn="ctr" rotWithShape="0">
                              <a:schemeClr val="tx1"/>
                            </a:outerShdw>
                          </a:effectLst>
                        </a:rPr>
                        <a:t>Idealist</a:t>
                      </a:r>
                    </a:p>
                  </a:txBody>
                  <a:tcPr/>
                </a:tc>
                <a:extLst>
                  <a:ext uri="{0D108BD9-81ED-4DB2-BD59-A6C34878D82A}">
                    <a16:rowId xmlns:a16="http://schemas.microsoft.com/office/drawing/2014/main" val="3107791548"/>
                  </a:ext>
                </a:extLst>
              </a:tr>
              <a:tr h="370840">
                <a:tc>
                  <a:txBody>
                    <a:bodyPr/>
                    <a:lstStyle/>
                    <a:p>
                      <a:r>
                        <a:rPr lang="en-US" sz="2400" dirty="0"/>
                        <a:t>The recurring conditions of scarcity, poverty, famine, and economic inequality found throughout human history.</a:t>
                      </a:r>
                    </a:p>
                  </a:txBody>
                  <a:tcPr/>
                </a:tc>
                <a:extLst>
                  <a:ext uri="{0D108BD9-81ED-4DB2-BD59-A6C34878D82A}">
                    <a16:rowId xmlns:a16="http://schemas.microsoft.com/office/drawing/2014/main" val="949993152"/>
                  </a:ext>
                </a:extLst>
              </a:tr>
            </a:tbl>
          </a:graphicData>
        </a:graphic>
      </p:graphicFrame>
    </p:spTree>
    <p:extLst>
      <p:ext uri="{BB962C8B-B14F-4D97-AF65-F5344CB8AC3E}">
        <p14:creationId xmlns:p14="http://schemas.microsoft.com/office/powerpoint/2010/main" val="2556408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378B56BC-7397-61CB-688E-3D1461C2743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10997536-E0C8-759D-9AF9-0865F35FF032}"/>
              </a:ext>
            </a:extLst>
          </p:cNvPr>
          <p:cNvSpPr>
            <a:spLocks noGrp="1"/>
          </p:cNvSpPr>
          <p:nvPr>
            <p:ph type="title"/>
          </p:nvPr>
        </p:nvSpPr>
        <p:spPr>
          <a:xfrm>
            <a:off x="0" y="-1"/>
            <a:ext cx="12192000" cy="1524001"/>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2700000" algn="ctr" rotWithShape="0">
                    <a:schemeClr val="tx1"/>
                  </a:outerShdw>
                </a:effectLst>
                <a:latin typeface="Cambria" panose="02040503050406030204" pitchFamily="18" charset="0"/>
                <a:ea typeface="Cambria" panose="02040503050406030204" pitchFamily="18" charset="0"/>
              </a:rPr>
              <a:t>6:5</a:t>
            </a:r>
            <a:r>
              <a:rPr lang="en-US" sz="2400" i="1" dirty="0">
                <a:solidFill>
                  <a:srgbClr val="99FFFF"/>
                </a:solidFill>
                <a:effectLst>
                  <a:outerShdw blurRad="50800" dist="50800" dir="2700000" algn="ctr" rotWithShape="0">
                    <a:schemeClr val="tx1"/>
                  </a:outerShdw>
                </a:effectLst>
                <a:latin typeface="Cambria" panose="02040503050406030204" pitchFamily="18" charset="0"/>
                <a:ea typeface="Cambria" panose="02040503050406030204" pitchFamily="18" charset="0"/>
              </a:rPr>
              <a:t> When he opened the third seal, I heard the third living creature say, “Come!” And I looked, and behold, a black horse! And its rider had a pair of scales in his hand. </a:t>
            </a:r>
            <a:r>
              <a:rPr lang="en-US" sz="2400" i="1" baseline="30000" dirty="0">
                <a:solidFill>
                  <a:schemeClr val="bg1"/>
                </a:solidFill>
                <a:effectLst>
                  <a:outerShdw blurRad="50800" dist="50800" dir="2700000" algn="ctr" rotWithShape="0">
                    <a:schemeClr val="tx1"/>
                  </a:outerShdw>
                </a:effectLst>
                <a:latin typeface="Cambria" panose="02040503050406030204" pitchFamily="18" charset="0"/>
                <a:ea typeface="Cambria" panose="02040503050406030204" pitchFamily="18" charset="0"/>
              </a:rPr>
              <a:t>6</a:t>
            </a:r>
            <a:r>
              <a:rPr lang="en-US" sz="2400" i="1" dirty="0">
                <a:solidFill>
                  <a:srgbClr val="99FFFF"/>
                </a:solidFill>
                <a:effectLst>
                  <a:outerShdw blurRad="50800" dist="50800" dir="2700000" algn="ctr" rotWithShape="0">
                    <a:schemeClr val="tx1"/>
                  </a:outerShdw>
                </a:effectLst>
                <a:latin typeface="Cambria" panose="02040503050406030204" pitchFamily="18" charset="0"/>
                <a:ea typeface="Cambria" panose="02040503050406030204" pitchFamily="18" charset="0"/>
              </a:rPr>
              <a:t> And I heard what seemed to be a voice in the midst of the four living creatures, saying, “A quart of wheat for a denarius, and three quarts of barley for a denarius, and </a:t>
            </a:r>
            <a:r>
              <a:rPr lang="en-US" sz="2400" i="1" dirty="0">
                <a:solidFill>
                  <a:srgbClr val="A2FFB3"/>
                </a:solidFill>
                <a:effectLst>
                  <a:outerShdw blurRad="50800" dist="50800" dir="2700000" algn="ctr" rotWithShape="0">
                    <a:schemeClr val="tx1"/>
                  </a:outerShdw>
                </a:effectLst>
                <a:latin typeface="Cambria" panose="02040503050406030204" pitchFamily="18" charset="0"/>
                <a:ea typeface="Cambria" panose="02040503050406030204" pitchFamily="18" charset="0"/>
              </a:rPr>
              <a:t>do not harm the oil and wine!</a:t>
            </a:r>
            <a:r>
              <a:rPr lang="en-US" sz="2400" i="1" dirty="0">
                <a:solidFill>
                  <a:srgbClr val="99FFFF"/>
                </a:solidFill>
                <a:effectLst>
                  <a:outerShdw blurRad="50800" dist="50800" dir="27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effectLst>
                <a:outerShdw blurRad="50800" dist="508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62050A25-4CAB-DF68-4363-B07FCC832C49}"/>
              </a:ext>
            </a:extLst>
          </p:cNvPr>
          <p:cNvSpPr>
            <a:spLocks noGrp="1"/>
          </p:cNvSpPr>
          <p:nvPr>
            <p:ph idx="1"/>
          </p:nvPr>
        </p:nvSpPr>
        <p:spPr>
          <a:xfrm>
            <a:off x="271477" y="1621560"/>
            <a:ext cx="11649046" cy="4816185"/>
          </a:xfrm>
        </p:spPr>
        <p:txBody>
          <a:bodyPr>
            <a:normAutofit fontScale="92500" lnSpcReduction="10000"/>
          </a:bodyPr>
          <a:lstStyle/>
          <a:p>
            <a:r>
              <a:rPr lang="en-US" sz="3200" dirty="0">
                <a:solidFill>
                  <a:srgbClr val="F5F5F5"/>
                </a:solidFill>
                <a:effectLst>
                  <a:outerShdw blurRad="38100" dist="38100" dir="2700000" algn="ctr" rotWithShape="0">
                    <a:schemeClr val="tx1"/>
                  </a:outerShdw>
                </a:effectLst>
              </a:rPr>
              <a:t>I believe this is a description of the conditions that developed during the siege of Jerusalem in A.D. 70. </a:t>
            </a:r>
          </a:p>
          <a:p>
            <a:r>
              <a:rPr lang="en-US" sz="3200" dirty="0">
                <a:solidFill>
                  <a:srgbClr val="F5F5F5"/>
                </a:solidFill>
                <a:effectLst>
                  <a:outerShdw blurRad="38100" dist="38100" dir="2700000" algn="ctr" rotWithShape="0">
                    <a:schemeClr val="tx1"/>
                  </a:outerShdw>
                </a:effectLst>
              </a:rPr>
              <a:t>As supplies dwindled and normal commerce collapsed, food became desperately scarce. </a:t>
            </a:r>
          </a:p>
          <a:p>
            <a:r>
              <a:rPr lang="en-US" sz="3200" dirty="0">
                <a:solidFill>
                  <a:srgbClr val="F5F5F5"/>
                </a:solidFill>
                <a:effectLst>
                  <a:outerShdw blurRad="38100" dist="38100" dir="2700000" algn="ctr" rotWithShape="0">
                    <a:schemeClr val="tx1"/>
                  </a:outerShdw>
                </a:effectLst>
              </a:rPr>
              <a:t>The famine imagery echoes both Old Testament covenant curses and Jesus' prediction of famines in the Olivet Discourse.</a:t>
            </a:r>
          </a:p>
          <a:p>
            <a:r>
              <a:rPr lang="en-US" sz="3200" dirty="0">
                <a:solidFill>
                  <a:srgbClr val="F5F5F5"/>
                </a:solidFill>
                <a:effectLst>
                  <a:outerShdw blurRad="38100" dist="38100" dir="2700000" algn="ctr" rotWithShape="0">
                    <a:schemeClr val="tx1"/>
                  </a:outerShdw>
                </a:effectLst>
              </a:rPr>
              <a:t>Regarding the command to “</a:t>
            </a:r>
            <a:r>
              <a:rPr lang="en-US" sz="3200" i="1" dirty="0">
                <a:solidFill>
                  <a:srgbClr val="99FFFF"/>
                </a:solidFill>
                <a:effectLst>
                  <a:outerShdw blurRad="50800" dist="50800" dir="2700000" algn="ctr" rotWithShape="0">
                    <a:schemeClr val="tx1"/>
                  </a:outerShdw>
                </a:effectLst>
                <a:latin typeface="Cambria" panose="02040503050406030204" pitchFamily="18" charset="0"/>
                <a:ea typeface="Cambria" panose="02040503050406030204" pitchFamily="18" charset="0"/>
              </a:rPr>
              <a:t>not harm the oil and wine</a:t>
            </a:r>
            <a:r>
              <a:rPr lang="en-US" sz="3200" dirty="0">
                <a:solidFill>
                  <a:srgbClr val="F5F5F5"/>
                </a:solidFill>
                <a:effectLst>
                  <a:outerShdw blurRad="38100" dist="38100" dir="2700000" algn="ctr" rotWithShape="0">
                    <a:schemeClr val="tx1"/>
                  </a:outerShdw>
                </a:effectLst>
              </a:rPr>
              <a:t>”, I believe this phrase shows that God is restraining the devastation at this stage. </a:t>
            </a:r>
          </a:p>
          <a:p>
            <a:r>
              <a:rPr lang="en-US" sz="3200" dirty="0">
                <a:solidFill>
                  <a:srgbClr val="F5F5F5"/>
                </a:solidFill>
                <a:effectLst>
                  <a:outerShdw blurRad="38100" dist="38100" dir="2700000" algn="ctr" rotWithShape="0">
                    <a:schemeClr val="tx1"/>
                  </a:outerShdw>
                </a:effectLst>
              </a:rPr>
              <a:t>Wheat and barley are expensive, but more judgment is coming. </a:t>
            </a:r>
          </a:p>
          <a:p>
            <a:r>
              <a:rPr lang="en-US" sz="3200" dirty="0">
                <a:solidFill>
                  <a:srgbClr val="F5F5F5"/>
                </a:solidFill>
                <a:effectLst>
                  <a:outerShdw blurRad="38100" dist="38100" dir="2700000" algn="ctr" rotWithShape="0">
                    <a:schemeClr val="tx1"/>
                  </a:outerShdw>
                </a:effectLst>
              </a:rPr>
              <a:t>This fits the broader pattern of Revelation, where judgments increase progressively in severity.</a:t>
            </a:r>
            <a:endParaRPr lang="en-US" sz="2800" dirty="0">
              <a:solidFill>
                <a:srgbClr val="FFD700"/>
              </a:solidFill>
              <a:effectLst>
                <a:outerShdw blurRad="38100" dist="38100" dir="2700000" algn="ctr" rotWithShape="0">
                  <a:schemeClr val="tx1"/>
                </a:outerShdw>
              </a:effectLst>
            </a:endParaRPr>
          </a:p>
        </p:txBody>
      </p:sp>
      <p:sp>
        <p:nvSpPr>
          <p:cNvPr id="3" name="TextBox 2">
            <a:extLst>
              <a:ext uri="{FF2B5EF4-FFF2-40B4-BE49-F238E27FC236}">
                <a16:creationId xmlns:a16="http://schemas.microsoft.com/office/drawing/2014/main" id="{737E1AFC-45A2-97E6-5DD7-DE6C2E46C028}"/>
              </a:ext>
            </a:extLst>
          </p:cNvPr>
          <p:cNvSpPr txBox="1"/>
          <p:nvPr/>
        </p:nvSpPr>
        <p:spPr>
          <a:xfrm>
            <a:off x="0" y="6519446"/>
            <a:ext cx="12192000" cy="369332"/>
          </a:xfrm>
          <a:prstGeom prst="rect">
            <a:avLst/>
          </a:prstGeom>
          <a:noFill/>
        </p:spPr>
        <p:txBody>
          <a:bodyPr wrap="square" rtlCol="0">
            <a:spAutoFit/>
          </a:bodyPr>
          <a:lstStyle/>
          <a:p>
            <a:pPr marL="0" marR="0">
              <a:buNone/>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Gentry, Kenneth.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Divorce of Israel; Volume 1;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(2024)</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09243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3551D9F4-F05F-45CE-4380-C61B6C9E1306}"/>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72B024A-911C-EF7D-8FDD-09689B4A008E}"/>
              </a:ext>
            </a:extLst>
          </p:cNvPr>
          <p:cNvSpPr>
            <a:spLocks noGrp="1"/>
          </p:cNvSpPr>
          <p:nvPr>
            <p:ph type="title"/>
          </p:nvPr>
        </p:nvSpPr>
        <p:spPr>
          <a:xfrm>
            <a:off x="0" y="0"/>
            <a:ext cx="12192000" cy="139469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6:7</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When he opened the fourth seal, I heard the voice of the fourth living creature say, “Come!”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 looked, and behold, a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pale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horse! And its rider's name was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Death, and Hades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followed him. And they were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given</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authority over a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fourth of the earth</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kill with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sword</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with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famine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with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pestilence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by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wild beasts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of the earth.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6797B453-8EE2-67A9-79BB-AD52552B2C03}"/>
              </a:ext>
            </a:extLst>
          </p:cNvPr>
          <p:cNvSpPr>
            <a:spLocks noGrp="1"/>
          </p:cNvSpPr>
          <p:nvPr>
            <p:ph idx="1"/>
          </p:nvPr>
        </p:nvSpPr>
        <p:spPr>
          <a:xfrm>
            <a:off x="339754" y="1487055"/>
            <a:ext cx="11530668" cy="5304270"/>
          </a:xfrm>
        </p:spPr>
        <p:txBody>
          <a:bodyPr>
            <a:normAutofit lnSpcReduction="10000"/>
          </a:bodyPr>
          <a:lstStyle/>
          <a:p>
            <a:r>
              <a:rPr lang="en-US" dirty="0">
                <a:solidFill>
                  <a:srgbClr val="F5F5F5"/>
                </a:solidFill>
                <a:effectLst>
                  <a:outerShdw blurRad="38100" dist="38100" dir="2700000" algn="ctr" rotWithShape="0">
                    <a:schemeClr val="tx1"/>
                  </a:outerShdw>
                </a:effectLst>
              </a:rPr>
              <a:t>The final horse is “</a:t>
            </a:r>
            <a:r>
              <a:rPr lang="en-US"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pale</a:t>
            </a:r>
            <a:r>
              <a:rPr lang="en-US" dirty="0">
                <a:solidFill>
                  <a:srgbClr val="F5F5F5"/>
                </a:solidFill>
                <a:effectLst>
                  <a:outerShdw blurRad="38100" dist="38100" dir="2700000" algn="ctr" rotWithShape="0">
                    <a:schemeClr val="tx1"/>
                  </a:outerShdw>
                </a:effectLst>
              </a:rPr>
              <a:t>” or sickly green, the color of a corpse. </a:t>
            </a:r>
          </a:p>
          <a:p>
            <a:r>
              <a:rPr lang="en-US" dirty="0">
                <a:solidFill>
                  <a:srgbClr val="F5F5F5"/>
                </a:solidFill>
                <a:effectLst>
                  <a:outerShdw blurRad="38100" dist="38100" dir="2700000" algn="ctr" rotWithShape="0">
                    <a:schemeClr val="tx1"/>
                  </a:outerShdw>
                </a:effectLst>
              </a:rPr>
              <a:t>Its rider is named “</a:t>
            </a:r>
            <a:r>
              <a:rPr lang="en-US"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Death</a:t>
            </a:r>
            <a:r>
              <a:rPr lang="en-US" dirty="0">
                <a:solidFill>
                  <a:srgbClr val="F5F5F5"/>
                </a:solidFill>
                <a:effectLst>
                  <a:outerShdw blurRad="38100" dist="38100" dir="2700000" algn="ctr" rotWithShape="0">
                    <a:schemeClr val="tx1"/>
                  </a:outerShdw>
                </a:effectLst>
              </a:rPr>
              <a:t>”, and</a:t>
            </a:r>
            <a:r>
              <a:rPr lang="en-US"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t>
            </a:r>
            <a:r>
              <a:rPr lang="en-US" dirty="0">
                <a:solidFill>
                  <a:srgbClr val="F5F5F5"/>
                </a:solidFill>
                <a:effectLst>
                  <a:outerShdw blurRad="38100" dist="38100" dir="2700000" algn="ctr" rotWithShape="0">
                    <a:schemeClr val="tx1"/>
                  </a:outerShdw>
                </a:effectLst>
              </a:rPr>
              <a:t>“</a:t>
            </a:r>
            <a:r>
              <a:rPr lang="en-US"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Hades</a:t>
            </a:r>
            <a:r>
              <a:rPr lang="en-US" dirty="0">
                <a:solidFill>
                  <a:srgbClr val="F5F5F5"/>
                </a:solidFill>
                <a:effectLst>
                  <a:outerShdw blurRad="38100" dist="38100" dir="2700000" algn="ctr" rotWithShape="0">
                    <a:schemeClr val="tx1"/>
                  </a:outerShdw>
                </a:effectLst>
              </a:rPr>
              <a:t>” (= the abode of the dead) follows behind.</a:t>
            </a:r>
          </a:p>
          <a:p>
            <a:r>
              <a:rPr lang="en-US" dirty="0">
                <a:solidFill>
                  <a:srgbClr val="F5F5F5"/>
                </a:solidFill>
                <a:effectLst>
                  <a:outerShdw blurRad="38100" dist="38100" dir="2700000" algn="ctr" rotWithShape="0">
                    <a:schemeClr val="tx1"/>
                  </a:outerShdw>
                </a:effectLst>
              </a:rPr>
              <a:t>This rider gathers together the effects of the previous judgments. </a:t>
            </a:r>
          </a:p>
          <a:p>
            <a:r>
              <a:rPr lang="en-US" dirty="0">
                <a:solidFill>
                  <a:srgbClr val="F5F5F5"/>
                </a:solidFill>
                <a:effectLst>
                  <a:outerShdw blurRad="38100" dist="38100" dir="2700000" algn="ctr" rotWithShape="0">
                    <a:schemeClr val="tx1"/>
                  </a:outerShdw>
                </a:effectLst>
              </a:rPr>
              <a:t>“</a:t>
            </a:r>
            <a:r>
              <a:rPr lang="en-US"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Death</a:t>
            </a:r>
            <a:r>
              <a:rPr lang="en-US" dirty="0">
                <a:solidFill>
                  <a:srgbClr val="F5F5F5"/>
                </a:solidFill>
                <a:effectLst>
                  <a:outerShdw blurRad="38100" dist="38100" dir="2700000" algn="ctr" rotWithShape="0">
                    <a:schemeClr val="tx1"/>
                  </a:outerShdw>
                </a:effectLst>
              </a:rPr>
              <a:t>” is said here to come through “</a:t>
            </a:r>
            <a:r>
              <a:rPr lang="en-US"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sword</a:t>
            </a:r>
            <a:r>
              <a:rPr lang="en-US" dirty="0">
                <a:solidFill>
                  <a:srgbClr val="F5F5F5"/>
                </a:solidFill>
                <a:effectLst>
                  <a:outerShdw blurRad="38100" dist="38100" dir="2700000" algn="ctr" rotWithShape="0">
                    <a:schemeClr val="tx1"/>
                  </a:outerShdw>
                </a:effectLst>
              </a:rPr>
              <a:t>”, “</a:t>
            </a:r>
            <a:r>
              <a:rPr lang="en-US"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famine</a:t>
            </a:r>
            <a:r>
              <a:rPr lang="en-US" dirty="0">
                <a:solidFill>
                  <a:srgbClr val="F5F5F5"/>
                </a:solidFill>
                <a:effectLst>
                  <a:outerShdw blurRad="38100" dist="38100" dir="2700000" algn="ctr" rotWithShape="0">
                    <a:schemeClr val="tx1"/>
                  </a:outerShdw>
                </a:effectLst>
              </a:rPr>
              <a:t>”, “</a:t>
            </a:r>
            <a:r>
              <a:rPr lang="en-US"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pestilence</a:t>
            </a:r>
            <a:r>
              <a:rPr lang="en-US" dirty="0">
                <a:solidFill>
                  <a:srgbClr val="F5F5F5"/>
                </a:solidFill>
                <a:effectLst>
                  <a:outerShdw blurRad="38100" dist="38100" dir="2700000" algn="ctr" rotWithShape="0">
                    <a:schemeClr val="tx1"/>
                  </a:outerShdw>
                </a:effectLst>
              </a:rPr>
              <a:t>”, and “</a:t>
            </a:r>
            <a:r>
              <a:rPr lang="en-US"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wild beasts</a:t>
            </a:r>
            <a:r>
              <a:rPr lang="en-US" dirty="0">
                <a:solidFill>
                  <a:srgbClr val="F5F5F5"/>
                </a:solidFill>
                <a:effectLst>
                  <a:outerShdw blurRad="38100" dist="38100" dir="2700000" algn="ctr" rotWithShape="0">
                    <a:schemeClr val="tx1"/>
                  </a:outerShdw>
                </a:effectLst>
              </a:rPr>
              <a:t>”. </a:t>
            </a:r>
          </a:p>
          <a:p>
            <a:r>
              <a:rPr lang="en-US" dirty="0">
                <a:solidFill>
                  <a:srgbClr val="F5F5F5"/>
                </a:solidFill>
                <a:effectLst>
                  <a:outerShdw blurRad="38100" dist="38100" dir="2700000" algn="ctr" rotWithShape="0">
                    <a:schemeClr val="tx1"/>
                  </a:outerShdw>
                </a:effectLst>
              </a:rPr>
              <a:t>The fourfold killing mechanism—sword, famine, pestilence, and wild beasts—are a direct echo of Ezekiel 14:21, where God threatened Jerusalem in that day with these same judgments.</a:t>
            </a:r>
          </a:p>
          <a:p>
            <a:r>
              <a:rPr lang="en-US" dirty="0">
                <a:solidFill>
                  <a:srgbClr val="F5F5F5"/>
                </a:solidFill>
                <a:effectLst>
                  <a:outerShdw blurRad="38100" dist="38100" dir="2700000" algn="ctr" rotWithShape="0">
                    <a:schemeClr val="tx1"/>
                  </a:outerShdw>
                </a:effectLst>
              </a:rPr>
              <a:t>“</a:t>
            </a:r>
            <a:r>
              <a:rPr lang="en-US"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Death, and Hades</a:t>
            </a:r>
            <a:r>
              <a:rPr lang="en-US" dirty="0">
                <a:solidFill>
                  <a:srgbClr val="F5F5F5"/>
                </a:solidFill>
                <a:effectLst>
                  <a:outerShdw blurRad="38100" dist="38100" dir="2700000" algn="ctr" rotWithShape="0">
                    <a:schemeClr val="tx1"/>
                  </a:outerShdw>
                </a:effectLst>
              </a:rPr>
              <a:t>” are not independent powers. Authority is “</a:t>
            </a:r>
            <a:r>
              <a:rPr lang="en-US"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given</a:t>
            </a:r>
            <a:r>
              <a:rPr lang="en-US" dirty="0">
                <a:solidFill>
                  <a:srgbClr val="F5F5F5"/>
                </a:solidFill>
                <a:effectLst>
                  <a:outerShdw blurRad="38100" dist="38100" dir="2700000" algn="ctr" rotWithShape="0">
                    <a:schemeClr val="tx1"/>
                  </a:outerShdw>
                </a:effectLst>
              </a:rPr>
              <a:t>” to them to operate only within the limits established by God. </a:t>
            </a:r>
          </a:p>
          <a:p>
            <a:r>
              <a:rPr lang="en-US" dirty="0">
                <a:solidFill>
                  <a:srgbClr val="F5F5F5"/>
                </a:solidFill>
                <a:effectLst>
                  <a:outerShdw blurRad="38100" dist="38100" dir="2700000" algn="ctr" rotWithShape="0">
                    <a:schemeClr val="tx1"/>
                  </a:outerShdw>
                </a:effectLst>
              </a:rPr>
              <a:t>Their judgment reaches only “</a:t>
            </a:r>
            <a:r>
              <a:rPr lang="en-US"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a fourth of the earth</a:t>
            </a:r>
            <a:r>
              <a:rPr lang="en-US" dirty="0">
                <a:solidFill>
                  <a:srgbClr val="F5F5F5"/>
                </a:solidFill>
                <a:effectLst>
                  <a:outerShdw blurRad="38100" dist="38100" dir="2700000" algn="ctr" rotWithShape="0">
                    <a:schemeClr val="tx1"/>
                  </a:outerShdw>
                </a:effectLst>
              </a:rPr>
              <a:t>”, demonstrating that God's judgment is real but still restrained at this point.</a:t>
            </a:r>
            <a:endParaRPr lang="en-US" sz="2400" dirty="0">
              <a:solidFill>
                <a:srgbClr val="FFD700"/>
              </a:solidFill>
              <a:effectLst>
                <a:outerShdw blurRad="38100" dist="38100" dir="2700000" algn="ctr" rotWithShape="0">
                  <a:schemeClr val="tx1"/>
                </a:outerShdw>
              </a:effectLst>
            </a:endParaRPr>
          </a:p>
        </p:txBody>
      </p:sp>
    </p:spTree>
    <p:extLst>
      <p:ext uri="{BB962C8B-B14F-4D97-AF65-F5344CB8AC3E}">
        <p14:creationId xmlns:p14="http://schemas.microsoft.com/office/powerpoint/2010/main" val="22876401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E0A89716-8308-353A-FDAC-90A281A159A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23953A6-5ED8-474E-8EA3-387531F24537}"/>
              </a:ext>
            </a:extLst>
          </p:cNvPr>
          <p:cNvSpPr>
            <a:spLocks noGrp="1"/>
          </p:cNvSpPr>
          <p:nvPr>
            <p:ph type="title"/>
          </p:nvPr>
        </p:nvSpPr>
        <p:spPr>
          <a:xfrm>
            <a:off x="0" y="-1"/>
            <a:ext cx="12192000" cy="150971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6:7</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When he opened the fourth seal, I heard the voice of the fourth living creature say, “Come!”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 looked, and behold, a pale horse! And its rider's name was Death, and Hades followed him. And they were given authority over a fourth of the earth, to kill with sword and with famine and with pestilence and by wild beasts of the earth.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Content Placeholder 4">
            <a:extLst>
              <a:ext uri="{FF2B5EF4-FFF2-40B4-BE49-F238E27FC236}">
                <a16:creationId xmlns:a16="http://schemas.microsoft.com/office/drawing/2014/main" id="{7C5A532B-3ED3-DDF4-FB54-DBB737CE0987}"/>
              </a:ext>
            </a:extLst>
          </p:cNvPr>
          <p:cNvSpPr>
            <a:spLocks noGrp="1"/>
          </p:cNvSpPr>
          <p:nvPr>
            <p:ph idx="1"/>
          </p:nvPr>
        </p:nvSpPr>
        <p:spPr>
          <a:xfrm>
            <a:off x="263990" y="1681163"/>
            <a:ext cx="11530668" cy="2252661"/>
          </a:xfrm>
        </p:spPr>
        <p:txBody>
          <a:bodyPr>
            <a:normAutofit fontScale="92500" lnSpcReduction="10000"/>
          </a:bodyPr>
          <a:lstStyle/>
          <a:p>
            <a:r>
              <a:rPr lang="en-US" sz="3600" dirty="0">
                <a:solidFill>
                  <a:srgbClr val="F5F5F5"/>
                </a:solidFill>
                <a:effectLst>
                  <a:outerShdw blurRad="38100" dist="38100" dir="2700000" algn="ctr" rotWithShape="0">
                    <a:schemeClr val="tx1"/>
                  </a:outerShdw>
                </a:effectLst>
              </a:rPr>
              <a:t>So, when historically was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Death, and Hades</a:t>
            </a:r>
            <a:r>
              <a:rPr lang="en-US" sz="3600" dirty="0">
                <a:solidFill>
                  <a:srgbClr val="F5F5F5"/>
                </a:solidFill>
                <a:effectLst>
                  <a:outerShdw blurRad="38100" dist="38100" dir="2700000" algn="ctr" rotWithShape="0">
                    <a:schemeClr val="tx1"/>
                  </a:outerShdw>
                </a:effectLst>
              </a:rPr>
              <a:t>” unleashed over a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fourth of the earth</a:t>
            </a:r>
            <a:r>
              <a:rPr lang="en-US" sz="3600" dirty="0">
                <a:solidFill>
                  <a:srgbClr val="F5F5F5"/>
                </a:solidFill>
                <a:effectLst>
                  <a:outerShdw blurRad="38100" dist="38100" dir="2700000" algn="ctr" rotWithShape="0">
                    <a:schemeClr val="tx1"/>
                  </a:outerShdw>
                </a:effectLst>
              </a:rPr>
              <a:t>” through sword, famine, pestilence, and wild beasts? </a:t>
            </a:r>
          </a:p>
          <a:p>
            <a:r>
              <a:rPr lang="en-US" sz="3600" dirty="0">
                <a:solidFill>
                  <a:srgbClr val="F5F5F5"/>
                </a:solidFill>
                <a:effectLst>
                  <a:outerShdw blurRad="38100" dist="38100" dir="2700000" algn="ctr" rotWithShape="0">
                    <a:schemeClr val="tx1"/>
                  </a:outerShdw>
                </a:effectLst>
              </a:rPr>
              <a:t>Below is a summary of the three main perspectives for this horseman: </a:t>
            </a:r>
          </a:p>
          <a:p>
            <a:endParaRPr lang="en-US" sz="3600" dirty="0">
              <a:solidFill>
                <a:srgbClr val="FFD700"/>
              </a:solidFill>
              <a:effectLst>
                <a:outerShdw blurRad="38100" dist="38100" dir="2700000" algn="ctr" rotWithShape="0">
                  <a:schemeClr val="tx1"/>
                </a:outerShdw>
              </a:effectLst>
            </a:endParaRPr>
          </a:p>
        </p:txBody>
      </p:sp>
      <p:graphicFrame>
        <p:nvGraphicFramePr>
          <p:cNvPr id="9" name="Table 8">
            <a:extLst>
              <a:ext uri="{FF2B5EF4-FFF2-40B4-BE49-F238E27FC236}">
                <a16:creationId xmlns:a16="http://schemas.microsoft.com/office/drawing/2014/main" id="{D6853705-DB94-651B-D39E-EA3329E75FF0}"/>
              </a:ext>
            </a:extLst>
          </p:cNvPr>
          <p:cNvGraphicFramePr>
            <a:graphicFrameLocks noGrp="1"/>
          </p:cNvGraphicFramePr>
          <p:nvPr>
            <p:extLst>
              <p:ext uri="{D42A27DB-BD31-4B8C-83A1-F6EECF244321}">
                <p14:modId xmlns:p14="http://schemas.microsoft.com/office/powerpoint/2010/main" val="3818402546"/>
              </p:ext>
            </p:extLst>
          </p:nvPr>
        </p:nvGraphicFramePr>
        <p:xfrm>
          <a:off x="544656" y="4105275"/>
          <a:ext cx="3656445" cy="2438400"/>
        </p:xfrm>
        <a:graphic>
          <a:graphicData uri="http://schemas.openxmlformats.org/drawingml/2006/table">
            <a:tbl>
              <a:tblPr firstRow="1" bandRow="1">
                <a:tableStyleId>{5C22544A-7EE6-4342-B048-85BDC9FD1C3A}</a:tableStyleId>
              </a:tblPr>
              <a:tblGrid>
                <a:gridCol w="3656445">
                  <a:extLst>
                    <a:ext uri="{9D8B030D-6E8A-4147-A177-3AD203B41FA5}">
                      <a16:colId xmlns:a16="http://schemas.microsoft.com/office/drawing/2014/main" val="3728529881"/>
                    </a:ext>
                  </a:extLst>
                </a:gridCol>
              </a:tblGrid>
              <a:tr h="370840">
                <a:tc>
                  <a:txBody>
                    <a:bodyPr/>
                    <a:lstStyle/>
                    <a:p>
                      <a:r>
                        <a:rPr lang="en-US" sz="2800" dirty="0">
                          <a:effectLst>
                            <a:outerShdw blurRad="38100" dist="38100" dir="2700000" algn="ctr" rotWithShape="0">
                              <a:schemeClr val="tx1"/>
                            </a:outerShdw>
                          </a:effectLst>
                        </a:rPr>
                        <a:t>Futurist</a:t>
                      </a:r>
                    </a:p>
                  </a:txBody>
                  <a:tcPr/>
                </a:tc>
                <a:extLst>
                  <a:ext uri="{0D108BD9-81ED-4DB2-BD59-A6C34878D82A}">
                    <a16:rowId xmlns:a16="http://schemas.microsoft.com/office/drawing/2014/main" val="862939377"/>
                  </a:ext>
                </a:extLst>
              </a:tr>
              <a:tr h="370840">
                <a:tc>
                  <a:txBody>
                    <a:bodyPr/>
                    <a:lstStyle/>
                    <a:p>
                      <a:r>
                        <a:rPr lang="en-US" sz="2400" dirty="0"/>
                        <a:t>Massive death through war, famine, disease, and other disasters during the future Tribulation period.</a:t>
                      </a:r>
                    </a:p>
                    <a:p>
                      <a:endParaRPr lang="en-US" sz="2400" dirty="0"/>
                    </a:p>
                  </a:txBody>
                  <a:tcPr/>
                </a:tc>
                <a:extLst>
                  <a:ext uri="{0D108BD9-81ED-4DB2-BD59-A6C34878D82A}">
                    <a16:rowId xmlns:a16="http://schemas.microsoft.com/office/drawing/2014/main" val="1808082747"/>
                  </a:ext>
                </a:extLst>
              </a:tr>
            </a:tbl>
          </a:graphicData>
        </a:graphic>
      </p:graphicFrame>
      <p:graphicFrame>
        <p:nvGraphicFramePr>
          <p:cNvPr id="10" name="Table 9">
            <a:extLst>
              <a:ext uri="{FF2B5EF4-FFF2-40B4-BE49-F238E27FC236}">
                <a16:creationId xmlns:a16="http://schemas.microsoft.com/office/drawing/2014/main" id="{D3304DC7-809B-C8E3-839C-F52840AD5A19}"/>
              </a:ext>
            </a:extLst>
          </p:cNvPr>
          <p:cNvGraphicFramePr>
            <a:graphicFrameLocks noGrp="1"/>
          </p:cNvGraphicFramePr>
          <p:nvPr>
            <p:extLst>
              <p:ext uri="{D42A27DB-BD31-4B8C-83A1-F6EECF244321}">
                <p14:modId xmlns:p14="http://schemas.microsoft.com/office/powerpoint/2010/main" val="1773896465"/>
              </p:ext>
            </p:extLst>
          </p:nvPr>
        </p:nvGraphicFramePr>
        <p:xfrm>
          <a:off x="4201101" y="4105275"/>
          <a:ext cx="3656445" cy="2438400"/>
        </p:xfrm>
        <a:graphic>
          <a:graphicData uri="http://schemas.openxmlformats.org/drawingml/2006/table">
            <a:tbl>
              <a:tblPr firstRow="1" bandRow="1">
                <a:tableStyleId>{5C22544A-7EE6-4342-B048-85BDC9FD1C3A}</a:tableStyleId>
              </a:tblPr>
              <a:tblGrid>
                <a:gridCol w="3656445">
                  <a:extLst>
                    <a:ext uri="{9D8B030D-6E8A-4147-A177-3AD203B41FA5}">
                      <a16:colId xmlns:a16="http://schemas.microsoft.com/office/drawing/2014/main" val="1881668153"/>
                    </a:ext>
                  </a:extLst>
                </a:gridCol>
              </a:tblGrid>
              <a:tr h="370840">
                <a:tc>
                  <a:txBody>
                    <a:bodyPr/>
                    <a:lstStyle/>
                    <a:p>
                      <a:r>
                        <a:rPr lang="en-US" sz="2800" dirty="0">
                          <a:effectLst>
                            <a:outerShdw blurRad="38100" dist="38100" dir="2700000" algn="ctr" rotWithShape="0">
                              <a:schemeClr val="tx1"/>
                            </a:outerShdw>
                          </a:effectLst>
                        </a:rPr>
                        <a:t>Historicist</a:t>
                      </a:r>
                    </a:p>
                  </a:txBody>
                  <a:tcPr/>
                </a:tc>
                <a:extLst>
                  <a:ext uri="{0D108BD9-81ED-4DB2-BD59-A6C34878D82A}">
                    <a16:rowId xmlns:a16="http://schemas.microsoft.com/office/drawing/2014/main" val="2655727476"/>
                  </a:ext>
                </a:extLst>
              </a:tr>
              <a:tr h="370840">
                <a:tc>
                  <a:txBody>
                    <a:bodyPr/>
                    <a:lstStyle/>
                    <a:p>
                      <a:r>
                        <a:rPr lang="en-US" sz="2400" dirty="0"/>
                        <a:t>The widespread death, pestilence, and societal collapse that accompanied the later deterioration of the Roman Empire.</a:t>
                      </a:r>
                    </a:p>
                  </a:txBody>
                  <a:tcPr/>
                </a:tc>
                <a:extLst>
                  <a:ext uri="{0D108BD9-81ED-4DB2-BD59-A6C34878D82A}">
                    <a16:rowId xmlns:a16="http://schemas.microsoft.com/office/drawing/2014/main" val="96558722"/>
                  </a:ext>
                </a:extLst>
              </a:tr>
            </a:tbl>
          </a:graphicData>
        </a:graphic>
      </p:graphicFrame>
      <p:graphicFrame>
        <p:nvGraphicFramePr>
          <p:cNvPr id="11" name="Table 10">
            <a:extLst>
              <a:ext uri="{FF2B5EF4-FFF2-40B4-BE49-F238E27FC236}">
                <a16:creationId xmlns:a16="http://schemas.microsoft.com/office/drawing/2014/main" id="{D7A91B12-FDBD-76C2-0655-CDBD3ADAFA30}"/>
              </a:ext>
            </a:extLst>
          </p:cNvPr>
          <p:cNvGraphicFramePr>
            <a:graphicFrameLocks noGrp="1"/>
          </p:cNvGraphicFramePr>
          <p:nvPr>
            <p:extLst>
              <p:ext uri="{D42A27DB-BD31-4B8C-83A1-F6EECF244321}">
                <p14:modId xmlns:p14="http://schemas.microsoft.com/office/powerpoint/2010/main" val="3802864259"/>
              </p:ext>
            </p:extLst>
          </p:nvPr>
        </p:nvGraphicFramePr>
        <p:xfrm>
          <a:off x="7857546" y="4105275"/>
          <a:ext cx="3656445" cy="2438400"/>
        </p:xfrm>
        <a:graphic>
          <a:graphicData uri="http://schemas.openxmlformats.org/drawingml/2006/table">
            <a:tbl>
              <a:tblPr firstRow="1" bandRow="1">
                <a:tableStyleId>{5C22544A-7EE6-4342-B048-85BDC9FD1C3A}</a:tableStyleId>
              </a:tblPr>
              <a:tblGrid>
                <a:gridCol w="3656445">
                  <a:extLst>
                    <a:ext uri="{9D8B030D-6E8A-4147-A177-3AD203B41FA5}">
                      <a16:colId xmlns:a16="http://schemas.microsoft.com/office/drawing/2014/main" val="1966044192"/>
                    </a:ext>
                  </a:extLst>
                </a:gridCol>
              </a:tblGrid>
              <a:tr h="370840">
                <a:tc>
                  <a:txBody>
                    <a:bodyPr/>
                    <a:lstStyle/>
                    <a:p>
                      <a:r>
                        <a:rPr lang="en-US" sz="2800" dirty="0">
                          <a:effectLst>
                            <a:outerShdw blurRad="38100" dist="38100" dir="2700000" algn="ctr" rotWithShape="0">
                              <a:schemeClr val="tx1"/>
                            </a:outerShdw>
                          </a:effectLst>
                        </a:rPr>
                        <a:t>Idealist</a:t>
                      </a:r>
                    </a:p>
                  </a:txBody>
                  <a:tcPr/>
                </a:tc>
                <a:extLst>
                  <a:ext uri="{0D108BD9-81ED-4DB2-BD59-A6C34878D82A}">
                    <a16:rowId xmlns:a16="http://schemas.microsoft.com/office/drawing/2014/main" val="2104507732"/>
                  </a:ext>
                </a:extLst>
              </a:tr>
              <a:tr h="370840">
                <a:tc>
                  <a:txBody>
                    <a:bodyPr/>
                    <a:lstStyle/>
                    <a:p>
                      <a:r>
                        <a:rPr lang="en-US" sz="2400" dirty="0"/>
                        <a:t>Death as the inevitable companion of war, disease, famine, and suffering in a fallen world throughout the church age.</a:t>
                      </a:r>
                    </a:p>
                  </a:txBody>
                  <a:tcPr/>
                </a:tc>
                <a:extLst>
                  <a:ext uri="{0D108BD9-81ED-4DB2-BD59-A6C34878D82A}">
                    <a16:rowId xmlns:a16="http://schemas.microsoft.com/office/drawing/2014/main" val="1898549744"/>
                  </a:ext>
                </a:extLst>
              </a:tr>
            </a:tbl>
          </a:graphicData>
        </a:graphic>
      </p:graphicFrame>
    </p:spTree>
    <p:extLst>
      <p:ext uri="{BB962C8B-B14F-4D97-AF65-F5344CB8AC3E}">
        <p14:creationId xmlns:p14="http://schemas.microsoft.com/office/powerpoint/2010/main" val="25644138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489C0294-4099-7621-046D-34F7F967456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0C98A1D6-05C9-5313-F764-9C29C9A1EE45}"/>
              </a:ext>
            </a:extLst>
          </p:cNvPr>
          <p:cNvSpPr>
            <a:spLocks noGrp="1"/>
          </p:cNvSpPr>
          <p:nvPr>
            <p:ph type="title"/>
          </p:nvPr>
        </p:nvSpPr>
        <p:spPr>
          <a:xfrm>
            <a:off x="0" y="0"/>
            <a:ext cx="12192000" cy="140392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6:7</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When he opened the fourth seal, I heard the voice of the fourth living creature say, “Come!”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 looked, and behold, a pale horse! And its rider's name was Death, and Hades followed him. And they were given authority over a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fourth of the earth</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kill with sword and with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famine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with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pestilence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by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wild beasts of the earth</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3D7AAD4E-F920-F091-6E1D-F3A95757732A}"/>
              </a:ext>
            </a:extLst>
          </p:cNvPr>
          <p:cNvSpPr>
            <a:spLocks noGrp="1"/>
          </p:cNvSpPr>
          <p:nvPr>
            <p:ph idx="1"/>
          </p:nvPr>
        </p:nvSpPr>
        <p:spPr>
          <a:xfrm>
            <a:off x="101601" y="1590675"/>
            <a:ext cx="12007272" cy="5041034"/>
          </a:xfrm>
        </p:spPr>
        <p:txBody>
          <a:bodyPr>
            <a:normAutofit fontScale="92500" lnSpcReduction="20000"/>
          </a:bodyPr>
          <a:lstStyle/>
          <a:p>
            <a:r>
              <a:rPr lang="en-US" dirty="0">
                <a:solidFill>
                  <a:srgbClr val="F5F5F5"/>
                </a:solidFill>
                <a:effectLst>
                  <a:outerShdw blurRad="38100" dist="38100" dir="2700000" algn="ctr" rotWithShape="0">
                    <a:schemeClr val="tx1"/>
                  </a:outerShdw>
                </a:effectLst>
              </a:rPr>
              <a:t>I would see the judgments that come with the fourth seal as describing some of the horrors experienced by the Jews in Jerusalem during and immediately after the Roman siege of the city in AD 70 . </a:t>
            </a:r>
          </a:p>
          <a:p>
            <a:r>
              <a:rPr lang="en-US" dirty="0">
                <a:solidFill>
                  <a:srgbClr val="F5F5F5"/>
                </a:solidFill>
                <a:effectLst>
                  <a:outerShdw blurRad="38100" dist="38100" dir="2700000" algn="ctr" rotWithShape="0">
                    <a:schemeClr val="tx1"/>
                  </a:outerShdw>
                </a:effectLst>
              </a:rPr>
              <a:t>“</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famine</a:t>
            </a:r>
            <a:r>
              <a:rPr lang="en-US" dirty="0">
                <a:solidFill>
                  <a:srgbClr val="F5F5F5"/>
                </a:solidFill>
                <a:effectLst>
                  <a:outerShdw blurRad="38100" dist="38100" dir="2700000" algn="ctr" rotWithShape="0">
                    <a:schemeClr val="tx1"/>
                  </a:outerShdw>
                </a:effectLst>
              </a:rPr>
              <a:t>” and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pestilence</a:t>
            </a:r>
            <a:r>
              <a:rPr lang="en-US" dirty="0">
                <a:solidFill>
                  <a:srgbClr val="F5F5F5"/>
                </a:solidFill>
                <a:effectLst>
                  <a:outerShdw blurRad="38100" dist="38100" dir="2700000" algn="ctr" rotWithShape="0">
                    <a:schemeClr val="tx1"/>
                  </a:outerShdw>
                </a:effectLst>
              </a:rPr>
              <a:t>” are known to have taken place during the siege.</a:t>
            </a:r>
          </a:p>
          <a:p>
            <a:r>
              <a:rPr lang="en-US" dirty="0">
                <a:solidFill>
                  <a:srgbClr val="F5F5F5"/>
                </a:solidFill>
                <a:effectLst>
                  <a:outerShdw blurRad="38100" dist="38100" dir="2700000" algn="ctr" rotWithShape="0">
                    <a:schemeClr val="tx1"/>
                  </a:outerShdw>
                </a:effectLst>
              </a:rPr>
              <a:t>“</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wild beasts</a:t>
            </a:r>
            <a:r>
              <a:rPr lang="en-US" dirty="0">
                <a:solidFill>
                  <a:srgbClr val="F5F5F5"/>
                </a:solidFill>
                <a:effectLst>
                  <a:outerShdw blurRad="38100" dist="38100" dir="2700000" algn="ctr" rotWithShape="0">
                    <a:schemeClr val="tx1"/>
                  </a:outerShdw>
                </a:effectLst>
              </a:rPr>
              <a:t>” could be a reference to the fact that, according to Josephus, the dead during the siege piled up faster than they could be buried, were thrown over the walls into the Kidron Valley, and were left exposed to scavengers, thus fulfilling a judgment that the Lord said in Deut 28:26 would come upon those who disobeyed him: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your dead body shall be food for all birds of the air and for the </a:t>
            </a:r>
            <a:r>
              <a:rPr lang="en-US"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beasts of the earth</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there shall be no one to frighten them away</a:t>
            </a:r>
            <a:r>
              <a:rPr lang="en-US" dirty="0">
                <a:solidFill>
                  <a:srgbClr val="F5F5F5"/>
                </a:solidFill>
                <a:effectLst>
                  <a:outerShdw blurRad="38100" dist="38100" dir="2700000" algn="ctr" rotWithShape="0">
                    <a:schemeClr val="tx1"/>
                  </a:outerShdw>
                </a:effectLst>
              </a:rPr>
              <a:t>.”</a:t>
            </a:r>
          </a:p>
          <a:p>
            <a:r>
              <a:rPr lang="en-US" dirty="0">
                <a:solidFill>
                  <a:srgbClr val="F5F5F5"/>
                </a:solidFill>
                <a:effectLst>
                  <a:outerShdw blurRad="38100" dist="38100" dir="2700000" algn="ctr" rotWithShape="0">
                    <a:schemeClr val="tx1"/>
                  </a:outerShdw>
                </a:effectLst>
              </a:rPr>
              <a:t>Authority is given over only a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fourth of the </a:t>
            </a:r>
            <a:r>
              <a:rPr lang="en-US"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land</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[earth]</a:t>
            </a:r>
            <a:r>
              <a:rPr lang="en-US" dirty="0">
                <a:solidFill>
                  <a:srgbClr val="F5F5F5"/>
                </a:solidFill>
                <a:effectLst>
                  <a:outerShdw blurRad="38100" dist="38100" dir="2700000" algn="ctr" rotWithShape="0">
                    <a:schemeClr val="tx1"/>
                  </a:outerShdw>
                </a:effectLst>
              </a:rPr>
              <a:t>”. </a:t>
            </a:r>
          </a:p>
          <a:p>
            <a:r>
              <a:rPr lang="en-US" dirty="0">
                <a:solidFill>
                  <a:srgbClr val="F5F5F5"/>
                </a:solidFill>
                <a:effectLst>
                  <a:outerShdw blurRad="38100" dist="38100" dir="2700000" algn="ctr" rotWithShape="0">
                    <a:schemeClr val="tx1"/>
                  </a:outerShdw>
                </a:effectLst>
              </a:rPr>
              <a:t>Gentry cites a source indicating that, counting Passover pilgrims who had flooded into Jerusalem for the feast and then found themselves trapped by the encircling Roman army, the city's population during the siege may have approached something like a quarter of the nation's total population.</a:t>
            </a:r>
          </a:p>
        </p:txBody>
      </p:sp>
      <p:sp>
        <p:nvSpPr>
          <p:cNvPr id="3" name="TextBox 2">
            <a:extLst>
              <a:ext uri="{FF2B5EF4-FFF2-40B4-BE49-F238E27FC236}">
                <a16:creationId xmlns:a16="http://schemas.microsoft.com/office/drawing/2014/main" id="{20C1BC4D-9FFB-6D0F-B2CB-7FB12C4A7098}"/>
              </a:ext>
            </a:extLst>
          </p:cNvPr>
          <p:cNvSpPr txBox="1"/>
          <p:nvPr/>
        </p:nvSpPr>
        <p:spPr>
          <a:xfrm>
            <a:off x="0" y="6519446"/>
            <a:ext cx="12192000" cy="369332"/>
          </a:xfrm>
          <a:prstGeom prst="rect">
            <a:avLst/>
          </a:prstGeom>
          <a:noFill/>
        </p:spPr>
        <p:txBody>
          <a:bodyPr wrap="square" rtlCol="0">
            <a:spAutoFit/>
          </a:bodyPr>
          <a:lstStyle/>
          <a:p>
            <a:pPr marL="0" marR="0">
              <a:buNone/>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Gentry, Kenneth.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Divorce of Israel; Volume 1;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(2024)</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770178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FC25C43F-B9BE-F1D3-2FF7-4D8A0815553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CBE8C6B-1DAA-371A-C5A1-AC3A00BDC99F}"/>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5F3504BC-9B3E-E638-2C4B-64CCF0918C2A}"/>
              </a:ext>
            </a:extLst>
          </p:cNvPr>
          <p:cNvSpPr>
            <a:spLocks noGrp="1"/>
          </p:cNvSpPr>
          <p:nvPr>
            <p:ph idx="1"/>
          </p:nvPr>
        </p:nvSpPr>
        <p:spPr>
          <a:xfrm>
            <a:off x="557441" y="738365"/>
            <a:ext cx="11007029" cy="5911817"/>
          </a:xfrm>
        </p:spPr>
        <p:txBody>
          <a:bodyPr>
            <a:normAutofit lnSpcReduction="10000"/>
          </a:bodyPr>
          <a:lstStyle/>
          <a:p>
            <a:r>
              <a:rPr lang="en-US" sz="3600" dirty="0"/>
              <a:t>In my discussion of the six seals described in Revelation 6:1-8:1 I said that I believed that the judgments associated with those seals were the same judgments that Jesus described in the Olivet Discourse for two reasons:</a:t>
            </a:r>
          </a:p>
          <a:p>
            <a:pPr lvl="1"/>
            <a:r>
              <a:rPr lang="en-US" sz="3200" dirty="0"/>
              <a:t>The judgments in each case would have occurred around the same timeframe (A.D. 70)</a:t>
            </a:r>
          </a:p>
          <a:p>
            <a:pPr lvl="1"/>
            <a:r>
              <a:rPr lang="en-US" sz="3200" dirty="0"/>
              <a:t>The descriptions of the judgments are very similar and fit well with the events that occurred with the Fall of Jerusalem in A.D 70</a:t>
            </a:r>
          </a:p>
          <a:p>
            <a:r>
              <a:rPr lang="en-US" sz="3600" dirty="0"/>
              <a:t>What do you think? Do you think I’ve made a good case here?</a:t>
            </a:r>
          </a:p>
          <a:p>
            <a:pPr lvl="1"/>
            <a:endParaRPr lang="en-US" sz="2800" dirty="0"/>
          </a:p>
          <a:p>
            <a:endParaRPr lang="en-US" sz="3200" dirty="0"/>
          </a:p>
          <a:p>
            <a:endParaRPr lang="en-US" sz="2800" dirty="0"/>
          </a:p>
          <a:p>
            <a:endParaRPr lang="en-US" sz="3200" dirty="0"/>
          </a:p>
        </p:txBody>
      </p:sp>
    </p:spTree>
    <p:extLst>
      <p:ext uri="{BB962C8B-B14F-4D97-AF65-F5344CB8AC3E}">
        <p14:creationId xmlns:p14="http://schemas.microsoft.com/office/powerpoint/2010/main" val="11108718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2B5144A5-90F0-E165-F649-304A4D6E68A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6BACD3-A280-19CD-A531-EEC5A11C2940}"/>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77880FC6-492E-38DB-D1AD-44A28932F189}"/>
              </a:ext>
            </a:extLst>
          </p:cNvPr>
          <p:cNvSpPr>
            <a:spLocks noGrp="1"/>
          </p:cNvSpPr>
          <p:nvPr>
            <p:ph idx="1"/>
          </p:nvPr>
        </p:nvSpPr>
        <p:spPr>
          <a:xfrm>
            <a:off x="557441" y="738365"/>
            <a:ext cx="11007029" cy="5911817"/>
          </a:xfrm>
        </p:spPr>
        <p:txBody>
          <a:bodyPr>
            <a:normAutofit fontScale="85000" lnSpcReduction="10000"/>
          </a:bodyPr>
          <a:lstStyle/>
          <a:p>
            <a:r>
              <a:rPr lang="en-US" sz="3200" dirty="0"/>
              <a:t>As I went through each of the judgments associated with the Four Horseman of the Apocalypse I explained how each of these  judgments would be identified historically by four most common views taken by commentaries writing about the judgments found in the book of Revelation:</a:t>
            </a:r>
          </a:p>
          <a:p>
            <a:pPr lvl="1"/>
            <a:r>
              <a:rPr lang="en-US" sz="2800" b="1" dirty="0"/>
              <a:t>The Futurist View </a:t>
            </a:r>
            <a:r>
              <a:rPr lang="en-US" sz="2800" dirty="0"/>
              <a:t>– that these things take place at some future time (even to us) and thus occurred thousands of years after the time when John was writing.</a:t>
            </a:r>
          </a:p>
          <a:p>
            <a:pPr lvl="1"/>
            <a:r>
              <a:rPr lang="en-US" sz="2800" b="1" dirty="0"/>
              <a:t>The Historicist View </a:t>
            </a:r>
            <a:r>
              <a:rPr lang="en-US" sz="2800" dirty="0"/>
              <a:t>– that these things take place over a long period of history, starting with Roman Empire and potentially continuing until Christ’s Return.</a:t>
            </a:r>
          </a:p>
          <a:p>
            <a:pPr lvl="1"/>
            <a:r>
              <a:rPr lang="en-US" sz="2800" b="1" dirty="0"/>
              <a:t>The Idealist View </a:t>
            </a:r>
            <a:r>
              <a:rPr lang="en-US" sz="2800" dirty="0"/>
              <a:t>– That the judgments are just general descriptions of things that happen over and over throughout history.</a:t>
            </a:r>
          </a:p>
          <a:p>
            <a:pPr lvl="1"/>
            <a:r>
              <a:rPr lang="en-US" sz="2800" b="1" dirty="0"/>
              <a:t>The Preterist View </a:t>
            </a:r>
            <a:r>
              <a:rPr lang="en-US" sz="2800" dirty="0"/>
              <a:t>(which is my view) – that these are descriptions of judgments that will be taking place very “</a:t>
            </a:r>
            <a:r>
              <a:rPr lang="en-US" sz="2800" i="1" dirty="0">
                <a:solidFill>
                  <a:schemeClr val="accent1">
                    <a:lumMod val="75000"/>
                  </a:schemeClr>
                </a:solidFill>
                <a:latin typeface="Cambria" panose="02040503050406030204" pitchFamily="18" charset="0"/>
                <a:ea typeface="Cambria" panose="02040503050406030204" pitchFamily="18" charset="0"/>
              </a:rPr>
              <a:t>near</a:t>
            </a:r>
            <a:r>
              <a:rPr lang="en-US" sz="2800" dirty="0"/>
              <a:t>” the time John is writing and mostly describe events that occurred around A.D. 70  when the city of Jerusalem fell at the hand of the Romans.</a:t>
            </a:r>
          </a:p>
          <a:p>
            <a:r>
              <a:rPr lang="en-US" sz="3200" dirty="0"/>
              <a:t>Which of these views do you find most persuasive and why?</a:t>
            </a:r>
          </a:p>
          <a:p>
            <a:r>
              <a:rPr lang="en-US" sz="3200" dirty="0"/>
              <a:t>What would you say are the strong points and weak points of each of these four views?</a:t>
            </a:r>
          </a:p>
          <a:p>
            <a:pPr lvl="1"/>
            <a:endParaRPr lang="en-US" sz="2800" dirty="0"/>
          </a:p>
          <a:p>
            <a:endParaRPr lang="en-US" sz="3200" dirty="0"/>
          </a:p>
          <a:p>
            <a:endParaRPr lang="en-US" sz="2800" dirty="0"/>
          </a:p>
          <a:p>
            <a:endParaRPr lang="en-US" sz="3200" dirty="0"/>
          </a:p>
        </p:txBody>
      </p:sp>
    </p:spTree>
    <p:extLst>
      <p:ext uri="{BB962C8B-B14F-4D97-AF65-F5344CB8AC3E}">
        <p14:creationId xmlns:p14="http://schemas.microsoft.com/office/powerpoint/2010/main" val="166130555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16A7F1E9-64FF-B49F-94BB-8B18838A2F2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E3615B2-5D23-2CA3-B7C7-189F10B0B606}"/>
              </a:ext>
            </a:extLst>
          </p:cNvPr>
          <p:cNvSpPr>
            <a:spLocks noGrp="1"/>
          </p:cNvSpPr>
          <p:nvPr>
            <p:ph type="title"/>
          </p:nvPr>
        </p:nvSpPr>
        <p:spPr>
          <a:xfrm>
            <a:off x="0" y="1"/>
            <a:ext cx="12226954" cy="725648"/>
          </a:xfrm>
        </p:spPr>
        <p:txBody>
          <a:bodyPr>
            <a:noAutofit/>
          </a:bodyPr>
          <a:lstStyle/>
          <a:p>
            <a:pPr algn="ctr"/>
            <a:r>
              <a:rPr lang="en-US" dirty="0">
                <a:solidFill>
                  <a:srgbClr val="F5F5F5"/>
                </a:solidFill>
                <a:effectLst>
                  <a:outerShdw blurRad="38100" dist="38100" dir="2700000" algn="tl" rotWithShape="0">
                    <a:prstClr val="black"/>
                  </a:outerShdw>
                </a:effectLst>
                <a:latin typeface="+mn-lt"/>
              </a:rPr>
              <a:t>Introduction to the Seven Seals (Rev. 6:1–8:1)</a:t>
            </a:r>
          </a:p>
        </p:txBody>
      </p:sp>
      <p:sp>
        <p:nvSpPr>
          <p:cNvPr id="2" name="Content Placeholder 1">
            <a:extLst>
              <a:ext uri="{FF2B5EF4-FFF2-40B4-BE49-F238E27FC236}">
                <a16:creationId xmlns:a16="http://schemas.microsoft.com/office/drawing/2014/main" id="{5BD71BCD-EA98-3E43-5FB5-D070ED61F0EC}"/>
              </a:ext>
            </a:extLst>
          </p:cNvPr>
          <p:cNvSpPr>
            <a:spLocks noGrp="1"/>
          </p:cNvSpPr>
          <p:nvPr>
            <p:ph idx="1"/>
          </p:nvPr>
        </p:nvSpPr>
        <p:spPr>
          <a:xfrm>
            <a:off x="305499" y="857250"/>
            <a:ext cx="11821846" cy="5946222"/>
          </a:xfrm>
        </p:spPr>
        <p:txBody>
          <a:bodyPr>
            <a:normAutofit fontScale="70000" lnSpcReduction="20000"/>
          </a:bodyPr>
          <a:lstStyle/>
          <a:p>
            <a:r>
              <a:rPr lang="en-US" sz="4000" dirty="0">
                <a:solidFill>
                  <a:srgbClr val="F5F5F5"/>
                </a:solidFill>
                <a:effectLst>
                  <a:outerShdw blurRad="38100" dist="38100" dir="2700000" algn="tl" rotWithShape="0">
                    <a:prstClr val="black"/>
                  </a:outerShdw>
                </a:effectLst>
                <a:ea typeface="+mj-ea"/>
                <a:cs typeface="+mj-cs"/>
              </a:rPr>
              <a:t>Following the heavenly throne room vision of chapters 4–5 , Revelation 6:1–8:1 depicts </a:t>
            </a:r>
            <a:r>
              <a:rPr lang="en-US" sz="4000" dirty="0">
                <a:solidFill>
                  <a:srgbClr val="F5F5F5"/>
                </a:solidFill>
                <a:effectLst>
                  <a:outerShdw blurRad="38100" dist="38100" dir="2700000" algn="tl" rotWithShape="0">
                    <a:prstClr val="black"/>
                  </a:outerShdw>
                </a:effectLst>
              </a:rPr>
              <a:t>the progressive opening of the </a:t>
            </a:r>
            <a:r>
              <a:rPr lang="en-US" sz="4000" dirty="0">
                <a:solidFill>
                  <a:srgbClr val="FFD700"/>
                </a:solidFill>
                <a:effectLst>
                  <a:outerShdw blurRad="38100" dist="38100" dir="2700000" algn="tl" rotWithShape="0">
                    <a:prstClr val="black"/>
                  </a:outerShdw>
                </a:effectLst>
              </a:rPr>
              <a:t>seven seals </a:t>
            </a:r>
            <a:r>
              <a:rPr lang="en-US" sz="4000" dirty="0">
                <a:solidFill>
                  <a:srgbClr val="F5F5F5"/>
                </a:solidFill>
                <a:effectLst>
                  <a:outerShdw blurRad="38100" dist="38100" dir="2700000" algn="tl" rotWithShape="0">
                    <a:prstClr val="black"/>
                  </a:outerShdw>
                </a:effectLst>
                <a:ea typeface="+mj-ea"/>
                <a:cs typeface="+mj-cs"/>
              </a:rPr>
              <a:t>of God's scroll </a:t>
            </a:r>
            <a:r>
              <a:rPr lang="en-US" sz="4000" dirty="0">
                <a:solidFill>
                  <a:srgbClr val="F5F5F5"/>
                </a:solidFill>
                <a:effectLst>
                  <a:outerShdw blurRad="38100" dist="38100" dir="2700000" algn="tl" rotWithShape="0">
                    <a:prstClr val="black"/>
                  </a:outerShdw>
                </a:effectLst>
              </a:rPr>
              <a:t>by </a:t>
            </a:r>
            <a:r>
              <a:rPr lang="en-US" sz="4000" dirty="0">
                <a:solidFill>
                  <a:srgbClr val="F5F5F5"/>
                </a:solidFill>
                <a:effectLst>
                  <a:outerShdw blurRad="38100" dist="38100" dir="2700000" algn="tl" rotWithShape="0">
                    <a:prstClr val="black"/>
                  </a:outerShdw>
                </a:effectLst>
                <a:ea typeface="+mj-ea"/>
                <a:cs typeface="+mj-cs"/>
              </a:rPr>
              <a:t>Jesus, the Lamb:</a:t>
            </a:r>
          </a:p>
          <a:p>
            <a:pPr lvl="1"/>
            <a:r>
              <a:rPr lang="en-US" sz="3700" dirty="0">
                <a:solidFill>
                  <a:srgbClr val="F5F5F5"/>
                </a:solidFill>
                <a:effectLst>
                  <a:outerShdw blurRad="38100" dist="38100" dir="2700000" algn="tl" rotWithShape="0">
                    <a:prstClr val="black"/>
                  </a:outerShdw>
                </a:effectLst>
                <a:ea typeface="+mj-ea"/>
                <a:cs typeface="+mj-cs"/>
              </a:rPr>
              <a:t>The </a:t>
            </a:r>
            <a:r>
              <a:rPr lang="en-US" sz="3700" dirty="0">
                <a:solidFill>
                  <a:srgbClr val="FFD700"/>
                </a:solidFill>
                <a:effectLst>
                  <a:outerShdw blurRad="38100" dist="38100" dir="2700000" algn="tl" rotWithShape="0">
                    <a:prstClr val="black"/>
                  </a:outerShdw>
                </a:effectLst>
                <a:ea typeface="+mj-ea"/>
                <a:cs typeface="+mj-cs"/>
              </a:rPr>
              <a:t>first four seals</a:t>
            </a:r>
            <a:r>
              <a:rPr lang="en-US" sz="3700" dirty="0">
                <a:solidFill>
                  <a:srgbClr val="F5F5F5"/>
                </a:solidFill>
                <a:effectLst>
                  <a:outerShdw blurRad="38100" dist="38100" dir="2700000" algn="tl" rotWithShape="0">
                    <a:prstClr val="black"/>
                  </a:outerShdw>
                </a:effectLst>
                <a:ea typeface="+mj-ea"/>
                <a:cs typeface="+mj-cs"/>
              </a:rPr>
              <a:t>, which we will be covering today, form a distinct literary unit featuring the iconic </a:t>
            </a:r>
            <a:r>
              <a:rPr lang="en-US" sz="3700" b="1" i="1" dirty="0">
                <a:solidFill>
                  <a:srgbClr val="F5F5F5"/>
                </a:solidFill>
                <a:effectLst>
                  <a:outerShdw blurRad="38100" dist="38100" dir="2700000" algn="tl" rotWithShape="0">
                    <a:prstClr val="black"/>
                  </a:outerShdw>
                </a:effectLst>
                <a:ea typeface="+mj-ea"/>
                <a:cs typeface="+mj-cs"/>
              </a:rPr>
              <a:t>Four Horsemen </a:t>
            </a:r>
            <a:r>
              <a:rPr lang="en-US" sz="3700" dirty="0">
                <a:solidFill>
                  <a:srgbClr val="F5F5F5"/>
                </a:solidFill>
                <a:effectLst>
                  <a:outerShdw blurRad="38100" dist="38100" dir="2700000" algn="tl" rotWithShape="0">
                    <a:prstClr val="black"/>
                  </a:outerShdw>
                </a:effectLst>
                <a:ea typeface="+mj-ea"/>
                <a:cs typeface="+mj-cs"/>
              </a:rPr>
              <a:t>(6:1-8)</a:t>
            </a:r>
          </a:p>
          <a:p>
            <a:pPr lvl="1"/>
            <a:r>
              <a:rPr lang="en-US" sz="3700" dirty="0">
                <a:solidFill>
                  <a:srgbClr val="F5F5F5"/>
                </a:solidFill>
                <a:effectLst>
                  <a:outerShdw blurRad="38100" dist="38100" dir="2700000" algn="tl" rotWithShape="0">
                    <a:prstClr val="black"/>
                  </a:outerShdw>
                </a:effectLst>
                <a:ea typeface="+mj-ea"/>
                <a:cs typeface="+mj-cs"/>
              </a:rPr>
              <a:t>Followed the </a:t>
            </a:r>
            <a:r>
              <a:rPr lang="en-US" sz="3700" dirty="0">
                <a:solidFill>
                  <a:srgbClr val="FFD700"/>
                </a:solidFill>
                <a:effectLst>
                  <a:outerShdw blurRad="38100" dist="38100" dir="2700000" algn="tl" rotWithShape="0">
                    <a:prstClr val="black"/>
                  </a:outerShdw>
                </a:effectLst>
                <a:ea typeface="+mj-ea"/>
                <a:cs typeface="+mj-cs"/>
              </a:rPr>
              <a:t>fifth and sixth seals</a:t>
            </a:r>
            <a:r>
              <a:rPr lang="en-US" sz="3700" dirty="0">
                <a:solidFill>
                  <a:srgbClr val="F5F5F5"/>
                </a:solidFill>
                <a:effectLst>
                  <a:outerShdw blurRad="38100" dist="38100" dir="2700000" algn="tl" rotWithShape="0">
                    <a:prstClr val="black"/>
                  </a:outerShdw>
                </a:effectLst>
                <a:ea typeface="+mj-ea"/>
                <a:cs typeface="+mj-cs"/>
              </a:rPr>
              <a:t>. (6:9-17)</a:t>
            </a:r>
          </a:p>
          <a:p>
            <a:pPr lvl="1"/>
            <a:r>
              <a:rPr lang="en-US" sz="3700" dirty="0">
                <a:solidFill>
                  <a:srgbClr val="F5F5F5"/>
                </a:solidFill>
                <a:effectLst>
                  <a:outerShdw blurRad="38100" dist="38100" dir="2700000" algn="tl" rotWithShape="0">
                    <a:prstClr val="black"/>
                  </a:outerShdw>
                </a:effectLst>
                <a:ea typeface="+mj-ea"/>
                <a:cs typeface="+mj-cs"/>
              </a:rPr>
              <a:t>John then introduces a dramatic </a:t>
            </a:r>
            <a:r>
              <a:rPr lang="en-US" sz="3700" b="1" i="1" dirty="0">
                <a:solidFill>
                  <a:srgbClr val="F5F5F5"/>
                </a:solidFill>
                <a:effectLst>
                  <a:outerShdw blurRad="38100" dist="38100" dir="2700000" algn="tl" rotWithShape="0">
                    <a:prstClr val="black"/>
                  </a:outerShdw>
                </a:effectLst>
                <a:ea typeface="+mj-ea"/>
                <a:cs typeface="+mj-cs"/>
              </a:rPr>
              <a:t>interlude</a:t>
            </a:r>
            <a:r>
              <a:rPr lang="en-US" sz="3700" dirty="0">
                <a:solidFill>
                  <a:srgbClr val="F5F5F5"/>
                </a:solidFill>
                <a:effectLst>
                  <a:outerShdw blurRad="38100" dist="38100" dir="2700000" algn="tl" rotWithShape="0">
                    <a:prstClr val="black"/>
                  </a:outerShdw>
                </a:effectLst>
                <a:ea typeface="+mj-ea"/>
                <a:cs typeface="+mj-cs"/>
              </a:rPr>
              <a:t> in chapter 7 to provide comfort regarding God's (144,000) protected people. (7:1-17)</a:t>
            </a:r>
          </a:p>
          <a:p>
            <a:pPr lvl="1"/>
            <a:r>
              <a:rPr lang="en-US" sz="3700" dirty="0">
                <a:solidFill>
                  <a:srgbClr val="F5F5F5"/>
                </a:solidFill>
                <a:effectLst>
                  <a:outerShdw blurRad="38100" dist="38100" dir="2700000" algn="tl" rotWithShape="0">
                    <a:prstClr val="black"/>
                  </a:outerShdw>
                </a:effectLst>
                <a:ea typeface="+mj-ea"/>
                <a:cs typeface="+mj-cs"/>
              </a:rPr>
              <a:t>After this the </a:t>
            </a:r>
            <a:r>
              <a:rPr lang="en-US" sz="3700" dirty="0">
                <a:solidFill>
                  <a:srgbClr val="FFD700"/>
                </a:solidFill>
                <a:effectLst>
                  <a:outerShdw blurRad="38100" dist="38100" dir="2700000" algn="tl" rotWithShape="0">
                    <a:prstClr val="black"/>
                  </a:outerShdw>
                </a:effectLst>
                <a:ea typeface="+mj-ea"/>
                <a:cs typeface="+mj-cs"/>
              </a:rPr>
              <a:t>seventh seal </a:t>
            </a:r>
            <a:r>
              <a:rPr lang="en-US" sz="3700" dirty="0">
                <a:solidFill>
                  <a:srgbClr val="F5F5F5"/>
                </a:solidFill>
                <a:effectLst>
                  <a:outerShdw blurRad="38100" dist="38100" dir="2700000" algn="tl" rotWithShape="0">
                    <a:prstClr val="black"/>
                  </a:outerShdw>
                </a:effectLst>
                <a:ea typeface="+mj-ea"/>
                <a:cs typeface="+mj-cs"/>
              </a:rPr>
              <a:t>is broken, resulting in a solemn, half-hour silence in heaven that transitions into the </a:t>
            </a:r>
            <a:r>
              <a:rPr lang="en-US" sz="3700" b="1" i="1" dirty="0">
                <a:solidFill>
                  <a:srgbClr val="F5F5F5"/>
                </a:solidFill>
                <a:effectLst>
                  <a:outerShdw blurRad="38100" dist="38100" dir="2700000" algn="tl" rotWithShape="0">
                    <a:prstClr val="black"/>
                  </a:outerShdw>
                </a:effectLst>
                <a:ea typeface="+mj-ea"/>
                <a:cs typeface="+mj-cs"/>
              </a:rPr>
              <a:t>seven trumpet judgments</a:t>
            </a:r>
            <a:r>
              <a:rPr lang="en-US" sz="3700" dirty="0">
                <a:solidFill>
                  <a:srgbClr val="F5F5F5"/>
                </a:solidFill>
                <a:effectLst>
                  <a:outerShdw blurRad="38100" dist="38100" dir="2700000" algn="tl" rotWithShape="0">
                    <a:prstClr val="black"/>
                  </a:outerShdw>
                </a:effectLst>
                <a:ea typeface="+mj-ea"/>
                <a:cs typeface="+mj-cs"/>
              </a:rPr>
              <a:t>. (8:1)</a:t>
            </a:r>
          </a:p>
          <a:p>
            <a:r>
              <a:rPr lang="en-US" sz="4000" dirty="0">
                <a:solidFill>
                  <a:srgbClr val="F5F5F5"/>
                </a:solidFill>
                <a:effectLst>
                  <a:outerShdw blurRad="38100" dist="38100" dir="2700000" algn="tl" rotWithShape="0">
                    <a:prstClr val="black"/>
                  </a:outerShdw>
                </a:effectLst>
                <a:ea typeface="+mj-ea"/>
                <a:cs typeface="+mj-cs"/>
              </a:rPr>
              <a:t>Many of the images used in these seal judgments is heavily rooted in the Old Testament. </a:t>
            </a:r>
          </a:p>
          <a:p>
            <a:r>
              <a:rPr lang="en-US" sz="4000" dirty="0">
                <a:solidFill>
                  <a:srgbClr val="F5F5F5"/>
                </a:solidFill>
                <a:effectLst>
                  <a:outerShdw blurRad="38100" dist="38100" dir="2700000" algn="tl" rotWithShape="0">
                    <a:prstClr val="black"/>
                  </a:outerShdw>
                </a:effectLst>
                <a:ea typeface="+mj-ea"/>
                <a:cs typeface="+mj-cs"/>
              </a:rPr>
              <a:t>The Four Horsemen draw directly from the colored horses and chariots patrolling the earth in Zechariah 1:8–11 and 6:1–8. </a:t>
            </a:r>
          </a:p>
          <a:p>
            <a:r>
              <a:rPr lang="en-US" sz="4000" dirty="0">
                <a:solidFill>
                  <a:srgbClr val="F5F5F5"/>
                </a:solidFill>
                <a:effectLst>
                  <a:outerShdw blurRad="38100" dist="38100" dir="2700000" algn="tl" rotWithShape="0">
                    <a:prstClr val="black"/>
                  </a:outerShdw>
                </a:effectLst>
                <a:ea typeface="+mj-ea"/>
                <a:cs typeface="+mj-cs"/>
              </a:rPr>
              <a:t>In addition, the explicit listing of sword, famine, pestilence, and wild beasts acts as a summary of the classic corporate judgments outlined in Ezekiel 14:12–21 and the sevenfold covenant curses threatened in Leviticus 26:18–28</a:t>
            </a:r>
            <a:r>
              <a:rPr lang="en-US" sz="4000" dirty="0">
                <a:solidFill>
                  <a:srgbClr val="F5F5F5"/>
                </a:solidFill>
                <a:effectLst>
                  <a:outerShdw blurRad="50800" dist="38100" dir="2700000" algn="tl" rotWithShape="0">
                    <a:prstClr val="black">
                      <a:alpha val="30000"/>
                    </a:prstClr>
                  </a:outerShdw>
                </a:effectLst>
                <a:ea typeface="+mj-ea"/>
                <a:cs typeface="+mj-cs"/>
              </a:rPr>
              <a:t>.</a:t>
            </a:r>
          </a:p>
        </p:txBody>
      </p:sp>
    </p:spTree>
    <p:extLst>
      <p:ext uri="{BB962C8B-B14F-4D97-AF65-F5344CB8AC3E}">
        <p14:creationId xmlns:p14="http://schemas.microsoft.com/office/powerpoint/2010/main" val="15576360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31D0E33E-B92D-C867-3330-3D40BC8C1DA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67E8724-B601-742E-4083-DD98981DB1A7}"/>
              </a:ext>
            </a:extLst>
          </p:cNvPr>
          <p:cNvSpPr>
            <a:spLocks noGrp="1"/>
          </p:cNvSpPr>
          <p:nvPr>
            <p:ph type="title"/>
          </p:nvPr>
        </p:nvSpPr>
        <p:spPr>
          <a:xfrm>
            <a:off x="0" y="1"/>
            <a:ext cx="12226954" cy="725648"/>
          </a:xfrm>
        </p:spPr>
        <p:txBody>
          <a:bodyPr>
            <a:noAutofit/>
          </a:bodyPr>
          <a:lstStyle/>
          <a:p>
            <a:pPr algn="ctr"/>
            <a:r>
              <a:rPr lang="en-US" dirty="0">
                <a:solidFill>
                  <a:srgbClr val="F5F5F5"/>
                </a:solidFill>
                <a:effectLst>
                  <a:outerShdw blurRad="38100" dist="38100" dir="2700000" algn="tl" rotWithShape="0">
                    <a:prstClr val="black"/>
                  </a:outerShdw>
                </a:effectLst>
                <a:latin typeface="+mn-lt"/>
              </a:rPr>
              <a:t>Introduction to the Seven Seals (Rev. 6:1–8:1)</a:t>
            </a:r>
          </a:p>
        </p:txBody>
      </p:sp>
      <p:sp>
        <p:nvSpPr>
          <p:cNvPr id="2" name="Content Placeholder 1">
            <a:extLst>
              <a:ext uri="{FF2B5EF4-FFF2-40B4-BE49-F238E27FC236}">
                <a16:creationId xmlns:a16="http://schemas.microsoft.com/office/drawing/2014/main" id="{7BC8E95C-3B16-33C7-1EE8-9B3D11EBDC12}"/>
              </a:ext>
            </a:extLst>
          </p:cNvPr>
          <p:cNvSpPr>
            <a:spLocks noGrp="1"/>
          </p:cNvSpPr>
          <p:nvPr>
            <p:ph idx="1"/>
          </p:nvPr>
        </p:nvSpPr>
        <p:spPr>
          <a:xfrm>
            <a:off x="305499" y="763398"/>
            <a:ext cx="11581002" cy="6040074"/>
          </a:xfrm>
        </p:spPr>
        <p:txBody>
          <a:bodyPr>
            <a:normAutofit fontScale="92500" lnSpcReduction="20000"/>
          </a:bodyPr>
          <a:lstStyle/>
          <a:p>
            <a:r>
              <a:rPr lang="en-US" sz="4000" dirty="0">
                <a:solidFill>
                  <a:srgbClr val="F5F5F5"/>
                </a:solidFill>
                <a:effectLst>
                  <a:outerShdw blurRad="38100" dist="38100" dir="2700000" algn="tl" rotWithShape="0">
                    <a:prstClr val="black"/>
                  </a:outerShdw>
                </a:effectLst>
                <a:ea typeface="+mj-ea"/>
                <a:cs typeface="+mj-cs"/>
              </a:rPr>
              <a:t>There are a number of differences between commentators on how the judgments unleashed by these seals are to be understood.</a:t>
            </a:r>
          </a:p>
          <a:p>
            <a:r>
              <a:rPr lang="en-US" sz="4000" dirty="0">
                <a:solidFill>
                  <a:srgbClr val="F5F5F5"/>
                </a:solidFill>
                <a:effectLst>
                  <a:outerShdw blurRad="38100" dist="38100" dir="2700000" algn="tl" rotWithShape="0">
                    <a:prstClr val="black"/>
                  </a:outerShdw>
                </a:effectLst>
                <a:ea typeface="+mj-ea"/>
                <a:cs typeface="+mj-cs"/>
              </a:rPr>
              <a:t>One disagreement concerns the relationship between the seals and the scroll itself. </a:t>
            </a:r>
          </a:p>
          <a:p>
            <a:r>
              <a:rPr lang="en-US" sz="4000" dirty="0">
                <a:solidFill>
                  <a:srgbClr val="F5F5F5"/>
                </a:solidFill>
                <a:effectLst>
                  <a:outerShdw blurRad="38100" dist="38100" dir="2700000" algn="tl" rotWithShape="0">
                    <a:prstClr val="black"/>
                  </a:outerShdw>
                </a:effectLst>
                <a:ea typeface="+mj-ea"/>
                <a:cs typeface="+mj-cs"/>
              </a:rPr>
              <a:t>At least one commentary (Mounce) contends that the scroll cannot truly be opened until all seven seals are removed, making the seal judgments preliminary to the scroll’s contents. </a:t>
            </a:r>
          </a:p>
          <a:p>
            <a:r>
              <a:rPr lang="en-US" sz="4000" dirty="0">
                <a:solidFill>
                  <a:srgbClr val="F5F5F5"/>
                </a:solidFill>
                <a:effectLst>
                  <a:outerShdw blurRad="38100" dist="38100" dir="2700000" algn="tl" rotWithShape="0">
                    <a:prstClr val="black"/>
                  </a:outerShdw>
                </a:effectLst>
                <a:ea typeface="+mj-ea"/>
                <a:cs typeface="+mj-cs"/>
              </a:rPr>
              <a:t>While I can appreciate that is how an actual scroll would have worked in the ancient world, it seems clear (and most commentaries agree) that the contents of the scroll are progressively revealed and enacted as each seal is broken.</a:t>
            </a:r>
          </a:p>
        </p:txBody>
      </p:sp>
    </p:spTree>
    <p:extLst>
      <p:ext uri="{BB962C8B-B14F-4D97-AF65-F5344CB8AC3E}">
        <p14:creationId xmlns:p14="http://schemas.microsoft.com/office/powerpoint/2010/main" val="30287582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E218D352-93C6-C29B-00C1-01298233400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56182CE-F206-842D-AD30-3659E1D43E01}"/>
              </a:ext>
            </a:extLst>
          </p:cNvPr>
          <p:cNvSpPr>
            <a:spLocks noGrp="1"/>
          </p:cNvSpPr>
          <p:nvPr>
            <p:ph type="title"/>
          </p:nvPr>
        </p:nvSpPr>
        <p:spPr>
          <a:xfrm>
            <a:off x="0" y="1"/>
            <a:ext cx="12226954" cy="725648"/>
          </a:xfrm>
        </p:spPr>
        <p:txBody>
          <a:bodyPr>
            <a:noAutofit/>
          </a:bodyPr>
          <a:lstStyle/>
          <a:p>
            <a:pPr algn="ctr"/>
            <a:r>
              <a:rPr lang="en-US" dirty="0">
                <a:solidFill>
                  <a:srgbClr val="F5F5F5"/>
                </a:solidFill>
                <a:effectLst>
                  <a:outerShdw blurRad="38100" dist="38100" dir="2700000" algn="tl" rotWithShape="0">
                    <a:prstClr val="black"/>
                  </a:outerShdw>
                </a:effectLst>
                <a:latin typeface="+mn-lt"/>
              </a:rPr>
              <a:t>Introduction to the Seven Seals (Rev. 6:1–8:1)</a:t>
            </a:r>
          </a:p>
        </p:txBody>
      </p:sp>
      <p:sp>
        <p:nvSpPr>
          <p:cNvPr id="2" name="Content Placeholder 1">
            <a:extLst>
              <a:ext uri="{FF2B5EF4-FFF2-40B4-BE49-F238E27FC236}">
                <a16:creationId xmlns:a16="http://schemas.microsoft.com/office/drawing/2014/main" id="{92064117-2119-484C-4111-2E4AEB2D2197}"/>
              </a:ext>
            </a:extLst>
          </p:cNvPr>
          <p:cNvSpPr>
            <a:spLocks noGrp="1"/>
          </p:cNvSpPr>
          <p:nvPr>
            <p:ph idx="1"/>
          </p:nvPr>
        </p:nvSpPr>
        <p:spPr>
          <a:xfrm>
            <a:off x="305499" y="763398"/>
            <a:ext cx="11581002" cy="6040074"/>
          </a:xfrm>
        </p:spPr>
        <p:txBody>
          <a:bodyPr>
            <a:normAutofit fontScale="85000" lnSpcReduction="20000"/>
          </a:bodyPr>
          <a:lstStyle/>
          <a:p>
            <a:r>
              <a:rPr lang="en-US" sz="4000" dirty="0">
                <a:solidFill>
                  <a:srgbClr val="F5F5F5"/>
                </a:solidFill>
                <a:effectLst>
                  <a:outerShdw blurRad="38100" dist="38100" dir="2700000" algn="tl" rotWithShape="0">
                    <a:prstClr val="black"/>
                  </a:outerShdw>
                </a:effectLst>
                <a:ea typeface="+mj-ea"/>
                <a:cs typeface="+mj-cs"/>
              </a:rPr>
              <a:t>The </a:t>
            </a:r>
            <a:r>
              <a:rPr lang="en-US" sz="4000" b="1" i="1" dirty="0">
                <a:solidFill>
                  <a:srgbClr val="F5F5F5"/>
                </a:solidFill>
                <a:effectLst>
                  <a:outerShdw blurRad="38100" dist="38100" dir="2700000" algn="tl" rotWithShape="0">
                    <a:prstClr val="black"/>
                  </a:outerShdw>
                </a:effectLst>
                <a:ea typeface="+mj-ea"/>
                <a:cs typeface="+mj-cs"/>
              </a:rPr>
              <a:t>primary</a:t>
            </a:r>
            <a:r>
              <a:rPr lang="en-US" sz="4000" dirty="0">
                <a:solidFill>
                  <a:srgbClr val="F5F5F5"/>
                </a:solidFill>
                <a:effectLst>
                  <a:outerShdw blurRad="38100" dist="38100" dir="2700000" algn="tl" rotWithShape="0">
                    <a:prstClr val="black"/>
                  </a:outerShdw>
                </a:effectLst>
                <a:ea typeface="+mj-ea"/>
                <a:cs typeface="+mj-cs"/>
              </a:rPr>
              <a:t> disagreement among commentators involves the historical timing of </a:t>
            </a:r>
            <a:r>
              <a:rPr lang="en-US" sz="4000" b="1" i="1" dirty="0">
                <a:solidFill>
                  <a:srgbClr val="F5F5F5"/>
                </a:solidFill>
                <a:effectLst>
                  <a:outerShdw blurRad="38100" dist="38100" dir="2700000" algn="tl" rotWithShape="0">
                    <a:prstClr val="black"/>
                  </a:outerShdw>
                </a:effectLst>
                <a:ea typeface="+mj-ea"/>
                <a:cs typeface="+mj-cs"/>
              </a:rPr>
              <a:t>when</a:t>
            </a:r>
            <a:r>
              <a:rPr lang="en-US" sz="4000" dirty="0">
                <a:solidFill>
                  <a:srgbClr val="F5F5F5"/>
                </a:solidFill>
                <a:effectLst>
                  <a:outerShdw blurRad="38100" dist="38100" dir="2700000" algn="tl" rotWithShape="0">
                    <a:prstClr val="black"/>
                  </a:outerShdw>
                </a:effectLst>
                <a:ea typeface="+mj-ea"/>
                <a:cs typeface="+mj-cs"/>
              </a:rPr>
              <a:t> these judgments take place. </a:t>
            </a:r>
          </a:p>
          <a:p>
            <a:r>
              <a:rPr lang="en-US" sz="4000" b="1" i="1" dirty="0">
                <a:solidFill>
                  <a:srgbClr val="F5F5F5"/>
                </a:solidFill>
                <a:effectLst>
                  <a:outerShdw blurRad="38100" dist="38100" dir="2700000" algn="tl" rotWithShape="0">
                    <a:prstClr val="black"/>
                  </a:outerShdw>
                </a:effectLst>
                <a:ea typeface="+mj-ea"/>
                <a:cs typeface="+mj-cs"/>
              </a:rPr>
              <a:t>Futurist</a:t>
            </a:r>
            <a:r>
              <a:rPr lang="en-US" sz="4000" dirty="0">
                <a:solidFill>
                  <a:srgbClr val="F5F5F5"/>
                </a:solidFill>
                <a:effectLst>
                  <a:outerShdw blurRad="38100" dist="38100" dir="2700000" algn="tl" rotWithShape="0">
                    <a:prstClr val="black"/>
                  </a:outerShdw>
                </a:effectLst>
                <a:ea typeface="+mj-ea"/>
                <a:cs typeface="+mj-cs"/>
              </a:rPr>
              <a:t> interpreters teach that the judgments in these seals take place in a future end-times period, </a:t>
            </a:r>
            <a:r>
              <a:rPr lang="en-US" sz="4000" b="1" i="1" dirty="0">
                <a:solidFill>
                  <a:srgbClr val="F5F5F5"/>
                </a:solidFill>
                <a:effectLst>
                  <a:outerShdw blurRad="38100" dist="38100" dir="2700000" algn="tl" rotWithShape="0">
                    <a:prstClr val="black"/>
                  </a:outerShdw>
                </a:effectLst>
                <a:ea typeface="+mj-ea"/>
                <a:cs typeface="+mj-cs"/>
              </a:rPr>
              <a:t>thousands of years </a:t>
            </a:r>
            <a:r>
              <a:rPr lang="en-US" sz="4000" dirty="0">
                <a:solidFill>
                  <a:srgbClr val="F5F5F5"/>
                </a:solidFill>
                <a:effectLst>
                  <a:outerShdw blurRad="38100" dist="38100" dir="2700000" algn="tl" rotWithShape="0">
                    <a:prstClr val="black"/>
                  </a:outerShdw>
                </a:effectLst>
                <a:ea typeface="+mj-ea"/>
                <a:cs typeface="+mj-cs"/>
              </a:rPr>
              <a:t>after John wrote these things.</a:t>
            </a:r>
          </a:p>
          <a:p>
            <a:r>
              <a:rPr lang="en-US" sz="4000" dirty="0">
                <a:solidFill>
                  <a:srgbClr val="F5F5F5"/>
                </a:solidFill>
                <a:effectLst>
                  <a:outerShdw blurRad="38100" dist="38100" dir="2700000" algn="tl" rotWithShape="0">
                    <a:prstClr val="black"/>
                  </a:outerShdw>
                </a:effectLst>
                <a:ea typeface="+mj-ea"/>
                <a:cs typeface="+mj-cs"/>
              </a:rPr>
              <a:t>A good number of other commentaries argue that </a:t>
            </a:r>
            <a:r>
              <a:rPr lang="en-US" sz="4000" dirty="0">
                <a:solidFill>
                  <a:srgbClr val="F5F5F5"/>
                </a:solidFill>
                <a:effectLst>
                  <a:outerShdw blurRad="38100" dist="38100" dir="2700000" algn="tl" rotWithShape="0">
                    <a:prstClr val="black"/>
                  </a:outerShdw>
                </a:effectLst>
              </a:rPr>
              <a:t>the judgments in these seals</a:t>
            </a:r>
            <a:r>
              <a:rPr lang="en-US" sz="4000" dirty="0">
                <a:solidFill>
                  <a:srgbClr val="F5F5F5"/>
                </a:solidFill>
                <a:effectLst>
                  <a:outerShdw blurRad="38100" dist="38100" dir="2700000" algn="tl" rotWithShape="0">
                    <a:prstClr val="black"/>
                  </a:outerShdw>
                </a:effectLst>
                <a:ea typeface="+mj-ea"/>
                <a:cs typeface="+mj-cs"/>
              </a:rPr>
              <a:t> describe conditions that characterize a </a:t>
            </a:r>
            <a:r>
              <a:rPr lang="en-US" sz="4000" b="1" i="1" dirty="0">
                <a:solidFill>
                  <a:srgbClr val="F5F5F5"/>
                </a:solidFill>
                <a:effectLst>
                  <a:outerShdw blurRad="38100" dist="38100" dir="2700000" algn="tl" rotWithShape="0">
                    <a:prstClr val="black"/>
                  </a:outerShdw>
                </a:effectLst>
                <a:ea typeface="+mj-ea"/>
                <a:cs typeface="+mj-cs"/>
              </a:rPr>
              <a:t>wide period </a:t>
            </a:r>
            <a:r>
              <a:rPr lang="en-US" sz="4000" dirty="0">
                <a:solidFill>
                  <a:srgbClr val="F5F5F5"/>
                </a:solidFill>
                <a:effectLst>
                  <a:outerShdw blurRad="38100" dist="38100" dir="2700000" algn="tl" rotWithShape="0">
                    <a:prstClr val="black"/>
                  </a:outerShdw>
                </a:effectLst>
                <a:ea typeface="+mj-ea"/>
                <a:cs typeface="+mj-cs"/>
              </a:rPr>
              <a:t>of human history – from John’s day until the second coming of Christ.</a:t>
            </a:r>
          </a:p>
          <a:p>
            <a:r>
              <a:rPr lang="en-US" sz="4000" dirty="0">
                <a:solidFill>
                  <a:srgbClr val="F5F5F5"/>
                </a:solidFill>
                <a:effectLst>
                  <a:outerShdw blurRad="38100" dist="38100" dir="2700000" algn="tl" rotWithShape="0">
                    <a:prstClr val="black"/>
                  </a:outerShdw>
                </a:effectLst>
                <a:ea typeface="+mj-ea"/>
                <a:cs typeface="+mj-cs"/>
              </a:rPr>
              <a:t>I believe it is best to understand these judgments as having taken place “</a:t>
            </a:r>
            <a:r>
              <a:rPr lang="en-US" sz="40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near</a:t>
            </a:r>
            <a:r>
              <a:rPr lang="en-US" sz="4000" dirty="0">
                <a:solidFill>
                  <a:srgbClr val="F5F5F5"/>
                </a:solidFill>
                <a:effectLst>
                  <a:outerShdw blurRad="38100" dist="38100" dir="2700000" algn="tl" rotWithShape="0">
                    <a:prstClr val="black"/>
                  </a:outerShdw>
                </a:effectLst>
                <a:ea typeface="+mj-ea"/>
                <a:cs typeface="+mj-cs"/>
              </a:rPr>
              <a:t>” (cf. Rev 1:3; 22:10) the time in which John wrote these things, because John </a:t>
            </a:r>
            <a:r>
              <a:rPr lang="en-US" sz="4000" b="1" i="1" dirty="0">
                <a:solidFill>
                  <a:srgbClr val="F5F5F5"/>
                </a:solidFill>
                <a:effectLst>
                  <a:outerShdw blurRad="38100" dist="38100" dir="2700000" algn="tl" rotWithShape="0">
                    <a:prstClr val="black"/>
                  </a:outerShdw>
                </a:effectLst>
                <a:ea typeface="+mj-ea"/>
                <a:cs typeface="+mj-cs"/>
              </a:rPr>
              <a:t>himself</a:t>
            </a:r>
            <a:r>
              <a:rPr lang="en-US" sz="4000" dirty="0">
                <a:solidFill>
                  <a:srgbClr val="F5F5F5"/>
                </a:solidFill>
                <a:effectLst>
                  <a:outerShdw blurRad="38100" dist="38100" dir="2700000" algn="tl" rotWithShape="0">
                    <a:prstClr val="black"/>
                  </a:outerShdw>
                </a:effectLst>
                <a:ea typeface="+mj-ea"/>
                <a:cs typeface="+mj-cs"/>
              </a:rPr>
              <a:t> tells us that God gave him this revelation to “</a:t>
            </a:r>
            <a:r>
              <a:rPr lang="en-US" sz="40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show to his servants the things that must </a:t>
            </a:r>
            <a:r>
              <a:rPr lang="en-US" sz="4000" b="1" i="1" dirty="0">
                <a:solidFill>
                  <a:srgbClr val="A2FFB3"/>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soon</a:t>
            </a:r>
            <a:r>
              <a:rPr lang="en-US" sz="40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 take place</a:t>
            </a:r>
            <a:r>
              <a:rPr lang="en-US" sz="4000" dirty="0">
                <a:solidFill>
                  <a:srgbClr val="F5F5F5"/>
                </a:solidFill>
                <a:effectLst>
                  <a:outerShdw blurRad="38100" dist="38100" dir="2700000" algn="tl" rotWithShape="0">
                    <a:prstClr val="black"/>
                  </a:outerShdw>
                </a:effectLst>
                <a:ea typeface="+mj-ea"/>
                <a:cs typeface="+mj-cs"/>
              </a:rPr>
              <a:t>. ” (Rev 1:1; 22:6). </a:t>
            </a:r>
          </a:p>
        </p:txBody>
      </p:sp>
    </p:spTree>
    <p:extLst>
      <p:ext uri="{BB962C8B-B14F-4D97-AF65-F5344CB8AC3E}">
        <p14:creationId xmlns:p14="http://schemas.microsoft.com/office/powerpoint/2010/main" val="25995245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FD84CB08-0130-269F-DE5B-3C0E78EF671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5339B3C-402A-7BA4-B855-988E777C5143}"/>
              </a:ext>
            </a:extLst>
          </p:cNvPr>
          <p:cNvSpPr>
            <a:spLocks noGrp="1"/>
          </p:cNvSpPr>
          <p:nvPr>
            <p:ph type="title"/>
          </p:nvPr>
        </p:nvSpPr>
        <p:spPr>
          <a:xfrm>
            <a:off x="0" y="1"/>
            <a:ext cx="12226954" cy="725648"/>
          </a:xfrm>
        </p:spPr>
        <p:txBody>
          <a:bodyPr>
            <a:noAutofit/>
          </a:bodyPr>
          <a:lstStyle/>
          <a:p>
            <a:pPr algn="ctr"/>
            <a:r>
              <a:rPr lang="en-US" dirty="0">
                <a:solidFill>
                  <a:srgbClr val="F5F5F5"/>
                </a:solidFill>
                <a:effectLst>
                  <a:outerShdw blurRad="38100" dist="38100" dir="2700000" algn="tl" rotWithShape="0">
                    <a:prstClr val="black"/>
                  </a:outerShdw>
                </a:effectLst>
                <a:latin typeface="+mn-lt"/>
              </a:rPr>
              <a:t>Introduction to the Seven Seals (Rev. 6:1–8:1)</a:t>
            </a:r>
          </a:p>
        </p:txBody>
      </p:sp>
      <p:sp>
        <p:nvSpPr>
          <p:cNvPr id="2" name="Content Placeholder 1">
            <a:extLst>
              <a:ext uri="{FF2B5EF4-FFF2-40B4-BE49-F238E27FC236}">
                <a16:creationId xmlns:a16="http://schemas.microsoft.com/office/drawing/2014/main" id="{97092941-8B72-AEB5-308C-4EE921C602B7}"/>
              </a:ext>
            </a:extLst>
          </p:cNvPr>
          <p:cNvSpPr>
            <a:spLocks noGrp="1"/>
          </p:cNvSpPr>
          <p:nvPr>
            <p:ph idx="1"/>
          </p:nvPr>
        </p:nvSpPr>
        <p:spPr>
          <a:xfrm>
            <a:off x="66675" y="962025"/>
            <a:ext cx="11819826" cy="5841447"/>
          </a:xfrm>
        </p:spPr>
        <p:txBody>
          <a:bodyPr>
            <a:normAutofit fontScale="92500"/>
          </a:bodyPr>
          <a:lstStyle/>
          <a:p>
            <a:r>
              <a:rPr lang="en-US" sz="4100" dirty="0">
                <a:solidFill>
                  <a:schemeClr val="bg1"/>
                </a:solidFill>
                <a:effectLst>
                  <a:outerShdw blurRad="38100" dist="38100" dir="2700000" algn="ctr" rotWithShape="0">
                    <a:schemeClr val="tx1"/>
                  </a:outerShdw>
                </a:effectLst>
              </a:rPr>
              <a:t>Furthermore, I believe that the judgments associated with these seven seals in Rev. 6 are </a:t>
            </a:r>
            <a:r>
              <a:rPr lang="en-US" sz="4100" b="1" i="1" dirty="0">
                <a:solidFill>
                  <a:schemeClr val="bg1"/>
                </a:solidFill>
                <a:effectLst>
                  <a:outerShdw blurRad="38100" dist="38100" dir="2700000" algn="ctr" rotWithShape="0">
                    <a:schemeClr val="tx1"/>
                  </a:outerShdw>
                </a:effectLst>
              </a:rPr>
              <a:t>the same judgments </a:t>
            </a:r>
            <a:r>
              <a:rPr lang="en-US" sz="4100" dirty="0">
                <a:solidFill>
                  <a:schemeClr val="bg1"/>
                </a:solidFill>
                <a:effectLst>
                  <a:outerShdw blurRad="38100" dist="38100" dir="2700000" algn="ctr" rotWithShape="0">
                    <a:schemeClr val="tx1"/>
                  </a:outerShdw>
                </a:effectLst>
              </a:rPr>
              <a:t>that Jesus prophesied in a sermon given just prior to his crucifixion, known as the </a:t>
            </a:r>
            <a:r>
              <a:rPr lang="en-US" sz="4100" b="1" i="1" dirty="0">
                <a:solidFill>
                  <a:schemeClr val="bg1"/>
                </a:solidFill>
                <a:effectLst>
                  <a:outerShdw blurRad="38100" dist="38100" dir="2700000" algn="ctr" rotWithShape="0">
                    <a:schemeClr val="tx1"/>
                  </a:outerShdw>
                </a:effectLst>
              </a:rPr>
              <a:t>Olivet Discourse</a:t>
            </a:r>
            <a:r>
              <a:rPr lang="en-US" sz="4100" dirty="0">
                <a:solidFill>
                  <a:schemeClr val="bg1"/>
                </a:solidFill>
                <a:effectLst>
                  <a:outerShdw blurRad="38100" dist="38100" dir="2700000" algn="ctr" rotWithShape="0">
                    <a:schemeClr val="tx1"/>
                  </a:outerShdw>
                </a:effectLst>
              </a:rPr>
              <a:t>.</a:t>
            </a:r>
            <a:r>
              <a:rPr lang="en-US" sz="4100" b="1" i="1" dirty="0">
                <a:solidFill>
                  <a:schemeClr val="bg1"/>
                </a:solidFill>
                <a:effectLst>
                  <a:outerShdw blurRad="38100" dist="38100" dir="2700000" algn="ctr" rotWithShape="0">
                    <a:schemeClr val="tx1"/>
                  </a:outerShdw>
                </a:effectLst>
              </a:rPr>
              <a:t> </a:t>
            </a:r>
          </a:p>
          <a:p>
            <a:r>
              <a:rPr lang="en-US" sz="4100" dirty="0">
                <a:solidFill>
                  <a:schemeClr val="bg1"/>
                </a:solidFill>
                <a:effectLst>
                  <a:outerShdw blurRad="38100" dist="38100" dir="2700000" algn="ctr" rotWithShape="0">
                    <a:schemeClr val="tx1"/>
                  </a:outerShdw>
                </a:effectLst>
              </a:rPr>
              <a:t>We find this sermon of Jesus recorded in </a:t>
            </a:r>
            <a:r>
              <a:rPr lang="en-US" sz="4100" b="1" i="1" dirty="0">
                <a:solidFill>
                  <a:schemeClr val="bg1"/>
                </a:solidFill>
                <a:effectLst>
                  <a:outerShdw blurRad="38100" dist="38100" dir="2700000" algn="ctr" rotWithShape="0">
                    <a:schemeClr val="tx1"/>
                  </a:outerShdw>
                </a:effectLst>
              </a:rPr>
              <a:t>all three </a:t>
            </a:r>
            <a:r>
              <a:rPr lang="en-US" sz="4100" dirty="0">
                <a:solidFill>
                  <a:schemeClr val="bg1"/>
                </a:solidFill>
                <a:effectLst>
                  <a:outerShdw blurRad="38100" dist="38100" dir="2700000" algn="ctr" rotWithShape="0">
                    <a:schemeClr val="tx1"/>
                  </a:outerShdw>
                </a:effectLst>
              </a:rPr>
              <a:t>of the synoptic Gospels (Mat 24-25; Mark 13; Luke 21:5-36).</a:t>
            </a:r>
          </a:p>
          <a:p>
            <a:r>
              <a:rPr lang="en-US" sz="4100" dirty="0">
                <a:solidFill>
                  <a:schemeClr val="bg1"/>
                </a:solidFill>
                <a:effectLst>
                  <a:outerShdw blurRad="38100" dist="38100" dir="2700000" algn="ctr" rotWithShape="0">
                    <a:schemeClr val="tx1"/>
                  </a:outerShdw>
                </a:effectLst>
              </a:rPr>
              <a:t>In that sermon, Jesus prophesies a number of future events, including a series of events which he tells his audience would occur </a:t>
            </a:r>
            <a:r>
              <a:rPr lang="en-US" sz="4100" b="1" i="1" dirty="0">
                <a:solidFill>
                  <a:schemeClr val="bg1"/>
                </a:solidFill>
                <a:effectLst>
                  <a:outerShdw blurRad="38100" dist="38100" dir="2700000" algn="ctr" rotWithShape="0">
                    <a:schemeClr val="tx1"/>
                  </a:outerShdw>
                </a:effectLst>
              </a:rPr>
              <a:t>before</a:t>
            </a:r>
            <a:r>
              <a:rPr lang="en-US" sz="4100" dirty="0">
                <a:solidFill>
                  <a:schemeClr val="bg1"/>
                </a:solidFill>
                <a:effectLst>
                  <a:outerShdw blurRad="38100" dist="38100" dir="2700000" algn="ctr" rotWithShape="0">
                    <a:schemeClr val="tx1"/>
                  </a:outerShdw>
                </a:effectLst>
              </a:rPr>
              <a:t> the “</a:t>
            </a:r>
            <a:r>
              <a:rPr lang="en-US" sz="41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generation</a:t>
            </a:r>
            <a:r>
              <a:rPr lang="en-US" sz="4100" dirty="0">
                <a:solidFill>
                  <a:schemeClr val="bg1"/>
                </a:solidFill>
                <a:effectLst>
                  <a:outerShdw blurRad="38100" dist="38100" dir="2700000" algn="ctr" rotWithShape="0">
                    <a:schemeClr val="tx1"/>
                  </a:outerShdw>
                </a:effectLst>
              </a:rPr>
              <a:t>” of those standing there (in A.D. 30) had passed away (Mat 24:34).</a:t>
            </a:r>
          </a:p>
          <a:p>
            <a:endParaRPr lang="en-US" sz="4000" dirty="0">
              <a:solidFill>
                <a:srgbClr val="F5F5F5"/>
              </a:solidFill>
              <a:effectLst>
                <a:outerShdw blurRad="50800" dist="38100" dir="2700000" algn="tl" rotWithShape="0">
                  <a:prstClr val="black">
                    <a:alpha val="30000"/>
                  </a:prstClr>
                </a:outerShdw>
              </a:effectLst>
              <a:ea typeface="+mj-ea"/>
              <a:cs typeface="+mj-cs"/>
            </a:endParaRPr>
          </a:p>
        </p:txBody>
      </p:sp>
    </p:spTree>
    <p:extLst>
      <p:ext uri="{BB962C8B-B14F-4D97-AF65-F5344CB8AC3E}">
        <p14:creationId xmlns:p14="http://schemas.microsoft.com/office/powerpoint/2010/main" val="42908498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98869DC4-23E8-D345-D177-A6FFADE5F5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A68E56F-6BAB-B098-D72D-211F7D2D465C}"/>
              </a:ext>
            </a:extLst>
          </p:cNvPr>
          <p:cNvSpPr>
            <a:spLocks noGrp="1"/>
          </p:cNvSpPr>
          <p:nvPr>
            <p:ph type="title"/>
          </p:nvPr>
        </p:nvSpPr>
        <p:spPr>
          <a:xfrm>
            <a:off x="0" y="1"/>
            <a:ext cx="12226954" cy="725648"/>
          </a:xfrm>
        </p:spPr>
        <p:txBody>
          <a:bodyPr>
            <a:noAutofit/>
          </a:bodyPr>
          <a:lstStyle/>
          <a:p>
            <a:pPr algn="ctr"/>
            <a:r>
              <a:rPr lang="en-US" dirty="0">
                <a:solidFill>
                  <a:srgbClr val="F5F5F5"/>
                </a:solidFill>
                <a:effectLst>
                  <a:outerShdw blurRad="38100" dist="38100" dir="2700000" algn="tl" rotWithShape="0">
                    <a:prstClr val="black"/>
                  </a:outerShdw>
                </a:effectLst>
                <a:latin typeface="+mn-lt"/>
              </a:rPr>
              <a:t>Introduction to the Seven Seals (Rev. 6:1–8:1)</a:t>
            </a:r>
          </a:p>
        </p:txBody>
      </p:sp>
      <p:sp>
        <p:nvSpPr>
          <p:cNvPr id="2" name="Content Placeholder 1">
            <a:extLst>
              <a:ext uri="{FF2B5EF4-FFF2-40B4-BE49-F238E27FC236}">
                <a16:creationId xmlns:a16="http://schemas.microsoft.com/office/drawing/2014/main" id="{56004D78-3760-EC36-6CFA-934D277CB138}"/>
              </a:ext>
            </a:extLst>
          </p:cNvPr>
          <p:cNvSpPr>
            <a:spLocks noGrp="1"/>
          </p:cNvSpPr>
          <p:nvPr>
            <p:ph idx="1"/>
          </p:nvPr>
        </p:nvSpPr>
        <p:spPr>
          <a:xfrm>
            <a:off x="66675" y="657225"/>
            <a:ext cx="11819826" cy="6146247"/>
          </a:xfrm>
        </p:spPr>
        <p:txBody>
          <a:bodyPr>
            <a:normAutofit fontScale="92500" lnSpcReduction="10000"/>
          </a:bodyPr>
          <a:lstStyle/>
          <a:p>
            <a:r>
              <a:rPr lang="en-US" sz="4100" dirty="0">
                <a:solidFill>
                  <a:schemeClr val="bg1"/>
                </a:solidFill>
                <a:effectLst>
                  <a:outerShdw blurRad="38100" dist="38100" dir="2700000" algn="ctr" rotWithShape="0">
                    <a:schemeClr val="tx1"/>
                  </a:outerShdw>
                </a:effectLst>
              </a:rPr>
              <a:t>Specifically, Jesus prophesied that within the lifetime of those standing there, the Roman armies would:</a:t>
            </a:r>
          </a:p>
          <a:p>
            <a:pPr lvl="1"/>
            <a:r>
              <a:rPr lang="en-US" sz="3600" dirty="0">
                <a:solidFill>
                  <a:schemeClr val="bg1"/>
                </a:solidFill>
                <a:effectLst>
                  <a:outerShdw blurRad="38100" dist="38100" dir="2700000" algn="ctr" rotWithShape="0">
                    <a:schemeClr val="tx1"/>
                  </a:outerShdw>
                </a:effectLst>
              </a:rPr>
              <a:t>Lay siege to the city of Jerusalem (Luke 21:20) </a:t>
            </a:r>
          </a:p>
          <a:p>
            <a:pPr lvl="1"/>
            <a:r>
              <a:rPr lang="en-US" sz="3600" dirty="0">
                <a:solidFill>
                  <a:schemeClr val="bg1"/>
                </a:solidFill>
                <a:effectLst>
                  <a:outerShdw blurRad="38100" dist="38100" dir="2700000" algn="ctr" rotWithShape="0">
                    <a:schemeClr val="tx1"/>
                  </a:outerShdw>
                </a:effectLst>
              </a:rPr>
              <a:t>And would eventually tear down the temple complex to such an extent that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there will not be left… one stone upon another that will not be thrown down</a:t>
            </a:r>
            <a:r>
              <a:rPr lang="en-US" sz="3600" dirty="0">
                <a:solidFill>
                  <a:schemeClr val="bg1"/>
                </a:solidFill>
                <a:effectLst>
                  <a:outerShdw blurRad="38100" dist="38100" dir="2700000" algn="ctr" rotWithShape="0">
                    <a:schemeClr val="tx1"/>
                  </a:outerShdw>
                </a:effectLst>
              </a:rPr>
              <a:t>” (Mat 24:2)</a:t>
            </a:r>
          </a:p>
          <a:p>
            <a:pPr lvl="1"/>
            <a:r>
              <a:rPr lang="en-US" sz="3600" dirty="0">
                <a:solidFill>
                  <a:schemeClr val="bg1"/>
                </a:solidFill>
                <a:effectLst>
                  <a:outerShdw blurRad="38100" dist="38100" dir="2700000" algn="ctr" rotWithShape="0">
                    <a:schemeClr val="tx1"/>
                  </a:outerShdw>
                </a:effectLst>
              </a:rPr>
              <a:t>We now know </a:t>
            </a:r>
            <a:r>
              <a:rPr lang="en-US" sz="3600" b="1" i="1" dirty="0">
                <a:solidFill>
                  <a:schemeClr val="bg1"/>
                </a:solidFill>
                <a:effectLst>
                  <a:outerShdw blurRad="38100" dist="38100" dir="2700000" algn="ctr" rotWithShape="0">
                    <a:schemeClr val="tx1"/>
                  </a:outerShdw>
                </a:effectLst>
              </a:rPr>
              <a:t>historically</a:t>
            </a:r>
            <a:r>
              <a:rPr lang="en-US" sz="3600" dirty="0">
                <a:solidFill>
                  <a:schemeClr val="bg1"/>
                </a:solidFill>
                <a:effectLst>
                  <a:outerShdw blurRad="38100" dist="38100" dir="2700000" algn="ctr" rotWithShape="0">
                    <a:schemeClr val="tx1"/>
                  </a:outerShdw>
                </a:effectLst>
              </a:rPr>
              <a:t> that these judgments came upon the city of Jerusalem in A.D. 70 which is:</a:t>
            </a:r>
          </a:p>
          <a:p>
            <a:pPr lvl="2"/>
            <a:r>
              <a:rPr lang="en-US" sz="3200" b="1" i="1" dirty="0">
                <a:solidFill>
                  <a:schemeClr val="bg1"/>
                </a:solidFill>
                <a:effectLst>
                  <a:outerShdw blurRad="38100" dist="38100" dir="2700000" algn="ctr" rotWithShape="0">
                    <a:schemeClr val="tx1"/>
                  </a:outerShdw>
                </a:effectLst>
              </a:rPr>
              <a:t>Within the lifetime </a:t>
            </a:r>
            <a:r>
              <a:rPr lang="en-US" sz="3200" dirty="0">
                <a:solidFill>
                  <a:schemeClr val="bg1"/>
                </a:solidFill>
                <a:effectLst>
                  <a:outerShdw blurRad="38100" dist="38100" dir="2700000" algn="ctr" rotWithShape="0">
                    <a:schemeClr val="tx1"/>
                  </a:outerShdw>
                </a:effectLst>
              </a:rPr>
              <a:t>of those hearing Jesus prophecy about those judgments in the Olivet Discourse (given in A.D. 30)</a:t>
            </a:r>
          </a:p>
          <a:p>
            <a:pPr lvl="2"/>
            <a:r>
              <a:rPr lang="en-US" sz="3200" dirty="0">
                <a:solidFill>
                  <a:schemeClr val="bg1"/>
                </a:solidFill>
                <a:effectLst>
                  <a:outerShdw blurRad="38100" dist="38100" dir="2700000" algn="ctr" rotWithShape="0">
                    <a:schemeClr val="tx1"/>
                  </a:outerShdw>
                </a:effectLst>
              </a:rPr>
              <a:t>And </a:t>
            </a:r>
            <a:r>
              <a:rPr lang="en-US" sz="3200" b="1" i="1" dirty="0">
                <a:solidFill>
                  <a:schemeClr val="bg1"/>
                </a:solidFill>
                <a:effectLst>
                  <a:outerShdw blurRad="38100" dist="38100" dir="2700000" algn="ctr" rotWithShape="0">
                    <a:schemeClr val="tx1"/>
                  </a:outerShdw>
                </a:effectLst>
              </a:rPr>
              <a:t>also</a:t>
            </a:r>
            <a:r>
              <a:rPr lang="en-US" sz="3200" dirty="0">
                <a:solidFill>
                  <a:schemeClr val="bg1"/>
                </a:solidFill>
                <a:effectLst>
                  <a:outerShdw blurRad="38100" dist="38100" dir="2700000" algn="ctr" rotWithShape="0">
                    <a:schemeClr val="tx1"/>
                  </a:outerShdw>
                </a:effectLst>
              </a:rPr>
              <a:t> “</a:t>
            </a:r>
            <a:r>
              <a:rPr lang="en-US" sz="32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near</a:t>
            </a:r>
            <a:r>
              <a:rPr lang="en-US" sz="3200" dirty="0">
                <a:solidFill>
                  <a:schemeClr val="bg1"/>
                </a:solidFill>
                <a:effectLst>
                  <a:outerShdw blurRad="38100" dist="38100" dir="2700000" algn="ctr" rotWithShape="0">
                    <a:schemeClr val="tx1"/>
                  </a:outerShdw>
                </a:effectLst>
              </a:rPr>
              <a:t>” </a:t>
            </a:r>
            <a:r>
              <a:rPr lang="en-US" sz="3200" dirty="0">
                <a:solidFill>
                  <a:srgbClr val="F5F5F5"/>
                </a:solidFill>
                <a:effectLst>
                  <a:outerShdw blurRad="38100" dist="38100" dir="2700000" algn="ctr" rotWithShape="0">
                    <a:schemeClr val="tx1"/>
                  </a:outerShdw>
                </a:effectLst>
              </a:rPr>
              <a:t>(cf. Rev 1:3; 22:10)</a:t>
            </a:r>
            <a:r>
              <a:rPr lang="en-US" sz="3200" dirty="0">
                <a:solidFill>
                  <a:schemeClr val="bg1"/>
                </a:solidFill>
                <a:effectLst>
                  <a:outerShdw blurRad="38100" dist="38100" dir="2700000" algn="ctr" rotWithShape="0">
                    <a:schemeClr val="tx1"/>
                  </a:outerShdw>
                </a:effectLst>
              </a:rPr>
              <a:t> the time that John predicted these judgments in the book of Revelation (written between A.D. 65 and A.D. 66) and told his readers that they “</a:t>
            </a:r>
            <a:r>
              <a:rPr lang="en-US" sz="32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must </a:t>
            </a:r>
            <a:r>
              <a:rPr lang="en-US" sz="3200" b="1" i="1" dirty="0">
                <a:solidFill>
                  <a:srgbClr val="A2FFB3"/>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soon</a:t>
            </a:r>
            <a:r>
              <a:rPr lang="en-US" sz="32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take place</a:t>
            </a:r>
            <a:r>
              <a:rPr lang="en-US" sz="3200" dirty="0">
                <a:solidFill>
                  <a:schemeClr val="bg1"/>
                </a:solidFill>
                <a:effectLst>
                  <a:outerShdw blurRad="38100" dist="38100" dir="2700000" algn="ctr" rotWithShape="0">
                    <a:schemeClr val="tx1"/>
                  </a:outerShdw>
                </a:effectLst>
              </a:rPr>
              <a:t>” (Rev 1:1; 22:6).</a:t>
            </a:r>
          </a:p>
          <a:p>
            <a:endParaRPr lang="en-US" sz="4000" dirty="0">
              <a:solidFill>
                <a:srgbClr val="F5F5F5"/>
              </a:solidFill>
              <a:effectLst>
                <a:outerShdw blurRad="50800" dist="38100" dir="2700000" algn="tl" rotWithShape="0">
                  <a:prstClr val="black">
                    <a:alpha val="30000"/>
                  </a:prstClr>
                </a:outerShdw>
              </a:effectLst>
              <a:ea typeface="+mj-ea"/>
              <a:cs typeface="+mj-cs"/>
            </a:endParaRPr>
          </a:p>
        </p:txBody>
      </p:sp>
    </p:spTree>
    <p:extLst>
      <p:ext uri="{BB962C8B-B14F-4D97-AF65-F5344CB8AC3E}">
        <p14:creationId xmlns:p14="http://schemas.microsoft.com/office/powerpoint/2010/main" val="38600302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145BDC95-F2DF-9665-8DF0-E955A7B366B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4D92D5E-02DF-F3EB-18DF-AF4BBF0145E2}"/>
              </a:ext>
            </a:extLst>
          </p:cNvPr>
          <p:cNvSpPr>
            <a:spLocks noGrp="1"/>
          </p:cNvSpPr>
          <p:nvPr>
            <p:ph type="title"/>
          </p:nvPr>
        </p:nvSpPr>
        <p:spPr>
          <a:xfrm>
            <a:off x="0" y="1"/>
            <a:ext cx="12226954" cy="725648"/>
          </a:xfrm>
        </p:spPr>
        <p:txBody>
          <a:bodyPr>
            <a:noAutofit/>
          </a:bodyPr>
          <a:lstStyle/>
          <a:p>
            <a:pPr algn="ctr"/>
            <a:r>
              <a:rPr lang="en-US" sz="4000" dirty="0">
                <a:solidFill>
                  <a:srgbClr val="F5F5F5"/>
                </a:solidFill>
                <a:effectLst>
                  <a:outerShdw blurRad="50800" dist="38100" dir="2700000" algn="tl" rotWithShape="0">
                    <a:prstClr val="black">
                      <a:alpha val="30000"/>
                    </a:prstClr>
                  </a:outerShdw>
                </a:effectLst>
                <a:latin typeface="+mn-lt"/>
              </a:rPr>
              <a:t>Comparison of The Seal Judgments and Olivet Discourse</a:t>
            </a:r>
          </a:p>
        </p:txBody>
      </p:sp>
      <p:sp>
        <p:nvSpPr>
          <p:cNvPr id="7" name="TextBox 6">
            <a:extLst>
              <a:ext uri="{FF2B5EF4-FFF2-40B4-BE49-F238E27FC236}">
                <a16:creationId xmlns:a16="http://schemas.microsoft.com/office/drawing/2014/main" id="{EF0DD06C-1036-B68F-592D-25DA48A33A54}"/>
              </a:ext>
            </a:extLst>
          </p:cNvPr>
          <p:cNvSpPr txBox="1"/>
          <p:nvPr/>
        </p:nvSpPr>
        <p:spPr>
          <a:xfrm>
            <a:off x="0" y="6488668"/>
            <a:ext cx="12192000" cy="369332"/>
          </a:xfrm>
          <a:prstGeom prst="rect">
            <a:avLst/>
          </a:prstGeom>
          <a:noFill/>
        </p:spPr>
        <p:txBody>
          <a:bodyPr wrap="square" rtlCol="0">
            <a:spAutoFit/>
          </a:bodyPr>
          <a:lstStyle/>
          <a:p>
            <a:pPr marL="0" marR="0">
              <a:buNone/>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Gentry, Kenneth.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Divorce of Israel; Volume 1;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(2024)</a:t>
            </a:r>
            <a:endParaRPr lang="en-US" sz="2000" dirty="0">
              <a:effectLst/>
              <a:latin typeface="Times New Roman" panose="02020603050405020304" pitchFamily="18"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2AB7891C-1875-F43B-5C54-8D6958083279}"/>
              </a:ext>
            </a:extLst>
          </p:cNvPr>
          <p:cNvGraphicFramePr>
            <a:graphicFrameLocks noGrp="1"/>
          </p:cNvGraphicFramePr>
          <p:nvPr>
            <p:extLst>
              <p:ext uri="{D42A27DB-BD31-4B8C-83A1-F6EECF244321}">
                <p14:modId xmlns:p14="http://schemas.microsoft.com/office/powerpoint/2010/main" val="3039928909"/>
              </p:ext>
            </p:extLst>
          </p:nvPr>
        </p:nvGraphicFramePr>
        <p:xfrm>
          <a:off x="333504" y="853045"/>
          <a:ext cx="11664532" cy="5350657"/>
        </p:xfrm>
        <a:graphic>
          <a:graphicData uri="http://schemas.openxmlformats.org/drawingml/2006/table">
            <a:tbl>
              <a:tblPr firstRow="1" bandRow="1">
                <a:tableStyleId>{5C22544A-7EE6-4342-B048-85BDC9FD1C3A}</a:tableStyleId>
              </a:tblPr>
              <a:tblGrid>
                <a:gridCol w="6963223">
                  <a:extLst>
                    <a:ext uri="{9D8B030D-6E8A-4147-A177-3AD203B41FA5}">
                      <a16:colId xmlns:a16="http://schemas.microsoft.com/office/drawing/2014/main" val="3079315054"/>
                    </a:ext>
                  </a:extLst>
                </a:gridCol>
                <a:gridCol w="4701309">
                  <a:extLst>
                    <a:ext uri="{9D8B030D-6E8A-4147-A177-3AD203B41FA5}">
                      <a16:colId xmlns:a16="http://schemas.microsoft.com/office/drawing/2014/main" val="2333689812"/>
                    </a:ext>
                  </a:extLst>
                </a:gridCol>
              </a:tblGrid>
              <a:tr h="370840">
                <a:tc>
                  <a:txBody>
                    <a:bodyPr/>
                    <a:lstStyle/>
                    <a:p>
                      <a:pPr marL="0" marR="0" indent="0">
                        <a:lnSpc>
                          <a:spcPct val="100000"/>
                        </a:lnSpc>
                        <a:buNone/>
                      </a:pPr>
                      <a:r>
                        <a:rPr lang="en-US" sz="2400" b="1" dirty="0">
                          <a:effectLst>
                            <a:outerShdw blurRad="38100" dist="38100" dir="2700000" algn="ctr" rotWithShape="0">
                              <a:schemeClr val="tx1"/>
                            </a:outerShdw>
                          </a:effectLst>
                          <a:latin typeface="+mn-lt"/>
                          <a:ea typeface="Times New Roman" panose="02020603050405020304" pitchFamily="18" charset="0"/>
                          <a:cs typeface="Times New Roman" panose="02020603050405020304" pitchFamily="18" charset="0"/>
                        </a:rPr>
                        <a:t>The Six Seals of Revelation </a:t>
                      </a:r>
                    </a:p>
                  </a:txBody>
                  <a:tcPr marL="6350" marR="6350" marT="0" marB="0" anchor="b"/>
                </a:tc>
                <a:tc>
                  <a:txBody>
                    <a:bodyPr/>
                    <a:lstStyle/>
                    <a:p>
                      <a:pPr marL="0" marR="0" indent="0">
                        <a:lnSpc>
                          <a:spcPct val="100000"/>
                        </a:lnSpc>
                        <a:buNone/>
                      </a:pPr>
                      <a:r>
                        <a:rPr lang="en-US" sz="2400" b="1" dirty="0">
                          <a:effectLst>
                            <a:outerShdw blurRad="38100" dist="38100" dir="2700000" algn="ctr" rotWithShape="0">
                              <a:schemeClr val="tx1"/>
                            </a:outerShdw>
                          </a:effectLst>
                          <a:latin typeface="+mn-lt"/>
                          <a:ea typeface="Times New Roman" panose="02020603050405020304" pitchFamily="18" charset="0"/>
                          <a:cs typeface="Times New Roman" panose="02020603050405020304" pitchFamily="18" charset="0"/>
                        </a:rPr>
                        <a:t>The Olivet Discourse</a:t>
                      </a:r>
                    </a:p>
                  </a:txBody>
                  <a:tcPr marL="6350" marR="6350" marT="0" marB="0" anchor="b"/>
                </a:tc>
                <a:extLst>
                  <a:ext uri="{0D108BD9-81ED-4DB2-BD59-A6C34878D82A}">
                    <a16:rowId xmlns:a16="http://schemas.microsoft.com/office/drawing/2014/main" val="2494494587"/>
                  </a:ext>
                </a:extLst>
              </a:tr>
              <a:tr h="370840">
                <a:tc>
                  <a:txBody>
                    <a:bodyPr/>
                    <a:lstStyle/>
                    <a:p>
                      <a:pPr marL="0" marR="0" indent="0">
                        <a:lnSpc>
                          <a:spcPct val="117000"/>
                        </a:lnSpc>
                        <a:buNone/>
                      </a:pPr>
                      <a:r>
                        <a:rPr lang="en-US" sz="2000" b="1" dirty="0">
                          <a:effectLst/>
                          <a:latin typeface="+mn-lt"/>
                          <a:ea typeface="Times New Roman" panose="02020603050405020304" pitchFamily="18" charset="0"/>
                          <a:cs typeface="Times New Roman" panose="02020603050405020304" pitchFamily="18" charset="0"/>
                        </a:rPr>
                        <a:t>Seal #1: </a:t>
                      </a:r>
                      <a:r>
                        <a:rPr lang="en-US" sz="2000" dirty="0">
                          <a:effectLst/>
                          <a:latin typeface="+mn-lt"/>
                          <a:ea typeface="Times New Roman" panose="02020603050405020304" pitchFamily="18" charset="0"/>
                          <a:cs typeface="Times New Roman" panose="02020603050405020304" pitchFamily="18" charset="0"/>
                        </a:rPr>
                        <a:t>War</a:t>
                      </a:r>
                      <a:endParaRPr lang="en-US" sz="2000" dirty="0">
                        <a:effectLst/>
                        <a:latin typeface="+mn-lt"/>
                        <a:ea typeface="Times New Roman" panose="02020603050405020304" pitchFamily="18" charset="0"/>
                      </a:endParaRPr>
                    </a:p>
                  </a:txBody>
                  <a:tcPr marL="6350" marR="6350" marT="0" marB="0"/>
                </a:tc>
                <a:tc>
                  <a:txBody>
                    <a:bodyPr/>
                    <a:lstStyle/>
                    <a:p>
                      <a:pPr marL="0" marR="0" indent="0">
                        <a:lnSpc>
                          <a:spcPct val="117000"/>
                        </a:lnSpc>
                        <a:buNone/>
                      </a:pP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And you will hear of wars and rumors of wars </a:t>
                      </a:r>
                      <a:r>
                        <a:rPr lang="en-US" sz="2000" kern="1200" dirty="0">
                          <a:solidFill>
                            <a:schemeClr val="dk1"/>
                          </a:solidFill>
                          <a:effectLst/>
                          <a:latin typeface="+mn-lt"/>
                          <a:ea typeface="+mn-ea"/>
                          <a:cs typeface="+mn-cs"/>
                        </a:rPr>
                        <a:t>(</a:t>
                      </a:r>
                      <a:r>
                        <a:rPr lang="en-US" sz="2000" b="1" kern="1200" dirty="0">
                          <a:solidFill>
                            <a:schemeClr val="dk1"/>
                          </a:solidFill>
                          <a:effectLst/>
                          <a:latin typeface="+mn-lt"/>
                          <a:ea typeface="+mn-ea"/>
                          <a:cs typeface="+mn-cs"/>
                        </a:rPr>
                        <a:t>Mat 24:6</a:t>
                      </a:r>
                      <a:r>
                        <a:rPr lang="en-US" sz="2000" kern="1200" dirty="0">
                          <a:solidFill>
                            <a:schemeClr val="dk1"/>
                          </a:solidFill>
                          <a:effectLst/>
                          <a:latin typeface="+mn-lt"/>
                          <a:ea typeface="+mn-ea"/>
                          <a:cs typeface="+mn-cs"/>
                        </a:rPr>
                        <a:t> )</a:t>
                      </a:r>
                      <a:endParaRPr lang="en-US" sz="2000" dirty="0">
                        <a:effectLst/>
                        <a:latin typeface="+mn-lt"/>
                        <a:ea typeface="Times New Roman" panose="02020603050405020304" pitchFamily="18" charset="0"/>
                      </a:endParaRPr>
                    </a:p>
                  </a:txBody>
                  <a:tcPr marL="6350" marR="6350" marT="0" marB="0"/>
                </a:tc>
                <a:extLst>
                  <a:ext uri="{0D108BD9-81ED-4DB2-BD59-A6C34878D82A}">
                    <a16:rowId xmlns:a16="http://schemas.microsoft.com/office/drawing/2014/main" val="2637834058"/>
                  </a:ext>
                </a:extLst>
              </a:tr>
              <a:tr h="370859">
                <a:tc>
                  <a:txBody>
                    <a:bodyPr/>
                    <a:lstStyle/>
                    <a:p>
                      <a:pPr marL="0" marR="0" indent="0">
                        <a:lnSpc>
                          <a:spcPct val="115000"/>
                        </a:lnSpc>
                        <a:buNone/>
                      </a:pPr>
                      <a:r>
                        <a:rPr lang="en-US" sz="2000" b="1" dirty="0">
                          <a:effectLst/>
                          <a:latin typeface="+mn-lt"/>
                          <a:ea typeface="Times New Roman" panose="02020603050405020304" pitchFamily="18" charset="0"/>
                          <a:cs typeface="Times New Roman" panose="02020603050405020304" pitchFamily="18" charset="0"/>
                        </a:rPr>
                        <a:t>Seal #2: </a:t>
                      </a:r>
                      <a:r>
                        <a:rPr lang="en-US" sz="2000" dirty="0">
                          <a:effectLst/>
                          <a:latin typeface="+mn-lt"/>
                          <a:ea typeface="Times New Roman" panose="02020603050405020304" pitchFamily="18" charset="0"/>
                          <a:cs typeface="Times New Roman" panose="02020603050405020304" pitchFamily="18" charset="0"/>
                        </a:rPr>
                        <a:t>Violent Conflict, Loss of Peace</a:t>
                      </a:r>
                      <a:endParaRPr lang="en-US" sz="2000" dirty="0">
                        <a:effectLst/>
                        <a:latin typeface="+mn-lt"/>
                        <a:ea typeface="Times New Roman" panose="02020603050405020304" pitchFamily="18" charset="0"/>
                      </a:endParaRPr>
                    </a:p>
                  </a:txBody>
                  <a:tcPr marL="6350" marR="6350" marT="0" marB="0"/>
                </a:tc>
                <a:tc>
                  <a:txBody>
                    <a:bodyPr/>
                    <a:lstStyle/>
                    <a:p>
                      <a:pPr marL="0" marR="0" indent="0">
                        <a:lnSpc>
                          <a:spcPct val="115000"/>
                        </a:lnSpc>
                        <a:buNone/>
                      </a:pP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nation will rise against nation </a:t>
                      </a:r>
                      <a:r>
                        <a:rPr lang="en-US" sz="2000" kern="1200" dirty="0">
                          <a:solidFill>
                            <a:schemeClr val="dk1"/>
                          </a:solidFill>
                          <a:effectLst/>
                          <a:latin typeface="+mn-lt"/>
                          <a:ea typeface="+mn-ea"/>
                          <a:cs typeface="+mn-cs"/>
                        </a:rPr>
                        <a:t>(</a:t>
                      </a:r>
                      <a:r>
                        <a:rPr lang="en-US" sz="2000" b="1" kern="1200" dirty="0">
                          <a:solidFill>
                            <a:schemeClr val="dk1"/>
                          </a:solidFill>
                          <a:effectLst/>
                          <a:latin typeface="+mn-lt"/>
                          <a:ea typeface="+mn-ea"/>
                          <a:cs typeface="+mn-cs"/>
                        </a:rPr>
                        <a:t>Mat 24:7</a:t>
                      </a:r>
                      <a:r>
                        <a:rPr lang="en-US" sz="2000" kern="1200" dirty="0">
                          <a:solidFill>
                            <a:schemeClr val="dk1"/>
                          </a:solidFill>
                          <a:effectLst/>
                          <a:latin typeface="+mn-lt"/>
                          <a:ea typeface="+mn-ea"/>
                          <a:cs typeface="+mn-cs"/>
                        </a:rPr>
                        <a:t> )</a:t>
                      </a:r>
                      <a:endParaRPr lang="en-US" sz="2000" dirty="0">
                        <a:effectLst/>
                        <a:latin typeface="+mn-lt"/>
                        <a:ea typeface="Times New Roman" panose="02020603050405020304" pitchFamily="18" charset="0"/>
                      </a:endParaRPr>
                    </a:p>
                  </a:txBody>
                  <a:tcPr marL="6350" marR="6350" marT="0" marB="0"/>
                </a:tc>
                <a:extLst>
                  <a:ext uri="{0D108BD9-81ED-4DB2-BD59-A6C34878D82A}">
                    <a16:rowId xmlns:a16="http://schemas.microsoft.com/office/drawing/2014/main" val="2650402017"/>
                  </a:ext>
                </a:extLst>
              </a:tr>
              <a:tr h="370840">
                <a:tc>
                  <a:txBody>
                    <a:bodyPr/>
                    <a:lstStyle/>
                    <a:p>
                      <a:pPr marL="0" marR="0" indent="0">
                        <a:lnSpc>
                          <a:spcPct val="117000"/>
                        </a:lnSpc>
                        <a:buNone/>
                      </a:pPr>
                      <a:r>
                        <a:rPr lang="en-US" sz="2000" b="1" dirty="0">
                          <a:effectLst/>
                          <a:latin typeface="+mn-lt"/>
                          <a:ea typeface="Times New Roman" panose="02020603050405020304" pitchFamily="18" charset="0"/>
                          <a:cs typeface="Times New Roman" panose="02020603050405020304" pitchFamily="18" charset="0"/>
                        </a:rPr>
                        <a:t>Seal #3: </a:t>
                      </a:r>
                      <a:r>
                        <a:rPr lang="en-US" sz="2000" dirty="0">
                          <a:effectLst/>
                          <a:latin typeface="+mn-lt"/>
                          <a:ea typeface="Times New Roman" panose="02020603050405020304" pitchFamily="18" charset="0"/>
                          <a:cs typeface="Times New Roman" panose="02020603050405020304" pitchFamily="18" charset="0"/>
                        </a:rPr>
                        <a:t>Famine</a:t>
                      </a:r>
                      <a:endParaRPr lang="en-US" sz="2000" dirty="0">
                        <a:effectLst/>
                        <a:latin typeface="+mn-lt"/>
                        <a:ea typeface="Times New Roman" panose="02020603050405020304" pitchFamily="18" charset="0"/>
                      </a:endParaRPr>
                    </a:p>
                  </a:txBody>
                  <a:tcPr marL="6350" marR="6350" marT="0" marB="0"/>
                </a:tc>
                <a:tc>
                  <a:txBody>
                    <a:bodyPr/>
                    <a:lstStyle/>
                    <a:p>
                      <a:pPr marL="0" marR="0" indent="0">
                        <a:lnSpc>
                          <a:spcPct val="117000"/>
                        </a:lnSpc>
                        <a:buNone/>
                      </a:pP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there will be famines </a:t>
                      </a:r>
                      <a:r>
                        <a:rPr lang="en-US" sz="2000" kern="1200" dirty="0">
                          <a:solidFill>
                            <a:schemeClr val="dk1"/>
                          </a:solidFill>
                          <a:effectLst/>
                          <a:latin typeface="+mn-lt"/>
                          <a:ea typeface="+mn-ea"/>
                          <a:cs typeface="+mn-cs"/>
                        </a:rPr>
                        <a:t>(</a:t>
                      </a:r>
                      <a:r>
                        <a:rPr lang="en-US" sz="2000" b="1" kern="1200" dirty="0">
                          <a:solidFill>
                            <a:schemeClr val="dk1"/>
                          </a:solidFill>
                          <a:effectLst/>
                          <a:latin typeface="+mn-lt"/>
                          <a:ea typeface="+mn-ea"/>
                          <a:cs typeface="+mn-cs"/>
                        </a:rPr>
                        <a:t>Mat 24:7</a:t>
                      </a:r>
                      <a:r>
                        <a:rPr lang="en-US" sz="2000" kern="1200" dirty="0">
                          <a:solidFill>
                            <a:schemeClr val="dk1"/>
                          </a:solidFill>
                          <a:effectLst/>
                          <a:latin typeface="+mn-lt"/>
                          <a:ea typeface="+mn-ea"/>
                          <a:cs typeface="+mn-cs"/>
                        </a:rPr>
                        <a:t> )</a:t>
                      </a:r>
                      <a:endParaRPr lang="en-US" sz="2000" dirty="0">
                        <a:effectLst/>
                        <a:latin typeface="+mn-lt"/>
                        <a:ea typeface="Times New Roman" panose="02020603050405020304" pitchFamily="18" charset="0"/>
                      </a:endParaRPr>
                    </a:p>
                  </a:txBody>
                  <a:tcPr marL="6350" marR="6350" marT="0" marB="0"/>
                </a:tc>
                <a:extLst>
                  <a:ext uri="{0D108BD9-81ED-4DB2-BD59-A6C34878D82A}">
                    <a16:rowId xmlns:a16="http://schemas.microsoft.com/office/drawing/2014/main" val="3937409036"/>
                  </a:ext>
                </a:extLst>
              </a:tr>
              <a:tr h="370840">
                <a:tc>
                  <a:txBody>
                    <a:bodyPr/>
                    <a:lstStyle/>
                    <a:p>
                      <a:pPr marL="0" marR="0" indent="0">
                        <a:lnSpc>
                          <a:spcPct val="117000"/>
                        </a:lnSpc>
                        <a:buNone/>
                      </a:pPr>
                      <a:r>
                        <a:rPr lang="en-US" sz="2000" b="1" dirty="0">
                          <a:effectLst/>
                          <a:latin typeface="+mn-lt"/>
                          <a:ea typeface="Times New Roman" panose="02020603050405020304" pitchFamily="18" charset="0"/>
                          <a:cs typeface="Times New Roman" panose="02020603050405020304" pitchFamily="18" charset="0"/>
                        </a:rPr>
                        <a:t>Seal #4: </a:t>
                      </a:r>
                      <a:r>
                        <a:rPr lang="en-US" sz="2000" dirty="0">
                          <a:effectLst/>
                          <a:latin typeface="+mn-lt"/>
                          <a:ea typeface="Times New Roman" panose="02020603050405020304" pitchFamily="18" charset="0"/>
                          <a:cs typeface="Times New Roman" panose="02020603050405020304" pitchFamily="18" charset="0"/>
                        </a:rPr>
                        <a:t>Pestilence</a:t>
                      </a:r>
                      <a:endParaRPr lang="en-US" sz="2000" dirty="0">
                        <a:effectLst/>
                        <a:latin typeface="+mn-lt"/>
                        <a:ea typeface="Times New Roman" panose="02020603050405020304" pitchFamily="18" charset="0"/>
                      </a:endParaRPr>
                    </a:p>
                  </a:txBody>
                  <a:tcPr marL="6350" marR="6350" marT="0" marB="0"/>
                </a:tc>
                <a:tc>
                  <a:txBody>
                    <a:bodyPr/>
                    <a:lstStyle/>
                    <a:p>
                      <a:pPr marL="0" marR="0" indent="0">
                        <a:lnSpc>
                          <a:spcPct val="117000"/>
                        </a:lnSpc>
                        <a:buNone/>
                      </a:pP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there will also be plagues, terrors</a:t>
                      </a:r>
                      <a:r>
                        <a:rPr lang="en-US" sz="2000" kern="1200" dirty="0">
                          <a:solidFill>
                            <a:schemeClr val="dk1"/>
                          </a:solidFill>
                          <a:effectLst/>
                          <a:latin typeface="+mn-lt"/>
                          <a:ea typeface="+mn-ea"/>
                          <a:cs typeface="+mn-cs"/>
                        </a:rPr>
                        <a:t> (</a:t>
                      </a:r>
                      <a:r>
                        <a:rPr lang="en-US" sz="2000" b="1" kern="1200" dirty="0">
                          <a:solidFill>
                            <a:schemeClr val="dk1"/>
                          </a:solidFill>
                          <a:effectLst/>
                          <a:latin typeface="+mn-lt"/>
                          <a:ea typeface="+mn-ea"/>
                          <a:cs typeface="+mn-cs"/>
                        </a:rPr>
                        <a:t>Luke 21:11</a:t>
                      </a:r>
                      <a:r>
                        <a:rPr lang="en-US" sz="2000" kern="1200" dirty="0">
                          <a:solidFill>
                            <a:schemeClr val="dk1"/>
                          </a:solidFill>
                          <a:effectLst/>
                          <a:latin typeface="+mn-lt"/>
                          <a:ea typeface="+mn-ea"/>
                          <a:cs typeface="+mn-cs"/>
                        </a:rPr>
                        <a:t>)</a:t>
                      </a:r>
                      <a:endParaRPr lang="en-US" sz="2000" dirty="0">
                        <a:effectLst/>
                        <a:latin typeface="+mn-lt"/>
                        <a:ea typeface="Times New Roman" panose="02020603050405020304" pitchFamily="18" charset="0"/>
                      </a:endParaRPr>
                    </a:p>
                  </a:txBody>
                  <a:tcPr marL="6350" marR="6350" marT="0" marB="0"/>
                </a:tc>
                <a:extLst>
                  <a:ext uri="{0D108BD9-81ED-4DB2-BD59-A6C34878D82A}">
                    <a16:rowId xmlns:a16="http://schemas.microsoft.com/office/drawing/2014/main" val="154001972"/>
                  </a:ext>
                </a:extLst>
              </a:tr>
              <a:tr h="370840">
                <a:tc>
                  <a:txBody>
                    <a:bodyPr/>
                    <a:lstStyle/>
                    <a:p>
                      <a:pPr marL="0" marR="0" indent="0">
                        <a:lnSpc>
                          <a:spcPct val="115000"/>
                        </a:lnSpc>
                        <a:buNone/>
                      </a:pPr>
                      <a:r>
                        <a:rPr lang="en-US" sz="2000" b="1" dirty="0">
                          <a:effectLst/>
                          <a:latin typeface="+mn-lt"/>
                          <a:ea typeface="Times New Roman" panose="02020603050405020304" pitchFamily="18" charset="0"/>
                          <a:cs typeface="Times New Roman" panose="02020603050405020304" pitchFamily="18" charset="0"/>
                        </a:rPr>
                        <a:t>Seal #5: </a:t>
                      </a:r>
                      <a:r>
                        <a:rPr lang="en-US" sz="2000" dirty="0">
                          <a:effectLst/>
                          <a:latin typeface="+mn-lt"/>
                          <a:ea typeface="Times New Roman" panose="02020603050405020304" pitchFamily="18" charset="0"/>
                          <a:cs typeface="Times New Roman" panose="02020603050405020304" pitchFamily="18" charset="0"/>
                        </a:rPr>
                        <a:t>Persecu­tion</a:t>
                      </a:r>
                      <a:endParaRPr lang="en-US" sz="2000" dirty="0">
                        <a:effectLst/>
                        <a:latin typeface="+mn-lt"/>
                        <a:ea typeface="Times New Roman" panose="02020603050405020304" pitchFamily="18" charset="0"/>
                      </a:endParaRPr>
                    </a:p>
                  </a:txBody>
                  <a:tcPr marL="6350" marR="6350" marT="0" marB="0"/>
                </a:tc>
                <a:tc>
                  <a:txBody>
                    <a:bodyPr/>
                    <a:lstStyle/>
                    <a:p>
                      <a:pPr marL="0" marR="0" indent="0">
                        <a:lnSpc>
                          <a:spcPct val="115000"/>
                        </a:lnSpc>
                        <a:buNone/>
                      </a:pP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they will deliver you up to tribulation and put you to death, and you will be hated by all nations for my name's sake </a:t>
                      </a:r>
                      <a:r>
                        <a:rPr lang="en-US" sz="2000" kern="1200" dirty="0">
                          <a:solidFill>
                            <a:schemeClr val="dk1"/>
                          </a:solidFill>
                          <a:effectLst/>
                          <a:latin typeface="+mn-lt"/>
                          <a:ea typeface="+mn-ea"/>
                          <a:cs typeface="+mn-cs"/>
                        </a:rPr>
                        <a:t>(</a:t>
                      </a:r>
                      <a:r>
                        <a:rPr lang="en-US" sz="2000" b="1" kern="1200" dirty="0">
                          <a:solidFill>
                            <a:schemeClr val="dk1"/>
                          </a:solidFill>
                          <a:effectLst/>
                          <a:latin typeface="+mn-lt"/>
                          <a:ea typeface="+mn-ea"/>
                          <a:cs typeface="+mn-cs"/>
                        </a:rPr>
                        <a:t>Mat 24:9</a:t>
                      </a:r>
                      <a:r>
                        <a:rPr lang="en-US" sz="2000" kern="1200" dirty="0">
                          <a:solidFill>
                            <a:schemeClr val="dk1"/>
                          </a:solidFill>
                          <a:effectLst/>
                          <a:latin typeface="+mn-lt"/>
                          <a:ea typeface="+mn-ea"/>
                          <a:cs typeface="+mn-cs"/>
                        </a:rPr>
                        <a:t>)</a:t>
                      </a:r>
                      <a:endParaRPr lang="en-US" sz="2000" dirty="0">
                        <a:effectLst/>
                        <a:latin typeface="+mn-lt"/>
                        <a:ea typeface="Times New Roman" panose="02020603050405020304" pitchFamily="18" charset="0"/>
                      </a:endParaRPr>
                    </a:p>
                  </a:txBody>
                  <a:tcPr marL="6350" marR="6350" marT="0" marB="0"/>
                </a:tc>
                <a:extLst>
                  <a:ext uri="{0D108BD9-81ED-4DB2-BD59-A6C34878D82A}">
                    <a16:rowId xmlns:a16="http://schemas.microsoft.com/office/drawing/2014/main" val="3946474710"/>
                  </a:ext>
                </a:extLst>
              </a:tr>
              <a:tr h="377086">
                <a:tc>
                  <a:txBody>
                    <a:bodyPr/>
                    <a:lstStyle/>
                    <a:p>
                      <a:pPr rtl="0"/>
                      <a:r>
                        <a:rPr lang="en-US" sz="2000" b="1" dirty="0">
                          <a:effectLst/>
                          <a:latin typeface="+mn-lt"/>
                          <a:ea typeface="Times New Roman" panose="02020603050405020304" pitchFamily="18" charset="0"/>
                          <a:cs typeface="Times New Roman" panose="02020603050405020304" pitchFamily="18" charset="0"/>
                        </a:rPr>
                        <a:t>Seal #6: </a:t>
                      </a: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I looked, and behold, there was a great </a:t>
                      </a:r>
                      <a:r>
                        <a:rPr lang="en-US" sz="2000" b="1" i="1" kern="1200" dirty="0">
                          <a:solidFill>
                            <a:schemeClr val="accent1">
                              <a:lumMod val="75000"/>
                            </a:schemeClr>
                          </a:solidFill>
                          <a:effectLst/>
                          <a:latin typeface="Cambria" panose="02040503050406030204" pitchFamily="18" charset="0"/>
                          <a:ea typeface="Cambria" panose="02040503050406030204" pitchFamily="18" charset="0"/>
                          <a:cs typeface="+mn-cs"/>
                        </a:rPr>
                        <a:t>earthquake</a:t>
                      </a: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 and the </a:t>
                      </a:r>
                      <a:r>
                        <a:rPr lang="en-US" sz="2000" b="1" i="1" kern="1200" dirty="0">
                          <a:solidFill>
                            <a:schemeClr val="accent1">
                              <a:lumMod val="75000"/>
                            </a:schemeClr>
                          </a:solidFill>
                          <a:effectLst/>
                          <a:latin typeface="Cambria" panose="02040503050406030204" pitchFamily="18" charset="0"/>
                          <a:ea typeface="Cambria" panose="02040503050406030204" pitchFamily="18" charset="0"/>
                          <a:cs typeface="+mn-cs"/>
                        </a:rPr>
                        <a:t>sun</a:t>
                      </a: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 became black as sackcloth, the full </a:t>
                      </a:r>
                      <a:r>
                        <a:rPr lang="en-US" sz="2000" b="1" i="1" kern="1200" dirty="0">
                          <a:solidFill>
                            <a:schemeClr val="accent1">
                              <a:lumMod val="75000"/>
                            </a:schemeClr>
                          </a:solidFill>
                          <a:effectLst/>
                          <a:latin typeface="Cambria" panose="02040503050406030204" pitchFamily="18" charset="0"/>
                          <a:ea typeface="Cambria" panose="02040503050406030204" pitchFamily="18" charset="0"/>
                          <a:cs typeface="+mn-cs"/>
                        </a:rPr>
                        <a:t>moon</a:t>
                      </a: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 became like blood, and the </a:t>
                      </a:r>
                      <a:r>
                        <a:rPr lang="en-US" sz="2000" b="1" i="1" kern="1200" dirty="0">
                          <a:solidFill>
                            <a:schemeClr val="accent1">
                              <a:lumMod val="75000"/>
                            </a:schemeClr>
                          </a:solidFill>
                          <a:effectLst/>
                          <a:latin typeface="Cambria" panose="02040503050406030204" pitchFamily="18" charset="0"/>
                          <a:ea typeface="Cambria" panose="02040503050406030204" pitchFamily="18" charset="0"/>
                          <a:cs typeface="+mn-cs"/>
                        </a:rPr>
                        <a:t>stars</a:t>
                      </a: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 of the sky fell to the earth </a:t>
                      </a:r>
                      <a:r>
                        <a:rPr lang="en-US" sz="2000" b="0" i="0" u="none" strike="noStrike" kern="1200" baseline="0" dirty="0">
                          <a:solidFill>
                            <a:schemeClr val="dk1"/>
                          </a:solidFill>
                          <a:latin typeface="+mn-lt"/>
                          <a:ea typeface="+mn-ea"/>
                          <a:cs typeface="+mn-cs"/>
                        </a:rPr>
                        <a:t>(</a:t>
                      </a:r>
                      <a:r>
                        <a:rPr lang="en-US" sz="2000" b="1" i="0" u="none" strike="noStrike" kern="1200" baseline="0" dirty="0">
                          <a:solidFill>
                            <a:schemeClr val="dk1"/>
                          </a:solidFill>
                          <a:latin typeface="+mn-lt"/>
                          <a:ea typeface="+mn-ea"/>
                          <a:cs typeface="+mn-cs"/>
                        </a:rPr>
                        <a:t>Rev 6:12-13</a:t>
                      </a:r>
                      <a:r>
                        <a:rPr lang="en-US" sz="2000" b="0" i="0" u="none" strike="noStrike" kern="1200" baseline="0" dirty="0">
                          <a:solidFill>
                            <a:schemeClr val="dk1"/>
                          </a:solidFill>
                          <a:latin typeface="+mn-lt"/>
                          <a:ea typeface="+mn-ea"/>
                          <a:cs typeface="+mn-cs"/>
                        </a:rPr>
                        <a:t>)</a:t>
                      </a:r>
                    </a:p>
                    <a:p>
                      <a:pPr rtl="0"/>
                      <a:r>
                        <a:rPr lang="en-US" sz="2000" b="1" i="1" kern="1200" dirty="0">
                          <a:solidFill>
                            <a:schemeClr val="accent1">
                              <a:lumMod val="75000"/>
                            </a:schemeClr>
                          </a:solidFill>
                          <a:effectLst/>
                          <a:latin typeface="Cambria" panose="02040503050406030204" pitchFamily="18" charset="0"/>
                          <a:ea typeface="Cambria" panose="02040503050406030204" pitchFamily="18" charset="0"/>
                          <a:cs typeface="+mn-cs"/>
                        </a:rPr>
                        <a:t>everyone</a:t>
                      </a: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 slave and free, </a:t>
                      </a:r>
                      <a:r>
                        <a:rPr lang="en-US" sz="2000" b="1" i="1" kern="1200" dirty="0">
                          <a:solidFill>
                            <a:schemeClr val="accent1">
                              <a:lumMod val="75000"/>
                            </a:schemeClr>
                          </a:solidFill>
                          <a:effectLst/>
                          <a:latin typeface="Cambria" panose="02040503050406030204" pitchFamily="18" charset="0"/>
                          <a:ea typeface="Cambria" panose="02040503050406030204" pitchFamily="18" charset="0"/>
                          <a:cs typeface="+mn-cs"/>
                        </a:rPr>
                        <a:t>hid themselves </a:t>
                      </a: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in the caves and… calling to the mountains and rocks, “Fall on us and hide us from… the wrath of the Lamb” </a:t>
                      </a:r>
                      <a:r>
                        <a:rPr lang="en-US" sz="2000" b="0" i="0" u="none" strike="noStrike" kern="1200" baseline="0" dirty="0">
                          <a:solidFill>
                            <a:schemeClr val="dk1"/>
                          </a:solidFill>
                          <a:latin typeface="+mn-lt"/>
                          <a:ea typeface="+mn-ea"/>
                          <a:cs typeface="+mn-cs"/>
                        </a:rPr>
                        <a:t>(</a:t>
                      </a:r>
                      <a:r>
                        <a:rPr lang="en-US" sz="2000" b="1" i="0" u="none" strike="noStrike" kern="1200" baseline="0" dirty="0">
                          <a:solidFill>
                            <a:schemeClr val="dk1"/>
                          </a:solidFill>
                          <a:latin typeface="+mn-lt"/>
                          <a:ea typeface="+mn-ea"/>
                          <a:cs typeface="+mn-cs"/>
                        </a:rPr>
                        <a:t>Rev 6:15-16</a:t>
                      </a:r>
                      <a:r>
                        <a:rPr lang="en-US" sz="2000" b="0" i="0" u="none" strike="noStrike" kern="1200" baseline="0" dirty="0">
                          <a:solidFill>
                            <a:schemeClr val="dk1"/>
                          </a:solidFill>
                          <a:latin typeface="+mn-lt"/>
                          <a:ea typeface="+mn-ea"/>
                          <a:cs typeface="+mn-cs"/>
                        </a:rPr>
                        <a:t>)</a:t>
                      </a:r>
                      <a:endParaRPr lang="en-US" sz="2000" dirty="0">
                        <a:effectLst/>
                        <a:latin typeface="+mn-lt"/>
                        <a:ea typeface="Times New Roman" panose="02020603050405020304" pitchFamily="18" charset="0"/>
                      </a:endParaRPr>
                    </a:p>
                  </a:txBody>
                  <a:tcPr marL="6350" marR="6350" marT="0" marB="0"/>
                </a:tc>
                <a:tc>
                  <a:txBody>
                    <a:bodyPr/>
                    <a:lstStyle/>
                    <a:p>
                      <a:pPr marL="0" marR="0" indent="0">
                        <a:lnSpc>
                          <a:spcPct val="100000"/>
                        </a:lnSpc>
                        <a:buNone/>
                      </a:pP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there will be… </a:t>
                      </a:r>
                      <a:r>
                        <a:rPr lang="en-US" sz="2000" b="1" i="1" kern="1200" dirty="0">
                          <a:solidFill>
                            <a:schemeClr val="accent1">
                              <a:lumMod val="75000"/>
                            </a:schemeClr>
                          </a:solidFill>
                          <a:effectLst/>
                          <a:latin typeface="Cambria" panose="02040503050406030204" pitchFamily="18" charset="0"/>
                          <a:ea typeface="Cambria" panose="02040503050406030204" pitchFamily="18" charset="0"/>
                          <a:cs typeface="+mn-cs"/>
                        </a:rPr>
                        <a:t>earthquakes</a:t>
                      </a: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 in various places </a:t>
                      </a:r>
                      <a:r>
                        <a:rPr lang="en-US" sz="2000" kern="1200" dirty="0">
                          <a:solidFill>
                            <a:schemeClr val="dk1"/>
                          </a:solidFill>
                          <a:effectLst/>
                          <a:latin typeface="+mn-lt"/>
                          <a:ea typeface="+mn-ea"/>
                          <a:cs typeface="+mn-cs"/>
                        </a:rPr>
                        <a:t>(</a:t>
                      </a:r>
                      <a:r>
                        <a:rPr lang="en-US" sz="2000" b="1" kern="1200" dirty="0">
                          <a:solidFill>
                            <a:schemeClr val="dk1"/>
                          </a:solidFill>
                          <a:effectLst/>
                          <a:latin typeface="+mn-lt"/>
                          <a:ea typeface="+mn-ea"/>
                          <a:cs typeface="+mn-cs"/>
                        </a:rPr>
                        <a:t>Mat 24:7</a:t>
                      </a:r>
                      <a:r>
                        <a:rPr lang="en-US" sz="2000" kern="1200" dirty="0">
                          <a:solidFill>
                            <a:schemeClr val="dk1"/>
                          </a:solidFill>
                          <a:effectLst/>
                          <a:latin typeface="+mn-lt"/>
                          <a:ea typeface="+mn-ea"/>
                          <a:cs typeface="+mn-cs"/>
                        </a:rPr>
                        <a:t>)</a:t>
                      </a:r>
                    </a:p>
                    <a:p>
                      <a:pPr marL="0" marR="0" indent="0">
                        <a:lnSpc>
                          <a:spcPct val="100000"/>
                        </a:lnSpc>
                        <a:buNone/>
                      </a:pP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there will be signs in </a:t>
                      </a:r>
                      <a:r>
                        <a:rPr lang="en-US" sz="2000" b="1" i="1" kern="1200" dirty="0">
                          <a:solidFill>
                            <a:schemeClr val="accent1">
                              <a:lumMod val="75000"/>
                            </a:schemeClr>
                          </a:solidFill>
                          <a:effectLst/>
                          <a:latin typeface="Cambria" panose="02040503050406030204" pitchFamily="18" charset="0"/>
                          <a:ea typeface="Cambria" panose="02040503050406030204" pitchFamily="18" charset="0"/>
                          <a:cs typeface="+mn-cs"/>
                        </a:rPr>
                        <a:t>sun</a:t>
                      </a: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 and </a:t>
                      </a:r>
                      <a:r>
                        <a:rPr lang="en-US" sz="2000" b="1" i="1" kern="1200" dirty="0">
                          <a:solidFill>
                            <a:schemeClr val="accent1">
                              <a:lumMod val="75000"/>
                            </a:schemeClr>
                          </a:solidFill>
                          <a:effectLst/>
                          <a:latin typeface="Cambria" panose="02040503050406030204" pitchFamily="18" charset="0"/>
                          <a:ea typeface="Cambria" panose="02040503050406030204" pitchFamily="18" charset="0"/>
                          <a:cs typeface="+mn-cs"/>
                        </a:rPr>
                        <a:t>moon</a:t>
                      </a: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 and </a:t>
                      </a:r>
                      <a:r>
                        <a:rPr lang="en-US" sz="2000" b="1" i="1" kern="1200" dirty="0">
                          <a:solidFill>
                            <a:schemeClr val="accent1">
                              <a:lumMod val="75000"/>
                            </a:schemeClr>
                          </a:solidFill>
                          <a:effectLst/>
                          <a:latin typeface="Cambria" panose="02040503050406030204" pitchFamily="18" charset="0"/>
                          <a:ea typeface="Cambria" panose="02040503050406030204" pitchFamily="18" charset="0"/>
                          <a:cs typeface="+mn-cs"/>
                        </a:rPr>
                        <a:t>stars</a:t>
                      </a: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 </a:t>
                      </a:r>
                      <a:r>
                        <a:rPr lang="en-US" sz="2000" kern="1200" dirty="0">
                          <a:solidFill>
                            <a:schemeClr val="dk1"/>
                          </a:solidFill>
                          <a:effectLst/>
                          <a:latin typeface="+mn-lt"/>
                          <a:ea typeface="+mn-ea"/>
                          <a:cs typeface="+mn-cs"/>
                        </a:rPr>
                        <a:t>(</a:t>
                      </a:r>
                      <a:r>
                        <a:rPr lang="en-US" sz="2000" b="1" kern="1200" dirty="0">
                          <a:solidFill>
                            <a:schemeClr val="dk1"/>
                          </a:solidFill>
                          <a:effectLst/>
                          <a:latin typeface="+mn-lt"/>
                          <a:ea typeface="+mn-ea"/>
                          <a:cs typeface="+mn-cs"/>
                        </a:rPr>
                        <a:t>Luke 21:25</a:t>
                      </a:r>
                      <a:r>
                        <a:rPr lang="en-US" sz="2000" kern="1200" dirty="0">
                          <a:solidFill>
                            <a:schemeClr val="dk1"/>
                          </a:solidFill>
                          <a:effectLst/>
                          <a:latin typeface="+mn-lt"/>
                          <a:ea typeface="+mn-ea"/>
                          <a:cs typeface="+mn-cs"/>
                        </a:rPr>
                        <a:t>)</a:t>
                      </a:r>
                    </a:p>
                    <a:p>
                      <a:pPr marL="0" marR="0" indent="0">
                        <a:lnSpc>
                          <a:spcPct val="100000"/>
                        </a:lnSpc>
                        <a:buNone/>
                      </a:pPr>
                      <a:r>
                        <a:rPr lang="en-US" sz="2000" b="1" i="1" kern="1200" dirty="0">
                          <a:solidFill>
                            <a:schemeClr val="accent1">
                              <a:lumMod val="75000"/>
                            </a:schemeClr>
                          </a:solidFill>
                          <a:effectLst/>
                          <a:latin typeface="Cambria" panose="02040503050406030204" pitchFamily="18" charset="0"/>
                          <a:ea typeface="Cambria" panose="02040503050406030204" pitchFamily="18" charset="0"/>
                          <a:cs typeface="+mn-cs"/>
                        </a:rPr>
                        <a:t>people fainting with fear</a:t>
                      </a:r>
                      <a:r>
                        <a:rPr lang="en-US" sz="2000" i="1" kern="1200" dirty="0">
                          <a:solidFill>
                            <a:schemeClr val="accent1">
                              <a:lumMod val="75000"/>
                            </a:schemeClr>
                          </a:solidFill>
                          <a:effectLst/>
                          <a:latin typeface="Cambria" panose="02040503050406030204" pitchFamily="18" charset="0"/>
                          <a:ea typeface="Cambria" panose="02040503050406030204" pitchFamily="18" charset="0"/>
                          <a:cs typeface="+mn-cs"/>
                        </a:rPr>
                        <a:t>… of what is coming on the world</a:t>
                      </a:r>
                      <a:r>
                        <a:rPr lang="en-US" sz="2000" kern="1200" dirty="0">
                          <a:solidFill>
                            <a:schemeClr val="dk1"/>
                          </a:solidFill>
                          <a:effectLst/>
                          <a:latin typeface="+mn-lt"/>
                          <a:ea typeface="+mn-ea"/>
                          <a:cs typeface="+mn-cs"/>
                        </a:rPr>
                        <a:t> (</a:t>
                      </a:r>
                      <a:r>
                        <a:rPr lang="en-US" sz="2000" b="1" kern="1200" dirty="0">
                          <a:solidFill>
                            <a:schemeClr val="dk1"/>
                          </a:solidFill>
                          <a:effectLst/>
                          <a:latin typeface="+mn-lt"/>
                          <a:ea typeface="+mn-ea"/>
                          <a:cs typeface="+mn-cs"/>
                        </a:rPr>
                        <a:t>Luke 21:26</a:t>
                      </a:r>
                      <a:r>
                        <a:rPr lang="en-US" sz="2000" kern="1200" dirty="0">
                          <a:solidFill>
                            <a:schemeClr val="dk1"/>
                          </a:solidFill>
                          <a:effectLst/>
                          <a:latin typeface="+mn-lt"/>
                          <a:ea typeface="+mn-ea"/>
                          <a:cs typeface="+mn-cs"/>
                        </a:rPr>
                        <a:t>)</a:t>
                      </a:r>
                    </a:p>
                  </a:txBody>
                  <a:tcPr marL="6350" marR="6350" marT="0" marB="0"/>
                </a:tc>
                <a:extLst>
                  <a:ext uri="{0D108BD9-81ED-4DB2-BD59-A6C34878D82A}">
                    <a16:rowId xmlns:a16="http://schemas.microsoft.com/office/drawing/2014/main" val="170348692"/>
                  </a:ext>
                </a:extLst>
              </a:tr>
            </a:tbl>
          </a:graphicData>
        </a:graphic>
      </p:graphicFrame>
    </p:spTree>
    <p:extLst>
      <p:ext uri="{BB962C8B-B14F-4D97-AF65-F5344CB8AC3E}">
        <p14:creationId xmlns:p14="http://schemas.microsoft.com/office/powerpoint/2010/main" val="32695237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75EEEE63-E2BB-707E-C0B3-D3C3F38887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4C958A5-999B-EEDA-D7E5-049B73E1D094}"/>
              </a:ext>
            </a:extLst>
          </p:cNvPr>
          <p:cNvSpPr>
            <a:spLocks noGrp="1"/>
          </p:cNvSpPr>
          <p:nvPr>
            <p:ph type="title"/>
          </p:nvPr>
        </p:nvSpPr>
        <p:spPr>
          <a:xfrm>
            <a:off x="0" y="1"/>
            <a:ext cx="12226954" cy="657224"/>
          </a:xfrm>
        </p:spPr>
        <p:txBody>
          <a:bodyPr>
            <a:noAutofit/>
          </a:bodyPr>
          <a:lstStyle/>
          <a:p>
            <a:pPr algn="ctr"/>
            <a:r>
              <a:rPr lang="en-US" sz="4800" dirty="0">
                <a:solidFill>
                  <a:srgbClr val="F5F5F5"/>
                </a:solidFill>
                <a:effectLst>
                  <a:outerShdw blurRad="38100" dist="38100" dir="2700000" algn="tl" rotWithShape="0">
                    <a:prstClr val="black"/>
                  </a:outerShdw>
                </a:effectLst>
                <a:latin typeface="+mn-lt"/>
              </a:rPr>
              <a:t>Introduction to the Four Horsemen (Rev. 6:1-8)</a:t>
            </a:r>
          </a:p>
        </p:txBody>
      </p:sp>
      <p:sp>
        <p:nvSpPr>
          <p:cNvPr id="2" name="Content Placeholder 1">
            <a:extLst>
              <a:ext uri="{FF2B5EF4-FFF2-40B4-BE49-F238E27FC236}">
                <a16:creationId xmlns:a16="http://schemas.microsoft.com/office/drawing/2014/main" id="{929A8449-82CC-30BF-9CA4-D557A2C8941E}"/>
              </a:ext>
            </a:extLst>
          </p:cNvPr>
          <p:cNvSpPr>
            <a:spLocks noGrp="1"/>
          </p:cNvSpPr>
          <p:nvPr>
            <p:ph idx="1"/>
          </p:nvPr>
        </p:nvSpPr>
        <p:spPr>
          <a:xfrm>
            <a:off x="0" y="657225"/>
            <a:ext cx="11982450" cy="6296025"/>
          </a:xfrm>
        </p:spPr>
        <p:txBody>
          <a:bodyPr>
            <a:normAutofit lnSpcReduction="10000"/>
          </a:bodyPr>
          <a:lstStyle/>
          <a:p>
            <a:r>
              <a:rPr lang="en-US" sz="4000" dirty="0">
                <a:solidFill>
                  <a:srgbClr val="F5F5F5"/>
                </a:solidFill>
                <a:effectLst>
                  <a:outerShdw blurRad="38100" dist="38100" dir="2700000" algn="tl" rotWithShape="0">
                    <a:prstClr val="black"/>
                  </a:outerShdw>
                </a:effectLst>
                <a:ea typeface="+mj-ea"/>
                <a:cs typeface="+mj-cs"/>
              </a:rPr>
              <a:t>The opening of the </a:t>
            </a:r>
            <a:r>
              <a:rPr lang="en-US" sz="4000" b="1" i="1" dirty="0">
                <a:solidFill>
                  <a:srgbClr val="F5F5F5"/>
                </a:solidFill>
                <a:effectLst>
                  <a:outerShdw blurRad="38100" dist="38100" dir="2700000" algn="tl" rotWithShape="0">
                    <a:prstClr val="black"/>
                  </a:outerShdw>
                </a:effectLst>
                <a:ea typeface="+mj-ea"/>
                <a:cs typeface="+mj-cs"/>
              </a:rPr>
              <a:t>first four seals </a:t>
            </a:r>
            <a:r>
              <a:rPr lang="en-US" sz="4000" dirty="0">
                <a:solidFill>
                  <a:srgbClr val="F5F5F5"/>
                </a:solidFill>
                <a:effectLst>
                  <a:outerShdw blurRad="38100" dist="38100" dir="2700000" algn="tl" rotWithShape="0">
                    <a:prstClr val="black"/>
                  </a:outerShdw>
                </a:effectLst>
                <a:ea typeface="+mj-ea"/>
                <a:cs typeface="+mj-cs"/>
              </a:rPr>
              <a:t>in Revelation 6:1–8 introduces the famous and sobering image of what is commonly known as </a:t>
            </a:r>
            <a:r>
              <a:rPr lang="en-US" sz="4000" b="1" i="1" dirty="0">
                <a:solidFill>
                  <a:srgbClr val="F5F5F5"/>
                </a:solidFill>
                <a:effectLst>
                  <a:outerShdw blurRad="38100" dist="38100" dir="2700000" algn="tl" rotWithShape="0">
                    <a:prstClr val="black"/>
                  </a:outerShdw>
                </a:effectLst>
                <a:ea typeface="+mj-ea"/>
                <a:cs typeface="+mj-cs"/>
              </a:rPr>
              <a:t>the Four Horsemen of the Apocalypse</a:t>
            </a:r>
            <a:r>
              <a:rPr lang="en-US" sz="4000" dirty="0">
                <a:solidFill>
                  <a:srgbClr val="F5F5F5"/>
                </a:solidFill>
                <a:effectLst>
                  <a:outerShdw blurRad="38100" dist="38100" dir="2700000" algn="tl" rotWithShape="0">
                    <a:prstClr val="black"/>
                  </a:outerShdw>
                </a:effectLst>
                <a:ea typeface="+mj-ea"/>
                <a:cs typeface="+mj-cs"/>
              </a:rPr>
              <a:t>. </a:t>
            </a:r>
          </a:p>
          <a:p>
            <a:r>
              <a:rPr lang="en-US" sz="4000" dirty="0">
                <a:solidFill>
                  <a:srgbClr val="F5F5F5"/>
                </a:solidFill>
                <a:effectLst>
                  <a:outerShdw blurRad="38100" dist="38100" dir="2700000" algn="tl" rotWithShape="0">
                    <a:prstClr val="black"/>
                  </a:outerShdw>
                </a:effectLst>
                <a:ea typeface="+mj-ea"/>
                <a:cs typeface="+mj-cs"/>
              </a:rPr>
              <a:t>Brought forth sequentially as the Lamb breaks each seal, these figures represent the unfolding of history under God's sovereign control. </a:t>
            </a:r>
          </a:p>
          <a:p>
            <a:r>
              <a:rPr lang="en-US" sz="4000" dirty="0">
                <a:solidFill>
                  <a:srgbClr val="F5F5F5"/>
                </a:solidFill>
                <a:effectLst>
                  <a:outerShdw blurRad="38100" dist="38100" dir="2700000" algn="tl" rotWithShape="0">
                    <a:prstClr val="black"/>
                  </a:outerShdw>
                </a:effectLst>
              </a:rPr>
              <a:t>The sequence is initiated by the Lamb breaking the seals, each of which prompts one of the four living creatures to thunderously command the rider described in that seal to “</a:t>
            </a:r>
            <a:r>
              <a:rPr lang="en-US" sz="40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Come!</a:t>
            </a:r>
            <a:r>
              <a:rPr lang="en-US" sz="4000" dirty="0">
                <a:solidFill>
                  <a:srgbClr val="F5F5F5"/>
                </a:solidFill>
                <a:effectLst>
                  <a:outerShdw blurRad="38100" dist="38100" dir="2700000" algn="tl" rotWithShape="0">
                    <a:prstClr val="black"/>
                  </a:outerShdw>
                </a:effectLst>
              </a:rPr>
              <a:t>” </a:t>
            </a:r>
          </a:p>
          <a:p>
            <a:endParaRPr lang="en-US" sz="4000" dirty="0">
              <a:solidFill>
                <a:srgbClr val="F5F5F5"/>
              </a:solidFill>
              <a:effectLst>
                <a:outerShdw blurRad="50800" dist="38100" dir="2700000" algn="tl" rotWithShape="0">
                  <a:prstClr val="black">
                    <a:alpha val="30000"/>
                  </a:prstClr>
                </a:outerShdw>
              </a:effectLst>
              <a:ea typeface="+mj-ea"/>
              <a:cs typeface="+mj-cs"/>
            </a:endParaRPr>
          </a:p>
        </p:txBody>
      </p:sp>
    </p:spTree>
    <p:extLst>
      <p:ext uri="{BB962C8B-B14F-4D97-AF65-F5344CB8AC3E}">
        <p14:creationId xmlns:p14="http://schemas.microsoft.com/office/powerpoint/2010/main" val="6458554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81073</TotalTime>
  <Words>4789</Words>
  <Application>Microsoft Office PowerPoint</Application>
  <PresentationFormat>Widescreen</PresentationFormat>
  <Paragraphs>207</Paragraphs>
  <Slides>29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Calibri</vt:lpstr>
      <vt:lpstr>Calibri Light</vt:lpstr>
      <vt:lpstr>Cambria</vt:lpstr>
      <vt:lpstr>Garamond</vt:lpstr>
      <vt:lpstr>Tahoma</vt:lpstr>
      <vt:lpstr>Times New Roman</vt:lpstr>
      <vt:lpstr>Office Theme</vt:lpstr>
      <vt:lpstr>1_Office Theme</vt:lpstr>
      <vt:lpstr>The Book of Revelation</vt:lpstr>
      <vt:lpstr>High Level Outline of the Book of Revelation</vt:lpstr>
      <vt:lpstr>Introduction to the Seven Seals (Rev. 6:1–8:1)</vt:lpstr>
      <vt:lpstr>Introduction to the Seven Seals (Rev. 6:1–8:1)</vt:lpstr>
      <vt:lpstr>Introduction to the Seven Seals (Rev. 6:1–8:1)</vt:lpstr>
      <vt:lpstr>Introduction to the Seven Seals (Rev. 6:1–8:1)</vt:lpstr>
      <vt:lpstr>Introduction to the Seven Seals (Rev. 6:1–8:1)</vt:lpstr>
      <vt:lpstr>Comparison of The Seal Judgments and Olivet Discourse</vt:lpstr>
      <vt:lpstr>Introduction to the Four Horsemen (Rev. 6:1-8)</vt:lpstr>
      <vt:lpstr>Introduction to the Four Horsemen (Rev. 6:1-8)</vt:lpstr>
      <vt:lpstr>The Four Horsemen (6:1–8)</vt:lpstr>
      <vt:lpstr>The Four Horsemen (6:1–8)</vt:lpstr>
      <vt:lpstr>The Four Horsemen (6:1–8)</vt:lpstr>
      <vt:lpstr>6:1 Now I watched when the Lamb opened one of the seven seals, and I heard one of the four living creatures say with a voice like thunder, “Come!” 2 And I looked, and behold, a white horse! And its rider had a bow, and a crown was given to him, and he came out conquering, and to conquer. (ESV)</vt:lpstr>
      <vt:lpstr>6:1 Now I watched when the Lamb opened one of the seven seals, and I heard one of the four living creatures say with a voice like thunder, “Come!” 2 And I looked, and behold, a white horse! And its rider had a bow, and a crown was given to him, and he came out conquering, and to conquer. (ESV)</vt:lpstr>
      <vt:lpstr>6:1 Now I watched when the Lamb opened one of the seven seals, and I heard one of the four living creatures say with a voice like thunder, “Come!” 2 And I looked, and behold, a white horse! And its rider had a bow, and a crown was given to him, and he came out conquering, and to conquer. (ESV)</vt:lpstr>
      <vt:lpstr>6:1 Now I watched when the Lamb opened one of the seven seals, and I heard one of the four living creatures say with a voice like thunder, “Come!” 2 And I looked, and behold, a white horse! And its rider had a bow, and a crown was given to him, and he came out conquering, and to conquer. (ESV)</vt:lpstr>
      <vt:lpstr>6:3 When he opened the second seal, I heard the second living creature say, “Come!”  4 And out came another horse, bright red. Its rider was permitted to take peace from the earth, so that people should slay one another, and he was given a great sword. (ESV)</vt:lpstr>
      <vt:lpstr>6:3 When he opened the second seal, I heard the second living creature say, “Come!”  4 And out came another horse, bright red. Its rider was permitted to take peace from the earth, so that people should slay one another, and he was given a great sword. (ESV)</vt:lpstr>
      <vt:lpstr>6:3 When he opened the second seal, I heard the second living creature say, “Come!” 4 And out came another horse, bright red. Its rider was permitted to take peace from the earth, so that people should slay one another, and he was given a great sword. (ESV)</vt:lpstr>
      <vt:lpstr>6:5 When he opened the third seal, I heard the third living creature say, “Come!” And I looked, and behold, a black horse! And its rider had a pair of scales in his hand. 6 And I heard what seemed to be a voice in the midst of the four living creatures, saying, “A quart of wheat for a denarius, and three quarts of barley for a denarius, and do not harm the oil and wine!” (ESV)</vt:lpstr>
      <vt:lpstr>6:5 When he opened the third seal, I heard the third living creature say, “Come!” And I looked, and behold, a black horse! And its rider had a pair of scales in his hand. 6 And I heard what seemed to be a voice in the midst of the four living creatures, saying, “A quart of wheat for a denarius, and three quarts of barley for a denarius, and do not harm the oil and wine!” (ESV)</vt:lpstr>
      <vt:lpstr>6:5 When he opened the third seal, I heard the third living creature say, “Come!” And I looked, and behold, a black horse! And its rider had a pair of scales in his hand. 6 And I heard what seemed to be a voice in the midst of the four living creatures, saying, “A quart of wheat for a denarius, and three quarts of barley for a denarius, and do not harm the oil and wine!” (ESV)</vt:lpstr>
      <vt:lpstr>6:5 When he opened the third seal, I heard the third living creature say, “Come!” And I looked, and behold, a black horse! And its rider had a pair of scales in his hand. 6 And I heard what seemed to be a voice in the midst of the four living creatures, saying, “A quart of wheat for a denarius, and three quarts of barley for a denarius, and do not harm the oil and wine!” (ESV)</vt:lpstr>
      <vt:lpstr>6:7 When he opened the fourth seal, I heard the voice of the fourth living creature say, “Come!”   8 And I looked, and behold, a pale horse! And its rider's name was Death, and Hades followed him. And they were given authority over a fourth of the earth, to kill with sword and with famine and with pestilence and by wild beasts of the earth. (ESV)</vt:lpstr>
      <vt:lpstr>6:7 When he opened the fourth seal, I heard the voice of the fourth living creature say, “Come!”   8 And I looked, and behold, a pale horse! And its rider's name was Death, and Hades followed him. And they were given authority over a fourth of the earth, to kill with sword and with famine and with pestilence and by wild beasts of the earth. (ESV)</vt:lpstr>
      <vt:lpstr>6:7 When he opened the fourth seal, I heard the voice of the fourth living creature say, “Come!”   8 And I looked, and behold, a pale horse! And its rider's name was Death, and Hades followed him. And they were given authority over a fourth of the earth, to kill with sword and with famine and with pestilence and by wild beasts of the earth. (ESV)</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625</cp:revision>
  <cp:lastPrinted>2026-06-21T14:01:46Z</cp:lastPrinted>
  <dcterms:created xsi:type="dcterms:W3CDTF">2026-02-17T02:36:22Z</dcterms:created>
  <dcterms:modified xsi:type="dcterms:W3CDTF">2026-06-21T14:14:26Z</dcterms:modified>
</cp:coreProperties>
</file>