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628" r:id="rId3"/>
    <p:sldId id="629" r:id="rId4"/>
    <p:sldId id="630" r:id="rId5"/>
    <p:sldId id="648" r:id="rId6"/>
    <p:sldId id="647" r:id="rId7"/>
    <p:sldId id="631" r:id="rId8"/>
    <p:sldId id="633" r:id="rId9"/>
    <p:sldId id="634" r:id="rId10"/>
    <p:sldId id="654" r:id="rId11"/>
    <p:sldId id="635" r:id="rId12"/>
    <p:sldId id="636" r:id="rId13"/>
    <p:sldId id="637" r:id="rId14"/>
    <p:sldId id="632" r:id="rId15"/>
    <p:sldId id="638" r:id="rId16"/>
    <p:sldId id="653" r:id="rId17"/>
    <p:sldId id="639" r:id="rId18"/>
    <p:sldId id="649" r:id="rId19"/>
    <p:sldId id="652" r:id="rId20"/>
    <p:sldId id="656" r:id="rId21"/>
    <p:sldId id="655" r:id="rId22"/>
    <p:sldId id="657" r:id="rId23"/>
    <p:sldId id="658" r:id="rId24"/>
    <p:sldId id="659" r:id="rId25"/>
    <p:sldId id="660" r:id="rId26"/>
    <p:sldId id="661" r:id="rId27"/>
    <p:sldId id="662" r:id="rId28"/>
    <p:sldId id="663"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FFB3"/>
    <a:srgbClr val="FFD700"/>
    <a:srgbClr val="99FFFF"/>
    <a:srgbClr val="F5F5F5"/>
    <a:srgbClr val="00FFFF"/>
    <a:srgbClr val="2E2344"/>
    <a:srgbClr val="4B2A5E"/>
    <a:srgbClr val="883D7C"/>
    <a:srgbClr val="5A3278"/>
    <a:srgbClr val="A77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60"/>
  </p:normalViewPr>
  <p:slideViewPr>
    <p:cSldViewPr snapToGrid="0">
      <p:cViewPr varScale="1">
        <p:scale>
          <a:sx n="146" d="100"/>
          <a:sy n="146" d="100"/>
        </p:scale>
        <p:origin x="10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C48619E-407E-49A3-9451-8881EE43F640}" type="datetimeFigureOut">
              <a:rPr lang="en-US" smtClean="0"/>
              <a:t>6/23/2026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9E0C3B2-DEE3-455A-BEC3-7E005ED72DE8}" type="slidenum">
              <a:rPr lang="en-US" smtClean="0"/>
              <a:t>‹#›</a:t>
            </a:fld>
            <a:endParaRPr lang="en-US"/>
          </a:p>
        </p:txBody>
      </p:sp>
    </p:spTree>
    <p:extLst>
      <p:ext uri="{BB962C8B-B14F-4D97-AF65-F5344CB8AC3E}">
        <p14:creationId xmlns:p14="http://schemas.microsoft.com/office/powerpoint/2010/main" val="12054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5A7D-19B1-95FD-CC1A-4E5744219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4483B-F1C2-21EF-AD37-7E4C34C06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3B44F-7128-9D60-B012-FEF8869C21E4}"/>
              </a:ext>
            </a:extLst>
          </p:cNvPr>
          <p:cNvSpPr>
            <a:spLocks noGrp="1"/>
          </p:cNvSpPr>
          <p:nvPr>
            <p:ph type="dt" sz="half" idx="10"/>
          </p:nvPr>
        </p:nvSpPr>
        <p:spPr/>
        <p:txBody>
          <a:bodyPr/>
          <a:lstStyle/>
          <a:p>
            <a:fld id="{0A2F6184-0DB0-44B4-BC85-6FE096EDA416}" type="datetimeFigureOut">
              <a:rPr lang="en-US" smtClean="0"/>
              <a:t>6/23/2026</a:t>
            </a:fld>
            <a:endParaRPr lang="en-US"/>
          </a:p>
        </p:txBody>
      </p:sp>
      <p:sp>
        <p:nvSpPr>
          <p:cNvPr id="5" name="Footer Placeholder 4">
            <a:extLst>
              <a:ext uri="{FF2B5EF4-FFF2-40B4-BE49-F238E27FC236}">
                <a16:creationId xmlns:a16="http://schemas.microsoft.com/office/drawing/2014/main" id="{50E64CED-3862-35C3-ED08-313758421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9D925-25AA-91B0-F0BB-AD4AB5BB5EA8}"/>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2777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0774-2ADD-8C7C-C116-BE8E167B4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9920C9-6269-B399-A984-8DE2479443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9F83F-C4D6-636E-5CC4-44F61EA42454}"/>
              </a:ext>
            </a:extLst>
          </p:cNvPr>
          <p:cNvSpPr>
            <a:spLocks noGrp="1"/>
          </p:cNvSpPr>
          <p:nvPr>
            <p:ph type="dt" sz="half" idx="10"/>
          </p:nvPr>
        </p:nvSpPr>
        <p:spPr/>
        <p:txBody>
          <a:bodyPr/>
          <a:lstStyle/>
          <a:p>
            <a:fld id="{0A2F6184-0DB0-44B4-BC85-6FE096EDA416}" type="datetimeFigureOut">
              <a:rPr lang="en-US" smtClean="0"/>
              <a:t>6/23/2026</a:t>
            </a:fld>
            <a:endParaRPr lang="en-US"/>
          </a:p>
        </p:txBody>
      </p:sp>
      <p:sp>
        <p:nvSpPr>
          <p:cNvPr id="5" name="Footer Placeholder 4">
            <a:extLst>
              <a:ext uri="{FF2B5EF4-FFF2-40B4-BE49-F238E27FC236}">
                <a16:creationId xmlns:a16="http://schemas.microsoft.com/office/drawing/2014/main" id="{5706241F-B584-7166-427B-92B99D599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7AEB3-97B3-4421-F27D-DF897A5CB649}"/>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1904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E71F9-3F3E-B42A-D313-8D7FA77C1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72AD5-2A7F-3453-1D1D-6B85B0079A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4C531-B33E-F0BD-3C10-F4959A340EB4}"/>
              </a:ext>
            </a:extLst>
          </p:cNvPr>
          <p:cNvSpPr>
            <a:spLocks noGrp="1"/>
          </p:cNvSpPr>
          <p:nvPr>
            <p:ph type="dt" sz="half" idx="10"/>
          </p:nvPr>
        </p:nvSpPr>
        <p:spPr/>
        <p:txBody>
          <a:bodyPr/>
          <a:lstStyle/>
          <a:p>
            <a:fld id="{0A2F6184-0DB0-44B4-BC85-6FE096EDA416}" type="datetimeFigureOut">
              <a:rPr lang="en-US" smtClean="0"/>
              <a:t>6/23/2026</a:t>
            </a:fld>
            <a:endParaRPr lang="en-US"/>
          </a:p>
        </p:txBody>
      </p:sp>
      <p:sp>
        <p:nvSpPr>
          <p:cNvPr id="5" name="Footer Placeholder 4">
            <a:extLst>
              <a:ext uri="{FF2B5EF4-FFF2-40B4-BE49-F238E27FC236}">
                <a16:creationId xmlns:a16="http://schemas.microsoft.com/office/drawing/2014/main" id="{E0120110-6C4D-D974-973B-034D882CF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728B0-7352-A519-FFC6-542A24B164E3}"/>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0216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6/23/2026 8:07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50286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6/23/2026 8:07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78493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6/23/2026 8:07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6327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6/23/2026 8:07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1697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6/23/2026 8:07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81026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6/23/2026 8:07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95380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6/23/2026 8:07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89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6/23/2026 8:07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4930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E323-6B3F-7E80-8619-7C02D4A6E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8B07C-181E-D5C2-B06F-F50C3F0EA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B7718-E837-FD9A-78BF-AC54BB9679BD}"/>
              </a:ext>
            </a:extLst>
          </p:cNvPr>
          <p:cNvSpPr>
            <a:spLocks noGrp="1"/>
          </p:cNvSpPr>
          <p:nvPr>
            <p:ph type="dt" sz="half" idx="10"/>
          </p:nvPr>
        </p:nvSpPr>
        <p:spPr/>
        <p:txBody>
          <a:bodyPr/>
          <a:lstStyle/>
          <a:p>
            <a:fld id="{0A2F6184-0DB0-44B4-BC85-6FE096EDA416}" type="datetimeFigureOut">
              <a:rPr lang="en-US" smtClean="0"/>
              <a:t>6/23/2026</a:t>
            </a:fld>
            <a:endParaRPr lang="en-US"/>
          </a:p>
        </p:txBody>
      </p:sp>
      <p:sp>
        <p:nvSpPr>
          <p:cNvPr id="5" name="Footer Placeholder 4">
            <a:extLst>
              <a:ext uri="{FF2B5EF4-FFF2-40B4-BE49-F238E27FC236}">
                <a16:creationId xmlns:a16="http://schemas.microsoft.com/office/drawing/2014/main" id="{889AEA8A-8760-7AAB-DA2B-8A6E2359F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22A4A-C296-B50A-8BDF-BB533E60DB66}"/>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4213796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6/23/2026 8:07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2983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6/23/2026 8:07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72069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6/23/2026 8:07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56969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A3C0-4F13-DD9D-0675-25C59E57E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5CC080-F777-CDF3-3E47-33A99A23E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0E94C-B043-6547-9307-6F206C750E32}"/>
              </a:ext>
            </a:extLst>
          </p:cNvPr>
          <p:cNvSpPr>
            <a:spLocks noGrp="1"/>
          </p:cNvSpPr>
          <p:nvPr>
            <p:ph type="dt" sz="half" idx="10"/>
          </p:nvPr>
        </p:nvSpPr>
        <p:spPr/>
        <p:txBody>
          <a:bodyPr/>
          <a:lstStyle/>
          <a:p>
            <a:fld id="{0A2F6184-0DB0-44B4-BC85-6FE096EDA416}" type="datetimeFigureOut">
              <a:rPr lang="en-US" smtClean="0"/>
              <a:t>6/23/2026</a:t>
            </a:fld>
            <a:endParaRPr lang="en-US"/>
          </a:p>
        </p:txBody>
      </p:sp>
      <p:sp>
        <p:nvSpPr>
          <p:cNvPr id="5" name="Footer Placeholder 4">
            <a:extLst>
              <a:ext uri="{FF2B5EF4-FFF2-40B4-BE49-F238E27FC236}">
                <a16:creationId xmlns:a16="http://schemas.microsoft.com/office/drawing/2014/main" id="{2670C00C-3DFD-76CB-10F1-ED011EA44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63788-A460-11F2-1BCE-01B0D40B647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5083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AAEF-9B6C-4318-78D8-0B0EE4AF2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9A41F-9477-DE9B-8B12-D79D75C78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2DD07-46A7-31FE-C32C-D0A73D0DA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E50083-0912-BF7A-BE3A-49F589F76753}"/>
              </a:ext>
            </a:extLst>
          </p:cNvPr>
          <p:cNvSpPr>
            <a:spLocks noGrp="1"/>
          </p:cNvSpPr>
          <p:nvPr>
            <p:ph type="dt" sz="half" idx="10"/>
          </p:nvPr>
        </p:nvSpPr>
        <p:spPr/>
        <p:txBody>
          <a:bodyPr/>
          <a:lstStyle/>
          <a:p>
            <a:fld id="{0A2F6184-0DB0-44B4-BC85-6FE096EDA416}" type="datetimeFigureOut">
              <a:rPr lang="en-US" smtClean="0"/>
              <a:t>6/23/2026</a:t>
            </a:fld>
            <a:endParaRPr lang="en-US"/>
          </a:p>
        </p:txBody>
      </p:sp>
      <p:sp>
        <p:nvSpPr>
          <p:cNvPr id="6" name="Footer Placeholder 5">
            <a:extLst>
              <a:ext uri="{FF2B5EF4-FFF2-40B4-BE49-F238E27FC236}">
                <a16:creationId xmlns:a16="http://schemas.microsoft.com/office/drawing/2014/main" id="{28C2AEA5-2A12-903F-ED4C-01EF520B1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AC65E-E7D5-C77A-C9D1-B8F6933C705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4329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6A68-DF8F-095E-3156-29C112095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DF757-7EA9-0C3E-69AA-F4768BFA5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109B6-6BBD-6976-575D-FDA31A2EEB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EE0FC4-B2D5-A2B1-2480-F692890E1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1C859-3C54-2A17-0329-724A44006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612F3-1181-63C4-2055-3F67A6645DE4}"/>
              </a:ext>
            </a:extLst>
          </p:cNvPr>
          <p:cNvSpPr>
            <a:spLocks noGrp="1"/>
          </p:cNvSpPr>
          <p:nvPr>
            <p:ph type="dt" sz="half" idx="10"/>
          </p:nvPr>
        </p:nvSpPr>
        <p:spPr/>
        <p:txBody>
          <a:bodyPr/>
          <a:lstStyle/>
          <a:p>
            <a:fld id="{0A2F6184-0DB0-44B4-BC85-6FE096EDA416}" type="datetimeFigureOut">
              <a:rPr lang="en-US" smtClean="0"/>
              <a:t>6/23/2026</a:t>
            </a:fld>
            <a:endParaRPr lang="en-US"/>
          </a:p>
        </p:txBody>
      </p:sp>
      <p:sp>
        <p:nvSpPr>
          <p:cNvPr id="8" name="Footer Placeholder 7">
            <a:extLst>
              <a:ext uri="{FF2B5EF4-FFF2-40B4-BE49-F238E27FC236}">
                <a16:creationId xmlns:a16="http://schemas.microsoft.com/office/drawing/2014/main" id="{467EB4CC-07C7-8D12-8A21-2646FC269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FE9580-92D3-305A-A2D1-E98076712CA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1045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7041-00C9-0B22-CE60-608F14ADF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7C8BE-8C59-BFB8-7091-100885BA6852}"/>
              </a:ext>
            </a:extLst>
          </p:cNvPr>
          <p:cNvSpPr>
            <a:spLocks noGrp="1"/>
          </p:cNvSpPr>
          <p:nvPr>
            <p:ph type="dt" sz="half" idx="10"/>
          </p:nvPr>
        </p:nvSpPr>
        <p:spPr/>
        <p:txBody>
          <a:bodyPr/>
          <a:lstStyle/>
          <a:p>
            <a:fld id="{0A2F6184-0DB0-44B4-BC85-6FE096EDA416}" type="datetimeFigureOut">
              <a:rPr lang="en-US" smtClean="0"/>
              <a:t>6/23/2026</a:t>
            </a:fld>
            <a:endParaRPr lang="en-US"/>
          </a:p>
        </p:txBody>
      </p:sp>
      <p:sp>
        <p:nvSpPr>
          <p:cNvPr id="4" name="Footer Placeholder 3">
            <a:extLst>
              <a:ext uri="{FF2B5EF4-FFF2-40B4-BE49-F238E27FC236}">
                <a16:creationId xmlns:a16="http://schemas.microsoft.com/office/drawing/2014/main" id="{4251F9A3-AD24-0A50-0169-C560F1379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B2A98-E579-CFC5-0F94-A1036EABB58C}"/>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07759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8B3FF-D258-25EF-B1AF-747B451C5198}"/>
              </a:ext>
            </a:extLst>
          </p:cNvPr>
          <p:cNvSpPr>
            <a:spLocks noGrp="1"/>
          </p:cNvSpPr>
          <p:nvPr>
            <p:ph type="dt" sz="half" idx="10"/>
          </p:nvPr>
        </p:nvSpPr>
        <p:spPr/>
        <p:txBody>
          <a:bodyPr/>
          <a:lstStyle/>
          <a:p>
            <a:fld id="{0A2F6184-0DB0-44B4-BC85-6FE096EDA416}" type="datetimeFigureOut">
              <a:rPr lang="en-US" smtClean="0"/>
              <a:t>6/23/2026</a:t>
            </a:fld>
            <a:endParaRPr lang="en-US"/>
          </a:p>
        </p:txBody>
      </p:sp>
      <p:sp>
        <p:nvSpPr>
          <p:cNvPr id="3" name="Footer Placeholder 2">
            <a:extLst>
              <a:ext uri="{FF2B5EF4-FFF2-40B4-BE49-F238E27FC236}">
                <a16:creationId xmlns:a16="http://schemas.microsoft.com/office/drawing/2014/main" id="{BBAB72C1-C22B-0F18-9C59-0A90D17919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14F92-0834-21DC-A887-DA4470C26FBB}"/>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90064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120D-2949-7A54-9681-F87598DC8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4C17B-62D0-B051-338C-56F15E23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D4F39-2FAC-01F6-0968-68F2F6EFB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95D4A-B3F6-1E33-F31D-885AD5F31B41}"/>
              </a:ext>
            </a:extLst>
          </p:cNvPr>
          <p:cNvSpPr>
            <a:spLocks noGrp="1"/>
          </p:cNvSpPr>
          <p:nvPr>
            <p:ph type="dt" sz="half" idx="10"/>
          </p:nvPr>
        </p:nvSpPr>
        <p:spPr/>
        <p:txBody>
          <a:bodyPr/>
          <a:lstStyle/>
          <a:p>
            <a:fld id="{0A2F6184-0DB0-44B4-BC85-6FE096EDA416}" type="datetimeFigureOut">
              <a:rPr lang="en-US" smtClean="0"/>
              <a:t>6/23/2026</a:t>
            </a:fld>
            <a:endParaRPr lang="en-US"/>
          </a:p>
        </p:txBody>
      </p:sp>
      <p:sp>
        <p:nvSpPr>
          <p:cNvPr id="6" name="Footer Placeholder 5">
            <a:extLst>
              <a:ext uri="{FF2B5EF4-FFF2-40B4-BE49-F238E27FC236}">
                <a16:creationId xmlns:a16="http://schemas.microsoft.com/office/drawing/2014/main" id="{E75C23F8-C184-14E6-55FC-9ED970F11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9E7E1-E137-7D2D-E8E3-6D342396477A}"/>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93858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D932-E925-C03D-3740-DAFAAD1C0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3685A-C0B5-BF9E-2298-1522EB797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36F21-F0C5-D506-F502-1BC1D8EBE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09067-AFF6-13F5-8771-AEF393FD6057}"/>
              </a:ext>
            </a:extLst>
          </p:cNvPr>
          <p:cNvSpPr>
            <a:spLocks noGrp="1"/>
          </p:cNvSpPr>
          <p:nvPr>
            <p:ph type="dt" sz="half" idx="10"/>
          </p:nvPr>
        </p:nvSpPr>
        <p:spPr/>
        <p:txBody>
          <a:bodyPr/>
          <a:lstStyle/>
          <a:p>
            <a:fld id="{0A2F6184-0DB0-44B4-BC85-6FE096EDA416}" type="datetimeFigureOut">
              <a:rPr lang="en-US" smtClean="0"/>
              <a:t>6/23/2026</a:t>
            </a:fld>
            <a:endParaRPr lang="en-US"/>
          </a:p>
        </p:txBody>
      </p:sp>
      <p:sp>
        <p:nvSpPr>
          <p:cNvPr id="6" name="Footer Placeholder 5">
            <a:extLst>
              <a:ext uri="{FF2B5EF4-FFF2-40B4-BE49-F238E27FC236}">
                <a16:creationId xmlns:a16="http://schemas.microsoft.com/office/drawing/2014/main" id="{2A2278E4-7123-C5D8-D4A6-0CA1029F8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E7014-D911-67BA-095D-BAA462DC5EB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7868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1D33E-67E1-33AD-16E7-797CC6418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F5F4A-5EE7-F6A8-E4CC-77293CFA1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59052-EDD5-2E7D-FF33-83269E8B3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F6184-0DB0-44B4-BC85-6FE096EDA416}" type="datetimeFigureOut">
              <a:rPr lang="en-US" smtClean="0"/>
              <a:t>6/23/2026</a:t>
            </a:fld>
            <a:endParaRPr lang="en-US"/>
          </a:p>
        </p:txBody>
      </p:sp>
      <p:sp>
        <p:nvSpPr>
          <p:cNvPr id="5" name="Footer Placeholder 4">
            <a:extLst>
              <a:ext uri="{FF2B5EF4-FFF2-40B4-BE49-F238E27FC236}">
                <a16:creationId xmlns:a16="http://schemas.microsoft.com/office/drawing/2014/main" id="{2638FFD5-7D0F-DF41-9457-0DD8855F5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A9C151-1671-D22D-9BD7-D3B83DA39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C560A-F639-45B7-91AE-E2F6837F5A75}" type="slidenum">
              <a:rPr lang="en-US" smtClean="0"/>
              <a:t>‹#›</a:t>
            </a:fld>
            <a:endParaRPr lang="en-US"/>
          </a:p>
        </p:txBody>
      </p:sp>
    </p:spTree>
    <p:extLst>
      <p:ext uri="{BB962C8B-B14F-4D97-AF65-F5344CB8AC3E}">
        <p14:creationId xmlns:p14="http://schemas.microsoft.com/office/powerpoint/2010/main" val="21808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6/23/2026 8:07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54339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rifiedbyfaith.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F14F260-7843-B31F-12F8-C9F6FBCC7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97742F-8667-92A1-7F10-77E131F46DE7}"/>
              </a:ext>
            </a:extLst>
          </p:cNvPr>
          <p:cNvSpPr>
            <a:spLocks noGrp="1"/>
          </p:cNvSpPr>
          <p:nvPr>
            <p:ph type="ctrTitle"/>
          </p:nvPr>
        </p:nvSpPr>
        <p:spPr>
          <a:xfrm>
            <a:off x="0" y="4890781"/>
            <a:ext cx="12192000" cy="762280"/>
          </a:xfrm>
        </p:spPr>
        <p:txBody>
          <a:bodyPr>
            <a:normAutofit fontScale="90000"/>
          </a:bodyPr>
          <a:lstStyle/>
          <a:p>
            <a:r>
              <a:rPr lang="en-US" b="1" dirty="0">
                <a:solidFill>
                  <a:srgbClr val="F5F5F5"/>
                </a:solidFill>
                <a:effectLst>
                  <a:outerShdw blurRad="50800" dist="38100" dir="2700000" algn="tl" rotWithShape="0">
                    <a:prstClr val="black">
                      <a:alpha val="30000"/>
                    </a:prstClr>
                  </a:outerShdw>
                </a:effectLst>
                <a:latin typeface="Garamond" panose="02020404030301010803" pitchFamily="18" charset="0"/>
              </a:rPr>
              <a:t>The Book of </a:t>
            </a:r>
            <a:r>
              <a:rPr lang="en-US" b="1" dirty="0">
                <a:solidFill>
                  <a:srgbClr val="FFD700"/>
                </a:solidFill>
                <a:effectLst>
                  <a:outerShdw blurRad="50800" dist="38100" dir="2700000" algn="tl" rotWithShape="0">
                    <a:prstClr val="black">
                      <a:alpha val="30000"/>
                    </a:prstClr>
                  </a:outerShdw>
                </a:effectLst>
                <a:latin typeface="Garamond" panose="02020404030301010803" pitchFamily="18" charset="0"/>
              </a:rPr>
              <a:t>Revelation</a:t>
            </a:r>
          </a:p>
        </p:txBody>
      </p:sp>
      <p:sp>
        <p:nvSpPr>
          <p:cNvPr id="3" name="Subtitle 2">
            <a:extLst>
              <a:ext uri="{FF2B5EF4-FFF2-40B4-BE49-F238E27FC236}">
                <a16:creationId xmlns:a16="http://schemas.microsoft.com/office/drawing/2014/main" id="{8EC5F151-B639-40ED-1C07-160BF2C32E68}"/>
              </a:ext>
            </a:extLst>
          </p:cNvPr>
          <p:cNvSpPr>
            <a:spLocks noGrp="1"/>
          </p:cNvSpPr>
          <p:nvPr>
            <p:ph type="subTitle" idx="1"/>
          </p:nvPr>
        </p:nvSpPr>
        <p:spPr>
          <a:xfrm>
            <a:off x="1" y="5552272"/>
            <a:ext cx="12191999" cy="824754"/>
          </a:xfrm>
        </p:spPr>
        <p:txBody>
          <a:bodyPr>
            <a:normAutofit lnSpcReduction="10000"/>
          </a:bodyPr>
          <a:lstStyle/>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“The kingdom of the world has become the kingdom of our Lord and of His Christ, </a:t>
            </a:r>
          </a:p>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and He shall reign forever and ever.” </a:t>
            </a:r>
            <a:r>
              <a:rPr lang="en-US" i="1" dirty="0">
                <a:solidFill>
                  <a:srgbClr val="F5F5F5"/>
                </a:solidFill>
                <a:effectLst>
                  <a:outerShdw blurRad="50800" dist="38100" dir="2700000" algn="tl" rotWithShape="0">
                    <a:prstClr val="black">
                      <a:alpha val="30000"/>
                    </a:prstClr>
                  </a:outerShdw>
                </a:effectLst>
                <a:ea typeface="Cambria" panose="02040503050406030204" pitchFamily="18" charset="0"/>
              </a:rPr>
              <a:t>(Revelation 11:15)</a:t>
            </a:r>
          </a:p>
        </p:txBody>
      </p:sp>
      <p:pic>
        <p:nvPicPr>
          <p:cNvPr id="5" name="Picture 4">
            <a:extLst>
              <a:ext uri="{FF2B5EF4-FFF2-40B4-BE49-F238E27FC236}">
                <a16:creationId xmlns:a16="http://schemas.microsoft.com/office/drawing/2014/main" id="{3B8F0CAA-1FA4-3CC2-1476-9F958B7C9CB3}"/>
              </a:ext>
            </a:extLst>
          </p:cNvPr>
          <p:cNvPicPr>
            <a:picLocks noChangeAspect="1"/>
          </p:cNvPicPr>
          <p:nvPr/>
        </p:nvPicPr>
        <p:blipFill>
          <a:blip r:embed="rId2"/>
          <a:stretch>
            <a:fillRect/>
          </a:stretch>
        </p:blipFill>
        <p:spPr>
          <a:xfrm>
            <a:off x="1975049" y="127256"/>
            <a:ext cx="8241902" cy="4645959"/>
          </a:xfrm>
          <a:prstGeom prst="rect">
            <a:avLst/>
          </a:prstGeom>
        </p:spPr>
      </p:pic>
      <p:sp>
        <p:nvSpPr>
          <p:cNvPr id="7" name="TextBox 6">
            <a:extLst>
              <a:ext uri="{FF2B5EF4-FFF2-40B4-BE49-F238E27FC236}">
                <a16:creationId xmlns:a16="http://schemas.microsoft.com/office/drawing/2014/main" id="{DF855506-733C-FB08-72B8-77AEF9A7B851}"/>
              </a:ext>
            </a:extLst>
          </p:cNvPr>
          <p:cNvSpPr txBox="1"/>
          <p:nvPr/>
        </p:nvSpPr>
        <p:spPr>
          <a:xfrm>
            <a:off x="11791889" y="2923563"/>
            <a:ext cx="400110" cy="3934436"/>
          </a:xfrm>
          <a:prstGeom prst="rect">
            <a:avLst/>
          </a:prstGeom>
          <a:noFill/>
        </p:spPr>
        <p:txBody>
          <a:bodyPr ve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Image credit – https://www.bible.com/events/84698</a:t>
            </a:r>
            <a:endParaRPr kumimoji="0" lang="en-US"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AF15DBF-4601-6783-0F49-9C41D35456DC}"/>
              </a:ext>
            </a:extLst>
          </p:cNvPr>
          <p:cNvSpPr txBox="1"/>
          <p:nvPr/>
        </p:nvSpPr>
        <p:spPr>
          <a:xfrm>
            <a:off x="-1" y="6550222"/>
            <a:ext cx="12192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Class Recording and Notes Will Be  Available on </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https://www.purifiedbyfaith.com/</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400" b="0" i="0" u="none" strike="noStrike" kern="1200" cap="none" spc="0" normalizeH="0" baseline="0" noProof="0" dirty="0">
              <a:ln>
                <a:noFill/>
              </a:ln>
              <a:solidFill>
                <a:prstClr val="white">
                  <a:lumMod val="65000"/>
                </a:prstClr>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30180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848E7B8-182E-ACC0-C0D6-2A27053FD04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C9B3034-4D01-EDB6-A9CA-E10F99176B78}"/>
              </a:ext>
            </a:extLst>
          </p:cNvPr>
          <p:cNvSpPr>
            <a:spLocks noGrp="1"/>
          </p:cNvSpPr>
          <p:nvPr>
            <p:ph type="title"/>
          </p:nvPr>
        </p:nvSpPr>
        <p:spPr>
          <a:xfrm>
            <a:off x="0" y="0"/>
            <a:ext cx="12192000" cy="75081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They cried out with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loud voice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 Sovereign Lord, holy and true, how long before you will judge and avenge our blood on those who dwell on the earth?</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557B4B48-0B94-3680-4BC7-E2C248F9EA4D}"/>
              </a:ext>
            </a:extLst>
          </p:cNvPr>
          <p:cNvSpPr>
            <a:spLocks noGrp="1"/>
          </p:cNvSpPr>
          <p:nvPr>
            <p:ph idx="1"/>
          </p:nvPr>
        </p:nvSpPr>
        <p:spPr>
          <a:xfrm>
            <a:off x="101601" y="1002484"/>
            <a:ext cx="12007272" cy="5629225"/>
          </a:xfrm>
        </p:spPr>
        <p:txBody>
          <a:bodyPr>
            <a:normAutofit fontScale="92500" lnSpcReduction="20000"/>
          </a:bodyPr>
          <a:lstStyle/>
          <a:p>
            <a:r>
              <a:rPr lang="en-US" sz="4000" dirty="0">
                <a:solidFill>
                  <a:srgbClr val="F5F5F5"/>
                </a:solidFill>
                <a:effectLst>
                  <a:outerShdw blurRad="38100" dist="38100" dir="2700000" algn="ctr" rotWithShape="0">
                    <a:schemeClr val="tx1"/>
                  </a:outerShdw>
                </a:effectLst>
              </a:rPr>
              <a:t>These souls cry out with a “</a:t>
            </a:r>
            <a:r>
              <a:rPr lang="en-US" sz="40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loud voice</a:t>
            </a:r>
            <a:r>
              <a:rPr lang="en-US" sz="4000" dirty="0">
                <a:solidFill>
                  <a:srgbClr val="F5F5F5"/>
                </a:solidFill>
                <a:effectLst>
                  <a:outerShdw blurRad="38100" dist="38100" dir="2700000" algn="ctr" rotWithShape="0">
                    <a:schemeClr val="tx1"/>
                  </a:outerShdw>
                </a:effectLst>
              </a:rPr>
              <a:t>,” demanding: “</a:t>
            </a:r>
            <a:r>
              <a:rPr lang="en-US" sz="40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 Sovereign Lord, holy and true, how long before you will judge and avenge our blood on [the inhabitants of the land]?</a:t>
            </a:r>
            <a:r>
              <a:rPr lang="en-US" sz="4000" dirty="0">
                <a:solidFill>
                  <a:srgbClr val="F5F5F5"/>
                </a:solidFill>
                <a:effectLst>
                  <a:outerShdw blurRad="38100" dist="38100" dir="2700000" algn="ctr" rotWithShape="0">
                    <a:schemeClr val="tx1"/>
                  </a:outerShdw>
                </a:effectLst>
              </a:rPr>
              <a:t>”. </a:t>
            </a:r>
          </a:p>
          <a:p>
            <a:r>
              <a:rPr lang="en-US" sz="4000" dirty="0">
                <a:solidFill>
                  <a:srgbClr val="F5F5F5"/>
                </a:solidFill>
                <a:effectLst>
                  <a:outerShdw blurRad="38100" dist="38100" dir="2700000" algn="ctr" rotWithShape="0">
                    <a:schemeClr val="tx1"/>
                  </a:outerShdw>
                </a:effectLst>
              </a:rPr>
              <a:t>This is not an expression of personal malice or human vindictiveness. </a:t>
            </a:r>
          </a:p>
          <a:p>
            <a:r>
              <a:rPr lang="en-US" sz="4000" dirty="0">
                <a:solidFill>
                  <a:srgbClr val="F5F5F5"/>
                </a:solidFill>
                <a:effectLst>
                  <a:outerShdw blurRad="38100" dist="38100" dir="2700000" algn="ctr" rotWithShape="0">
                    <a:schemeClr val="tx1"/>
                  </a:outerShdw>
                </a:effectLst>
              </a:rPr>
              <a:t>Rather, it functions as a formal judicial plea before the absolute sovereign (</a:t>
            </a:r>
            <a:r>
              <a:rPr lang="en-US" sz="4000" i="1" dirty="0" err="1">
                <a:solidFill>
                  <a:srgbClr val="F5F5F5"/>
                </a:solidFill>
                <a:effectLst>
                  <a:outerShdw blurRad="38100" dist="38100" dir="2700000" algn="ctr" rotWithShape="0">
                    <a:schemeClr val="tx1"/>
                  </a:outerShdw>
                </a:effectLst>
              </a:rPr>
              <a:t>despotes</a:t>
            </a:r>
            <a:r>
              <a:rPr lang="en-US" sz="4000" dirty="0">
                <a:solidFill>
                  <a:srgbClr val="F5F5F5"/>
                </a:solidFill>
                <a:effectLst>
                  <a:outerShdw blurRad="38100" dist="38100" dir="2700000" algn="ctr" rotWithShape="0">
                    <a:schemeClr val="tx1"/>
                  </a:outerShdw>
                </a:effectLst>
              </a:rPr>
              <a:t>) for God to act according to his own holiness, truth, and covenant obligations. </a:t>
            </a:r>
          </a:p>
          <a:p>
            <a:r>
              <a:rPr lang="en-US" sz="4000" dirty="0">
                <a:solidFill>
                  <a:srgbClr val="F5F5F5"/>
                </a:solidFill>
                <a:effectLst>
                  <a:outerShdw blurRad="38100" dist="38100" dir="2700000" algn="ctr" rotWithShape="0">
                    <a:schemeClr val="tx1"/>
                  </a:outerShdw>
                </a:effectLst>
              </a:rPr>
              <a:t>The text brings to mind Gen. 4:10 where the Lord says that the innocent blood of Abel cried out from the ground for divine justice when he was murdered by his brother Cain (Gen. 4:10).</a:t>
            </a:r>
          </a:p>
        </p:txBody>
      </p:sp>
    </p:spTree>
    <p:extLst>
      <p:ext uri="{BB962C8B-B14F-4D97-AF65-F5344CB8AC3E}">
        <p14:creationId xmlns:p14="http://schemas.microsoft.com/office/powerpoint/2010/main" val="2239370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F950D9A-3E5D-6A77-EB06-02C1FD4B1E1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B74EC74-9CFD-BAA3-8932-6900CC09B326}"/>
              </a:ext>
            </a:extLst>
          </p:cNvPr>
          <p:cNvSpPr>
            <a:spLocks noGrp="1"/>
          </p:cNvSpPr>
          <p:nvPr>
            <p:ph type="title"/>
          </p:nvPr>
        </p:nvSpPr>
        <p:spPr>
          <a:xfrm>
            <a:off x="0" y="0"/>
            <a:ext cx="12192000" cy="75081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They cried out with a loud voice, “O Sovereign Lord, holy and true, how long before you will judge and avenge our blood on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who dwell on the earth</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0EE2722-A27D-B188-B2BD-F6565A4919F2}"/>
              </a:ext>
            </a:extLst>
          </p:cNvPr>
          <p:cNvSpPr>
            <a:spLocks noGrp="1"/>
          </p:cNvSpPr>
          <p:nvPr>
            <p:ph idx="1"/>
          </p:nvPr>
        </p:nvSpPr>
        <p:spPr>
          <a:xfrm>
            <a:off x="357051" y="1002484"/>
            <a:ext cx="11647715" cy="5703116"/>
          </a:xfrm>
        </p:spPr>
        <p:txBody>
          <a:bodyPr>
            <a:normAutofit fontScale="92500" lnSpcReduction="10000"/>
          </a:bodyPr>
          <a:lstStyle/>
          <a:p>
            <a:r>
              <a:rPr lang="en-US" sz="3200" dirty="0">
                <a:solidFill>
                  <a:srgbClr val="F5F5F5"/>
                </a:solidFill>
                <a:effectLst>
                  <a:outerShdw blurRad="38100" dist="38100" dir="2700000" algn="ctr" rotWithShape="0">
                    <a:schemeClr val="tx1"/>
                  </a:outerShdw>
                </a:effectLst>
              </a:rPr>
              <a:t>Most commentators interpret the phrase translated here 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who dwell on the earth</a:t>
            </a:r>
            <a:r>
              <a:rPr lang="en-US" sz="3200" dirty="0">
                <a:solidFill>
                  <a:srgbClr val="F5F5F5"/>
                </a:solidFill>
                <a:effectLst>
                  <a:outerShdw blurRad="38100" dist="38100" dir="2700000" algn="ctr" rotWithShape="0">
                    <a:schemeClr val="tx1"/>
                  </a:outerShdw>
                </a:effectLst>
              </a:rPr>
              <a:t>” as a reference to rebellious humanity </a:t>
            </a:r>
            <a:r>
              <a:rPr lang="en-US" sz="3200" b="1" i="1" dirty="0">
                <a:solidFill>
                  <a:srgbClr val="F5F5F5"/>
                </a:solidFill>
                <a:effectLst>
                  <a:outerShdw blurRad="38100" dist="38100" dir="2700000" algn="ctr" rotWithShape="0">
                    <a:schemeClr val="tx1"/>
                  </a:outerShdw>
                </a:effectLst>
              </a:rPr>
              <a:t>in general</a:t>
            </a:r>
            <a:r>
              <a:rPr lang="en-US" sz="3200" dirty="0">
                <a:solidFill>
                  <a:srgbClr val="F5F5F5"/>
                </a:solidFill>
                <a:effectLst>
                  <a:outerShdw blurRad="38100" dist="38100" dir="2700000" algn="ctr" rotWithShape="0">
                    <a:schemeClr val="tx1"/>
                  </a:outerShdw>
                </a:effectLst>
              </a:rPr>
              <a:t>.</a:t>
            </a:r>
          </a:p>
          <a:p>
            <a:r>
              <a:rPr lang="en-US" sz="3200" dirty="0">
                <a:solidFill>
                  <a:srgbClr val="F5F5F5"/>
                </a:solidFill>
                <a:effectLst>
                  <a:outerShdw blurRad="38100" dist="38100" dir="2700000" algn="ctr" rotWithShape="0">
                    <a:schemeClr val="tx1"/>
                  </a:outerShdw>
                </a:effectLst>
              </a:rPr>
              <a:t>The Greek words behind this phrase can legitimately be translated: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inhabitants of the land</a:t>
            </a:r>
            <a:r>
              <a:rPr lang="en-US" sz="3200" dirty="0">
                <a:solidFill>
                  <a:srgbClr val="F5F5F5"/>
                </a:solidFill>
                <a:effectLst>
                  <a:outerShdw blurRad="38100" dist="38100" dir="2700000" algn="ctr" rotWithShape="0">
                    <a:schemeClr val="tx1"/>
                  </a:outerShdw>
                </a:effectLst>
              </a:rPr>
              <a:t>” and in this context I believe that would be a </a:t>
            </a:r>
            <a:r>
              <a:rPr lang="en-US" sz="3200" b="1" i="1" dirty="0">
                <a:solidFill>
                  <a:srgbClr val="F5F5F5"/>
                </a:solidFill>
                <a:effectLst>
                  <a:outerShdw blurRad="38100" dist="38100" dir="2700000" algn="ctr" rotWithShape="0">
                    <a:schemeClr val="tx1"/>
                  </a:outerShdw>
                </a:effectLst>
              </a:rPr>
              <a:t>better</a:t>
            </a:r>
            <a:r>
              <a:rPr lang="en-US" sz="3200" dirty="0">
                <a:solidFill>
                  <a:srgbClr val="F5F5F5"/>
                </a:solidFill>
                <a:effectLst>
                  <a:outerShdw blurRad="38100" dist="38100" dir="2700000" algn="ctr" rotWithShape="0">
                    <a:schemeClr val="tx1"/>
                  </a:outerShdw>
                </a:effectLst>
              </a:rPr>
              <a:t> translation. </a:t>
            </a:r>
          </a:p>
          <a:p>
            <a:r>
              <a:rPr lang="en-US" sz="3200" dirty="0">
                <a:solidFill>
                  <a:srgbClr val="F5F5F5"/>
                </a:solidFill>
                <a:effectLst>
                  <a:outerShdw blurRad="38100" dist="38100" dir="2700000" algn="ctr" rotWithShape="0">
                    <a:schemeClr val="tx1"/>
                  </a:outerShdw>
                </a:effectLst>
              </a:rPr>
              <a:t>I don’t see this as a general reference to </a:t>
            </a:r>
            <a:r>
              <a:rPr lang="en-US" sz="3200" b="1" i="1" dirty="0">
                <a:solidFill>
                  <a:srgbClr val="F5F5F5"/>
                </a:solidFill>
                <a:effectLst>
                  <a:outerShdw blurRad="38100" dist="38100" dir="2700000" algn="ctr" rotWithShape="0">
                    <a:schemeClr val="tx1"/>
                  </a:outerShdw>
                </a:effectLst>
              </a:rPr>
              <a:t>all humanity</a:t>
            </a:r>
            <a:r>
              <a:rPr lang="en-US" sz="3200" dirty="0">
                <a:solidFill>
                  <a:srgbClr val="F5F5F5"/>
                </a:solidFill>
                <a:effectLst>
                  <a:outerShdw blurRad="38100" dist="38100" dir="2700000" algn="ctr" rotWithShape="0">
                    <a:schemeClr val="tx1"/>
                  </a:outerShdw>
                </a:effectLst>
              </a:rPr>
              <a:t>, but a </a:t>
            </a:r>
            <a:r>
              <a:rPr lang="en-US" sz="3200" b="1" i="1" dirty="0">
                <a:solidFill>
                  <a:srgbClr val="F5F5F5"/>
                </a:solidFill>
                <a:effectLst>
                  <a:outerShdw blurRad="38100" dist="38100" dir="2700000" algn="ctr" rotWithShape="0">
                    <a:schemeClr val="tx1"/>
                  </a:outerShdw>
                </a:effectLst>
              </a:rPr>
              <a:t>technical term </a:t>
            </a:r>
            <a:r>
              <a:rPr lang="en-US" sz="3200" dirty="0">
                <a:solidFill>
                  <a:srgbClr val="F5F5F5"/>
                </a:solidFill>
                <a:effectLst>
                  <a:outerShdw blurRad="38100" dist="38100" dir="2700000" algn="ctr" rotWithShape="0">
                    <a:schemeClr val="tx1"/>
                  </a:outerShdw>
                </a:effectLst>
              </a:rPr>
              <a:t>referring primarily to unbelieving Jews living in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land</a:t>
            </a:r>
            <a:r>
              <a:rPr lang="en-US" sz="3200" dirty="0">
                <a:solidFill>
                  <a:srgbClr val="F5F5F5"/>
                </a:solidFill>
                <a:effectLst>
                  <a:outerShdw blurRad="38100" dist="38100" dir="2700000" algn="ctr" rotWithShape="0">
                    <a:schemeClr val="tx1"/>
                  </a:outerShdw>
                </a:effectLst>
              </a:rPr>
              <a:t>” of Israel – against whom the Lord will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soon</a:t>
            </a:r>
            <a:r>
              <a:rPr lang="en-US" sz="3200" dirty="0">
                <a:solidFill>
                  <a:srgbClr val="F5F5F5"/>
                </a:solidFill>
                <a:effectLst>
                  <a:outerShdw blurRad="38100" dist="38100" dir="2700000" algn="ctr" rotWithShape="0">
                    <a:schemeClr val="tx1"/>
                  </a:outerShdw>
                </a:effectLst>
              </a:rPr>
              <a:t>” bring judgment. </a:t>
            </a:r>
          </a:p>
          <a:p>
            <a:r>
              <a:rPr lang="en-US" sz="3200" dirty="0">
                <a:solidFill>
                  <a:srgbClr val="F5F5F5"/>
                </a:solidFill>
                <a:effectLst>
                  <a:outerShdw blurRad="38100" dist="38100" dir="2700000" algn="ctr" rotWithShape="0">
                    <a:schemeClr val="tx1"/>
                  </a:outerShdw>
                </a:effectLst>
              </a:rPr>
              <a:t>In the Old Testament, the Lord uses this </a:t>
            </a:r>
            <a:r>
              <a:rPr lang="en-US" sz="3200" b="1" i="1" dirty="0">
                <a:solidFill>
                  <a:srgbClr val="F5F5F5"/>
                </a:solidFill>
                <a:effectLst>
                  <a:outerShdw blurRad="38100" dist="38100" dir="2700000" algn="ctr" rotWithShape="0">
                    <a:schemeClr val="tx1"/>
                  </a:outerShdw>
                </a:effectLst>
              </a:rPr>
              <a:t>exact phrase </a:t>
            </a:r>
            <a:r>
              <a:rPr lang="en-US" sz="3200" dirty="0">
                <a:solidFill>
                  <a:srgbClr val="F5F5F5"/>
                </a:solidFill>
                <a:effectLst>
                  <a:outerShdw blurRad="38100" dist="38100" dir="2700000" algn="ctr" rotWithShape="0">
                    <a:schemeClr val="tx1"/>
                  </a:outerShdw>
                </a:effectLst>
              </a:rPr>
              <a:t>in a number of passages (Hosea 4:1; </a:t>
            </a:r>
            <a:r>
              <a:rPr lang="nl-NL" sz="3200" dirty="0">
                <a:solidFill>
                  <a:srgbClr val="F5F5F5"/>
                </a:solidFill>
                <a:effectLst>
                  <a:outerShdw blurRad="38100" dist="38100" dir="2700000" algn="ctr" rotWithShape="0">
                    <a:schemeClr val="tx1"/>
                  </a:outerShdw>
                </a:effectLst>
              </a:rPr>
              <a:t>Jer 1:14; 6:12; 10:18; Eze 7:7; Joel 1:2,14; 2:1; Zep 1:18) </a:t>
            </a:r>
            <a:r>
              <a:rPr lang="en-US" sz="3200" dirty="0">
                <a:solidFill>
                  <a:srgbClr val="F5F5F5"/>
                </a:solidFill>
                <a:effectLst>
                  <a:outerShdw blurRad="38100" dist="38100" dir="2700000" algn="ctr" rotWithShape="0">
                    <a:schemeClr val="tx1"/>
                  </a:outerShdw>
                </a:effectLst>
              </a:rPr>
              <a:t>where he is addressing his covenant people as they come under divine judgment:</a:t>
            </a:r>
          </a:p>
          <a:p>
            <a:pPr lvl="1"/>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Hear the word of the LORD, O children of Israel, for the LORD has a controversy with </a:t>
            </a:r>
            <a:r>
              <a:rPr lang="en-US" sz="32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2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inhabitants of the land</a:t>
            </a:r>
            <a:r>
              <a:rPr lang="en-US" sz="3200" dirty="0">
                <a:solidFill>
                  <a:srgbClr val="F5F5F5"/>
                </a:solidFill>
                <a:effectLst>
                  <a:outerShdw blurRad="38100" dist="38100" dir="2700000" algn="ctr" rotWithShape="0">
                    <a:schemeClr val="tx1"/>
                  </a:outerShdw>
                </a:effectLst>
              </a:rPr>
              <a:t>.  (Hos 4:1) </a:t>
            </a:r>
          </a:p>
        </p:txBody>
      </p:sp>
    </p:spTree>
    <p:extLst>
      <p:ext uri="{BB962C8B-B14F-4D97-AF65-F5344CB8AC3E}">
        <p14:creationId xmlns:p14="http://schemas.microsoft.com/office/powerpoint/2010/main" val="2282316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E1640ED-FECB-2696-7C01-33A4D930BDB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ECFC660-7CF3-7C47-1A5D-16BB9F9B7FEF}"/>
              </a:ext>
            </a:extLst>
          </p:cNvPr>
          <p:cNvSpPr>
            <a:spLocks noGrp="1"/>
          </p:cNvSpPr>
          <p:nvPr>
            <p:ph type="title"/>
          </p:nvPr>
        </p:nvSpPr>
        <p:spPr>
          <a:xfrm>
            <a:off x="0" y="0"/>
            <a:ext cx="12192000" cy="115348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they were each given a white robe and told to rest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little longer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until the number of their fellow servants and their brothers should be complete, who were to be killed as they themselves had been.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ED9868E1-F506-53C6-E800-70AA8A49BE7C}"/>
              </a:ext>
            </a:extLst>
          </p:cNvPr>
          <p:cNvSpPr>
            <a:spLocks noGrp="1"/>
          </p:cNvSpPr>
          <p:nvPr>
            <p:ph idx="1"/>
          </p:nvPr>
        </p:nvSpPr>
        <p:spPr>
          <a:xfrm>
            <a:off x="661850" y="1428205"/>
            <a:ext cx="11038115" cy="5464629"/>
          </a:xfrm>
        </p:spPr>
        <p:txBody>
          <a:bodyPr>
            <a:normAutofit fontScale="77500" lnSpcReduction="20000"/>
          </a:bodyPr>
          <a:lstStyle/>
          <a:p>
            <a:r>
              <a:rPr lang="en-US" sz="4000" dirty="0">
                <a:solidFill>
                  <a:srgbClr val="F5F5F5"/>
                </a:solidFill>
                <a:effectLst>
                  <a:outerShdw blurRad="38100" dist="38100" dir="2700000" algn="ctr" rotWithShape="0">
                    <a:schemeClr val="tx1"/>
                  </a:outerShdw>
                </a:effectLst>
              </a:rPr>
              <a:t>Each martyr then receives a white robe—symbolizing their righteousness, their victory, and God's reversal of the unjust verdict the world rendered against them.</a:t>
            </a:r>
          </a:p>
          <a:p>
            <a:r>
              <a:rPr lang="en-US" sz="4000" dirty="0">
                <a:solidFill>
                  <a:srgbClr val="F5F5F5"/>
                </a:solidFill>
                <a:effectLst>
                  <a:outerShdw blurRad="38100" dist="38100" dir="2700000" algn="ctr" rotWithShape="0">
                    <a:schemeClr val="tx1"/>
                  </a:outerShdw>
                </a:effectLst>
              </a:rPr>
              <a:t>They are told to rest “</a:t>
            </a:r>
            <a:r>
              <a:rPr lang="en-US" sz="40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little longer</a:t>
            </a:r>
            <a:r>
              <a:rPr lang="en-US" sz="4000" dirty="0">
                <a:solidFill>
                  <a:srgbClr val="F5F5F5"/>
                </a:solidFill>
                <a:effectLst>
                  <a:outerShdw blurRad="38100" dist="38100" dir="2700000" algn="ctr" rotWithShape="0">
                    <a:schemeClr val="tx1"/>
                  </a:outerShdw>
                </a:effectLst>
              </a:rPr>
              <a:t>” until the full number of their fellow servants about to be killed has been completed. </a:t>
            </a:r>
          </a:p>
          <a:p>
            <a:r>
              <a:rPr lang="en-US" sz="4000" dirty="0">
                <a:solidFill>
                  <a:srgbClr val="F5F5F5"/>
                </a:solidFill>
                <a:effectLst>
                  <a:outerShdw blurRad="38100" dist="38100" dir="2700000" algn="ctr" rotWithShape="0">
                    <a:schemeClr val="tx1"/>
                  </a:outerShdw>
                </a:effectLst>
              </a:rPr>
              <a:t>The word “</a:t>
            </a:r>
            <a:r>
              <a:rPr lang="en-US" sz="40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little</a:t>
            </a:r>
            <a:r>
              <a:rPr lang="en-US" sz="4000" dirty="0">
                <a:solidFill>
                  <a:srgbClr val="F5F5F5"/>
                </a:solidFill>
                <a:effectLst>
                  <a:outerShdw blurRad="38100" dist="38100" dir="2700000" algn="ctr" rotWithShape="0">
                    <a:schemeClr val="tx1"/>
                  </a:outerShdw>
                </a:effectLst>
              </a:rPr>
              <a:t>” (</a:t>
            </a:r>
            <a:r>
              <a:rPr lang="en-US" sz="4000" i="1" dirty="0">
                <a:solidFill>
                  <a:srgbClr val="F5F5F5"/>
                </a:solidFill>
                <a:effectLst>
                  <a:outerShdw blurRad="38100" dist="38100" dir="2700000" algn="ctr" rotWithShape="0">
                    <a:schemeClr val="tx1"/>
                  </a:outerShdw>
                </a:effectLst>
              </a:rPr>
              <a:t>micros</a:t>
            </a:r>
            <a:r>
              <a:rPr lang="en-US" sz="4000" dirty="0">
                <a:solidFill>
                  <a:srgbClr val="F5F5F5"/>
                </a:solidFill>
                <a:effectLst>
                  <a:outerShdw blurRad="38100" dist="38100" dir="2700000" algn="ctr" rotWithShape="0">
                    <a:schemeClr val="tx1"/>
                  </a:outerShdw>
                </a:effectLst>
              </a:rPr>
              <a:t>) means exactly what it says: a short period in human terms, pointing to the small number of years remaining before God would act to avenge the deaths of these martyrs (in AD 70). </a:t>
            </a:r>
          </a:p>
          <a:p>
            <a:r>
              <a:rPr lang="en-US" sz="4000" dirty="0">
                <a:solidFill>
                  <a:srgbClr val="F5F5F5"/>
                </a:solidFill>
                <a:effectLst>
                  <a:outerShdw blurRad="38100" dist="38100" dir="2700000" algn="ctr" rotWithShape="0">
                    <a:schemeClr val="tx1"/>
                  </a:outerShdw>
                </a:effectLst>
              </a:rPr>
              <a:t>This is similar to the statement made about this same group by Jesus in the Olivet Discourse where he says:</a:t>
            </a:r>
          </a:p>
          <a:p>
            <a:pPr lvl="1"/>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will not God give justice to his elect, who cry to him day and night? Will he delay long over them? I tell you, </a:t>
            </a:r>
            <a:r>
              <a:rPr lang="en-US" sz="36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will give justice to them </a:t>
            </a:r>
            <a:r>
              <a:rPr lang="en-US" sz="36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speedily</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600" dirty="0">
                <a:solidFill>
                  <a:srgbClr val="F5F5F5"/>
                </a:solidFill>
                <a:effectLst>
                  <a:outerShdw blurRad="38100" dist="38100" dir="2700000" algn="ctr" rotWithShape="0">
                    <a:schemeClr val="tx1"/>
                  </a:outerShdw>
                </a:effectLst>
              </a:rPr>
              <a:t>(Luke 18:7–8)</a:t>
            </a:r>
            <a:endParaRPr lang="en-US" sz="3200" dirty="0">
              <a:solidFill>
                <a:srgbClr val="F5F5F5"/>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1155912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0B0526B-9570-A3EC-F0A8-9F1D4A0A01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4A4200-D1AA-68F0-65BA-C30BBD8C1F54}"/>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Sixth Seal (6:12-17)</a:t>
            </a:r>
          </a:p>
        </p:txBody>
      </p:sp>
      <p:sp>
        <p:nvSpPr>
          <p:cNvPr id="5" name="Content Placeholder 4">
            <a:extLst>
              <a:ext uri="{FF2B5EF4-FFF2-40B4-BE49-F238E27FC236}">
                <a16:creationId xmlns:a16="http://schemas.microsoft.com/office/drawing/2014/main" id="{8F98FC39-085C-564E-58B0-A8C8D86CA535}"/>
              </a:ext>
            </a:extLst>
          </p:cNvPr>
          <p:cNvSpPr>
            <a:spLocks noGrp="1"/>
          </p:cNvSpPr>
          <p:nvPr>
            <p:ph idx="1"/>
          </p:nvPr>
        </p:nvSpPr>
        <p:spPr>
          <a:xfrm>
            <a:off x="323273" y="866503"/>
            <a:ext cx="11610109" cy="5991497"/>
          </a:xfrm>
        </p:spPr>
        <p:txBody>
          <a:bodyPr>
            <a:normAutofit lnSpcReduction="10000"/>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6:12</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I watched as he opened the sixth seal. There was a great earthquake. The sun turned black like sackcloth made of goat hair, the whole moon turned blood red,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13</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the stars in the sky fell to earth, as late figs drop from a fig tree when shaken by a strong wind.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14</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 sky receded like a scroll, rolling up, and every mountain and island was removed from its place.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15</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the kings of the earth, the princes, the generals, the rich, the mighty, and every slave and every free man hid in caves and among the rocks of the mountains.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16</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They called to the mountains and the rocks, “Fall on us and hide us from the face of him who sits on the throne and from the wrath of the Lamb!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17</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For the great day of their wrath has come, and who can stand?” </a:t>
            </a:r>
            <a:r>
              <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3116103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226DF63C-C381-E2EA-D365-3F67C405333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7C36D74-2BD1-7DC8-1B30-5B68D3A3DCB7}"/>
              </a:ext>
            </a:extLst>
          </p:cNvPr>
          <p:cNvSpPr>
            <a:spLocks noGrp="1"/>
          </p:cNvSpPr>
          <p:nvPr>
            <p:ph type="title"/>
          </p:nvPr>
        </p:nvSpPr>
        <p:spPr>
          <a:xfrm>
            <a:off x="0" y="-1"/>
            <a:ext cx="12192000" cy="152260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opened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sixth seal</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looked, and behold, there was a great earthquake, and the sun became black as sackcloth, the full moon became like blood,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stars of the sky fell to the earth as the fig tree sheds its winter fruit when shaken by a gale.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sky vanished like a scroll that is being rolled up, and every mountain and island was removed from its place.</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55FA5FD-113C-53AD-261E-F781A8631937}"/>
              </a:ext>
            </a:extLst>
          </p:cNvPr>
          <p:cNvSpPr>
            <a:spLocks noGrp="1"/>
          </p:cNvSpPr>
          <p:nvPr>
            <p:ph idx="1"/>
          </p:nvPr>
        </p:nvSpPr>
        <p:spPr>
          <a:xfrm>
            <a:off x="58723" y="1807028"/>
            <a:ext cx="11992062" cy="4782523"/>
          </a:xfrm>
        </p:spPr>
        <p:txBody>
          <a:bodyPr>
            <a:normAutofit fontScale="70000" lnSpcReduction="20000"/>
          </a:bodyPr>
          <a:lstStyle/>
          <a:p>
            <a:r>
              <a:rPr lang="en-US" sz="4500" dirty="0">
                <a:solidFill>
                  <a:srgbClr val="F5F5F5"/>
                </a:solidFill>
                <a:effectLst>
                  <a:outerShdw blurRad="38100" dist="38100" dir="2700000" algn="ctr" rotWithShape="0">
                    <a:schemeClr val="tx1"/>
                  </a:outerShdw>
                </a:effectLst>
              </a:rPr>
              <a:t>We come now to the climactic “</a:t>
            </a:r>
            <a:r>
              <a:rPr lang="en-US" sz="45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sixth seal</a:t>
            </a:r>
            <a:r>
              <a:rPr lang="en-US" sz="4500" dirty="0">
                <a:solidFill>
                  <a:srgbClr val="F5F5F5"/>
                </a:solidFill>
                <a:effectLst>
                  <a:outerShdw blurRad="38100" dist="38100" dir="2700000" algn="ctr" rotWithShape="0">
                    <a:schemeClr val="tx1"/>
                  </a:outerShdw>
                </a:effectLst>
              </a:rPr>
              <a:t>”. </a:t>
            </a:r>
          </a:p>
          <a:p>
            <a:r>
              <a:rPr lang="en-US" sz="4500" dirty="0">
                <a:solidFill>
                  <a:srgbClr val="F5F5F5"/>
                </a:solidFill>
                <a:effectLst>
                  <a:outerShdw blurRad="38100" dist="38100" dir="2700000" algn="ctr" rotWithShape="0">
                    <a:schemeClr val="tx1"/>
                  </a:outerShdw>
                </a:effectLst>
              </a:rPr>
              <a:t>When the Lamb opened the </a:t>
            </a:r>
            <a:r>
              <a:rPr lang="en-US" sz="4500" b="1" i="1" dirty="0">
                <a:solidFill>
                  <a:srgbClr val="F5F5F5"/>
                </a:solidFill>
                <a:effectLst>
                  <a:outerShdw blurRad="38100" dist="38100" dir="2700000" algn="ctr" rotWithShape="0">
                    <a:schemeClr val="tx1"/>
                  </a:outerShdw>
                </a:effectLst>
              </a:rPr>
              <a:t>preceding</a:t>
            </a:r>
            <a:r>
              <a:rPr lang="en-US" sz="4500" dirty="0">
                <a:solidFill>
                  <a:srgbClr val="F5F5F5"/>
                </a:solidFill>
                <a:effectLst>
                  <a:outerShdw blurRad="38100" dist="38100" dir="2700000" algn="ctr" rotWithShape="0">
                    <a:schemeClr val="tx1"/>
                  </a:outerShdw>
                </a:effectLst>
              </a:rPr>
              <a:t> seal, we heard a divine voice comforting the martyrs who had been slain for maintaining their testimony (6:9). </a:t>
            </a:r>
          </a:p>
          <a:p>
            <a:r>
              <a:rPr lang="en-US" sz="4500" dirty="0">
                <a:solidFill>
                  <a:srgbClr val="F5F5F5"/>
                </a:solidFill>
                <a:effectLst>
                  <a:outerShdw blurRad="38100" dist="38100" dir="2700000" algn="ctr" rotWithShape="0">
                    <a:schemeClr val="tx1"/>
                  </a:outerShdw>
                </a:effectLst>
              </a:rPr>
              <a:t>There they were promised that their deaths would be vindicated after a “</a:t>
            </a:r>
            <a:r>
              <a:rPr lang="en-US" sz="45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little while</a:t>
            </a:r>
            <a:r>
              <a:rPr lang="en-US" sz="4500" dirty="0">
                <a:solidFill>
                  <a:srgbClr val="F5F5F5"/>
                </a:solidFill>
                <a:effectLst>
                  <a:outerShdw blurRad="38100" dist="38100" dir="2700000" algn="ctr" rotWithShape="0">
                    <a:schemeClr val="tx1"/>
                  </a:outerShdw>
                </a:effectLst>
              </a:rPr>
              <a:t>”. </a:t>
            </a:r>
          </a:p>
          <a:p>
            <a:r>
              <a:rPr lang="en-US" sz="4500" dirty="0">
                <a:solidFill>
                  <a:srgbClr val="F5F5F5"/>
                </a:solidFill>
                <a:effectLst>
                  <a:outerShdw blurRad="38100" dist="38100" dir="2700000" algn="ctr" rotWithShape="0">
                    <a:schemeClr val="tx1"/>
                  </a:outerShdw>
                </a:effectLst>
              </a:rPr>
              <a:t>Here, with the opening of the sixth seal, that promised action begins to unfold.</a:t>
            </a:r>
          </a:p>
          <a:p>
            <a:r>
              <a:rPr lang="en-US" sz="4500" dirty="0">
                <a:solidFill>
                  <a:srgbClr val="F5F5F5"/>
                </a:solidFill>
                <a:effectLst>
                  <a:outerShdw blurRad="38100" dist="38100" dir="2700000" algn="ctr" rotWithShape="0">
                    <a:schemeClr val="tx1"/>
                  </a:outerShdw>
                </a:effectLst>
              </a:rPr>
              <a:t>This seal’s judgments are much more </a:t>
            </a:r>
            <a:r>
              <a:rPr lang="en-US" sz="4500" b="1" i="1" dirty="0">
                <a:solidFill>
                  <a:srgbClr val="F5F5F5"/>
                </a:solidFill>
                <a:effectLst>
                  <a:outerShdw blurRad="38100" dist="38100" dir="2700000" algn="ctr" rotWithShape="0">
                    <a:schemeClr val="tx1"/>
                  </a:outerShdw>
                </a:effectLst>
              </a:rPr>
              <a:t>catastrophic</a:t>
            </a:r>
            <a:r>
              <a:rPr lang="en-US" sz="4500" dirty="0">
                <a:solidFill>
                  <a:srgbClr val="F5F5F5"/>
                </a:solidFill>
                <a:effectLst>
                  <a:outerShdw blurRad="38100" dist="38100" dir="2700000" algn="ctr" rotWithShape="0">
                    <a:schemeClr val="tx1"/>
                  </a:outerShdw>
                </a:effectLst>
              </a:rPr>
              <a:t> than the first four.</a:t>
            </a:r>
          </a:p>
          <a:p>
            <a:r>
              <a:rPr lang="en-US" sz="4500" dirty="0">
                <a:solidFill>
                  <a:srgbClr val="F5F5F5"/>
                </a:solidFill>
                <a:effectLst>
                  <a:outerShdw blurRad="38100" dist="38100" dir="2700000" algn="ctr" rotWithShape="0">
                    <a:schemeClr val="tx1"/>
                  </a:outerShdw>
                </a:effectLst>
              </a:rPr>
              <a:t>The first four seals (represented by the four horsemen) brought war, famine, and pestilence, and death upon the earth.</a:t>
            </a:r>
            <a:endParaRPr lang="en-US" sz="3200" dirty="0">
              <a:solidFill>
                <a:srgbClr val="F5F5F5"/>
              </a:solidFill>
              <a:effectLst>
                <a:outerShdw blurRad="38100" dist="38100" dir="2700000" algn="ctr" rotWithShape="0">
                  <a:schemeClr val="tx1"/>
                </a:outerShdw>
              </a:effectLst>
            </a:endParaRPr>
          </a:p>
        </p:txBody>
      </p:sp>
      <p:sp>
        <p:nvSpPr>
          <p:cNvPr id="6" name="TextBox 5">
            <a:extLst>
              <a:ext uri="{FF2B5EF4-FFF2-40B4-BE49-F238E27FC236}">
                <a16:creationId xmlns:a16="http://schemas.microsoft.com/office/drawing/2014/main" id="{E9806CF7-0B26-5888-7598-091622C9A3CC}"/>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14017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C9E7ABC-DA34-358C-8340-ABBB387A675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31F1557-0A95-6105-EC4C-3A3CFA257616}"/>
              </a:ext>
            </a:extLst>
          </p:cNvPr>
          <p:cNvSpPr>
            <a:spLocks noGrp="1"/>
          </p:cNvSpPr>
          <p:nvPr>
            <p:ph type="title"/>
          </p:nvPr>
        </p:nvSpPr>
        <p:spPr>
          <a:xfrm>
            <a:off x="0" y="-1"/>
            <a:ext cx="12192000" cy="152260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opened the sixth seal, I looked, and behold, there was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great earthquake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sun became black as sackcloth</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full moon became like blood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stars of the sky fell to the earth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 the fig tree sheds its winter fruit when shaken by a gale.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sky vanished like a scroll that is being rolled up</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every mountain and island was removed from its place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11F87FD4-A0FC-A52C-4A73-F5ED9906A2C6}"/>
              </a:ext>
            </a:extLst>
          </p:cNvPr>
          <p:cNvSpPr>
            <a:spLocks noGrp="1"/>
          </p:cNvSpPr>
          <p:nvPr>
            <p:ph idx="1"/>
          </p:nvPr>
        </p:nvSpPr>
        <p:spPr>
          <a:xfrm>
            <a:off x="188753" y="1598102"/>
            <a:ext cx="11648114" cy="5301843"/>
          </a:xfrm>
        </p:spPr>
        <p:txBody>
          <a:bodyPr>
            <a:normAutofit fontScale="77500" lnSpcReduction="20000"/>
          </a:bodyPr>
          <a:lstStyle/>
          <a:p>
            <a:r>
              <a:rPr lang="en-US" sz="4000" dirty="0">
                <a:solidFill>
                  <a:srgbClr val="F5F5F5"/>
                </a:solidFill>
                <a:effectLst>
                  <a:outerShdw blurRad="38100" dist="38100" dir="2700000" algn="ctr" rotWithShape="0">
                    <a:schemeClr val="tx1"/>
                  </a:outerShdw>
                </a:effectLst>
              </a:rPr>
              <a:t>But the imagery used to describe </a:t>
            </a:r>
            <a:r>
              <a:rPr lang="en-US" sz="4000" b="1" i="1" dirty="0">
                <a:solidFill>
                  <a:srgbClr val="F5F5F5"/>
                </a:solidFill>
                <a:effectLst>
                  <a:outerShdw blurRad="38100" dist="38100" dir="2700000" algn="ctr" rotWithShape="0">
                    <a:schemeClr val="tx1"/>
                  </a:outerShdw>
                </a:effectLst>
              </a:rPr>
              <a:t>this</a:t>
            </a:r>
            <a:r>
              <a:rPr lang="en-US" sz="4000" dirty="0">
                <a:solidFill>
                  <a:srgbClr val="F5F5F5"/>
                </a:solidFill>
                <a:effectLst>
                  <a:outerShdw blurRad="38100" dist="38100" dir="2700000" algn="ctr" rotWithShape="0">
                    <a:schemeClr val="tx1"/>
                  </a:outerShdw>
                </a:effectLst>
              </a:rPr>
              <a:t> seal involves natural disasters affecting the very </a:t>
            </a:r>
            <a:r>
              <a:rPr lang="en-US" sz="4000" b="1" i="1" dirty="0">
                <a:solidFill>
                  <a:srgbClr val="F5F5F5"/>
                </a:solidFill>
                <a:effectLst>
                  <a:outerShdw blurRad="38100" dist="38100" dir="2700000" algn="ctr" rotWithShape="0">
                    <a:schemeClr val="tx1"/>
                  </a:outerShdw>
                </a:effectLst>
              </a:rPr>
              <a:t>fabric</a:t>
            </a:r>
            <a:r>
              <a:rPr lang="en-US" sz="4000" dirty="0">
                <a:solidFill>
                  <a:srgbClr val="F5F5F5"/>
                </a:solidFill>
                <a:effectLst>
                  <a:outerShdw blurRad="38100" dist="38100" dir="2700000" algn="ctr" rotWithShape="0">
                    <a:schemeClr val="tx1"/>
                  </a:outerShdw>
                </a:effectLst>
              </a:rPr>
              <a:t> of the cosmos: </a:t>
            </a:r>
          </a:p>
          <a:p>
            <a:pPr lvl="1"/>
            <a:r>
              <a:rPr lang="en-US" sz="3600" dirty="0">
                <a:solidFill>
                  <a:srgbClr val="F5F5F5"/>
                </a:solidFill>
                <a:effectLst>
                  <a:outerShdw blurRad="38100" dist="38100" dir="2700000" algn="ctr" rotWithShape="0">
                    <a:schemeClr val="tx1"/>
                  </a:outerShdw>
                </a:effectLst>
              </a:rPr>
              <a:t>“</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great earthquake</a:t>
            </a:r>
            <a:r>
              <a:rPr lang="en-US" sz="3600" dirty="0">
                <a:solidFill>
                  <a:srgbClr val="F5F5F5"/>
                </a:solidFill>
                <a:effectLst>
                  <a:outerShdw blurRad="38100" dist="38100" dir="2700000" algn="ctr" rotWithShape="0">
                    <a:schemeClr val="tx1"/>
                  </a:outerShdw>
                </a:effectLst>
              </a:rPr>
              <a:t>”</a:t>
            </a:r>
          </a:p>
          <a:p>
            <a:pPr lvl="1"/>
            <a:r>
              <a:rPr lang="en-US" sz="3600" dirty="0">
                <a:solidFill>
                  <a:srgbClr val="F5F5F5"/>
                </a:solidFill>
                <a:effectLst>
                  <a:outerShdw blurRad="38100" dist="38100" dir="2700000" algn="ctr" rotWithShape="0">
                    <a:schemeClr val="tx1"/>
                  </a:outerShdw>
                </a:effectLst>
              </a:rPr>
              <a:t>“</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sun became black as sackcloth</a:t>
            </a:r>
            <a:r>
              <a:rPr lang="en-US" sz="3600" dirty="0">
                <a:solidFill>
                  <a:srgbClr val="F5F5F5"/>
                </a:solidFill>
                <a:effectLst>
                  <a:outerShdw blurRad="38100" dist="38100" dir="2700000" algn="ctr" rotWithShape="0">
                    <a:schemeClr val="tx1"/>
                  </a:outerShdw>
                </a:effectLst>
              </a:rPr>
              <a:t>”</a:t>
            </a:r>
          </a:p>
          <a:p>
            <a:pPr lvl="1"/>
            <a:r>
              <a:rPr lang="en-US" sz="3600" dirty="0">
                <a:solidFill>
                  <a:srgbClr val="F5F5F5"/>
                </a:solidFill>
                <a:effectLst>
                  <a:outerShdw blurRad="38100" dist="38100" dir="2700000" algn="ctr" rotWithShape="0">
                    <a:schemeClr val="tx1"/>
                  </a:outerShdw>
                </a:effectLst>
              </a:rPr>
              <a:t>“</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full moon became like blood</a:t>
            </a:r>
            <a:r>
              <a:rPr lang="en-US" sz="3600" dirty="0">
                <a:solidFill>
                  <a:srgbClr val="F5F5F5"/>
                </a:solidFill>
                <a:effectLst>
                  <a:outerShdw blurRad="38100" dist="38100" dir="2700000" algn="ctr" rotWithShape="0">
                    <a:schemeClr val="tx1"/>
                  </a:outerShdw>
                </a:effectLst>
              </a:rPr>
              <a:t>”</a:t>
            </a:r>
          </a:p>
          <a:p>
            <a:pPr lvl="1"/>
            <a:r>
              <a:rPr lang="en-US" sz="3600" dirty="0">
                <a:solidFill>
                  <a:srgbClr val="F5F5F5"/>
                </a:solidFill>
                <a:effectLst>
                  <a:outerShdw blurRad="38100" dist="38100" dir="2700000" algn="ctr" rotWithShape="0">
                    <a:schemeClr val="tx1"/>
                  </a:outerShdw>
                </a:effectLst>
              </a:rPr>
              <a:t>“</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stars of the sky fell to the earth</a:t>
            </a:r>
            <a:r>
              <a:rPr lang="en-US" sz="3600" dirty="0">
                <a:solidFill>
                  <a:srgbClr val="F5F5F5"/>
                </a:solidFill>
                <a:effectLst>
                  <a:outerShdw blurRad="38100" dist="38100" dir="2700000" algn="ctr" rotWithShape="0">
                    <a:schemeClr val="tx1"/>
                  </a:outerShdw>
                </a:effectLst>
              </a:rPr>
              <a:t>”</a:t>
            </a:r>
          </a:p>
          <a:p>
            <a:pPr lvl="1"/>
            <a:r>
              <a:rPr lang="en-US" sz="3600" dirty="0">
                <a:solidFill>
                  <a:srgbClr val="F5F5F5"/>
                </a:solidFill>
                <a:effectLst>
                  <a:outerShdw blurRad="38100" dist="38100" dir="2700000" algn="ctr" rotWithShape="0">
                    <a:schemeClr val="tx1"/>
                  </a:outerShdw>
                </a:effectLst>
              </a:rPr>
              <a:t>“</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sky vanished like a scroll that is being rolled up</a:t>
            </a:r>
            <a:r>
              <a:rPr lang="en-US" sz="3600" dirty="0">
                <a:solidFill>
                  <a:srgbClr val="F5F5F5"/>
                </a:solidFill>
                <a:effectLst>
                  <a:outerShdw blurRad="38100" dist="38100" dir="2700000" algn="ctr" rotWithShape="0">
                    <a:schemeClr val="tx1"/>
                  </a:outerShdw>
                </a:effectLst>
              </a:rPr>
              <a:t>”</a:t>
            </a:r>
          </a:p>
          <a:p>
            <a:pPr lvl="1"/>
            <a:r>
              <a:rPr lang="en-US" sz="3600" dirty="0">
                <a:solidFill>
                  <a:srgbClr val="F5F5F5"/>
                </a:solidFill>
                <a:effectLst>
                  <a:outerShdw blurRad="38100" dist="38100" dir="2700000" algn="ctr" rotWithShape="0">
                    <a:schemeClr val="tx1"/>
                  </a:outerShdw>
                </a:effectLst>
              </a:rPr>
              <a:t>“</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every mountain and island was removed from its place</a:t>
            </a:r>
            <a:r>
              <a:rPr lang="en-US" sz="3600" dirty="0">
                <a:solidFill>
                  <a:srgbClr val="F5F5F5"/>
                </a:solidFill>
                <a:effectLst>
                  <a:outerShdw blurRad="38100" dist="38100" dir="2700000" algn="ctr" rotWithShape="0">
                    <a:schemeClr val="tx1"/>
                  </a:outerShdw>
                </a:effectLst>
              </a:rPr>
              <a:t>” </a:t>
            </a:r>
          </a:p>
          <a:p>
            <a:r>
              <a:rPr lang="en-US" sz="4000" dirty="0">
                <a:solidFill>
                  <a:srgbClr val="F5F5F5"/>
                </a:solidFill>
                <a:effectLst>
                  <a:outerShdw blurRad="38100" dist="38100" dir="2700000" algn="ctr" rotWithShape="0">
                    <a:schemeClr val="tx1"/>
                  </a:outerShdw>
                </a:effectLst>
              </a:rPr>
              <a:t>This is apocalyptic, de-creation language: in his righteous anger the God of creation is </a:t>
            </a:r>
            <a:r>
              <a:rPr lang="en-US" sz="4000" b="1" i="1" dirty="0">
                <a:solidFill>
                  <a:srgbClr val="F5F5F5"/>
                </a:solidFill>
                <a:effectLst>
                  <a:outerShdw blurRad="38100" dist="38100" dir="2700000" algn="ctr" rotWithShape="0">
                    <a:schemeClr val="tx1"/>
                  </a:outerShdw>
                </a:effectLst>
              </a:rPr>
              <a:t>undoing</a:t>
            </a:r>
            <a:r>
              <a:rPr lang="en-US" sz="4000" dirty="0">
                <a:solidFill>
                  <a:srgbClr val="F5F5F5"/>
                </a:solidFill>
                <a:effectLst>
                  <a:outerShdw blurRad="38100" dist="38100" dir="2700000" algn="ctr" rotWithShape="0">
                    <a:schemeClr val="tx1"/>
                  </a:outerShdw>
                </a:effectLst>
              </a:rPr>
              <a:t> his creation! </a:t>
            </a:r>
          </a:p>
          <a:p>
            <a:r>
              <a:rPr lang="en-US" sz="4000" dirty="0">
                <a:solidFill>
                  <a:srgbClr val="F5F5F5"/>
                </a:solidFill>
                <a:effectLst>
                  <a:outerShdw blurRad="38100" dist="38100" dir="2700000" algn="ctr" rotWithShape="0">
                    <a:schemeClr val="tx1"/>
                  </a:outerShdw>
                </a:effectLst>
              </a:rPr>
              <a:t>These kinds of images are used in a </a:t>
            </a:r>
            <a:r>
              <a:rPr lang="en-US" sz="4000" b="1" i="1" dirty="0">
                <a:solidFill>
                  <a:srgbClr val="F5F5F5"/>
                </a:solidFill>
                <a:effectLst>
                  <a:outerShdw blurRad="38100" dist="38100" dir="2700000" algn="ctr" rotWithShape="0">
                    <a:schemeClr val="tx1"/>
                  </a:outerShdw>
                </a:effectLst>
              </a:rPr>
              <a:t>number</a:t>
            </a:r>
            <a:r>
              <a:rPr lang="en-US" sz="4000" dirty="0">
                <a:solidFill>
                  <a:srgbClr val="F5F5F5"/>
                </a:solidFill>
                <a:effectLst>
                  <a:outerShdw blurRad="38100" dist="38100" dir="2700000" algn="ctr" rotWithShape="0">
                    <a:schemeClr val="tx1"/>
                  </a:outerShdw>
                </a:effectLst>
              </a:rPr>
              <a:t> of Old Testament passages to describe a situation where God’s judgments  have brought cataclysmic death and destruction on a nation that is being judged.</a:t>
            </a:r>
            <a:endParaRPr lang="en-US" sz="3200" dirty="0">
              <a:solidFill>
                <a:srgbClr val="F5F5F5"/>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1351544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CB2F7B8-5AA3-BB96-707E-F257C02BE69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66BB456-69CF-CEF5-869E-BD16F8F6CEBA}"/>
              </a:ext>
            </a:extLst>
          </p:cNvPr>
          <p:cNvSpPr>
            <a:spLocks noGrp="1"/>
          </p:cNvSpPr>
          <p:nvPr>
            <p:ph type="title"/>
          </p:nvPr>
        </p:nvSpPr>
        <p:spPr>
          <a:xfrm>
            <a:off x="0" y="-1"/>
            <a:ext cx="12192000" cy="136740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opened the sixth seal, I looked, and behold, there was a great earthquake, and the sun became black as sackcloth, the full moon became like blood,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stars of the sky fell to the earth as the fig tree sheds its winter fruit when shaken by a gale.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sky vanished like a scroll that is being rolled up, and every mountain and island was removed from its place.</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6AF2EFA0-7E37-CB4E-9192-CEC5A656D2FF}"/>
              </a:ext>
            </a:extLst>
          </p:cNvPr>
          <p:cNvSpPr>
            <a:spLocks noGrp="1"/>
          </p:cNvSpPr>
          <p:nvPr>
            <p:ph idx="1"/>
          </p:nvPr>
        </p:nvSpPr>
        <p:spPr>
          <a:xfrm>
            <a:off x="188752" y="1455382"/>
            <a:ext cx="11648114" cy="5217952"/>
          </a:xfrm>
        </p:spPr>
        <p:txBody>
          <a:bodyPr>
            <a:normAutofit fontScale="92500" lnSpcReduction="10000"/>
          </a:bodyPr>
          <a:lstStyle/>
          <a:p>
            <a:r>
              <a:rPr lang="en-US" sz="3200" dirty="0">
                <a:solidFill>
                  <a:srgbClr val="F5F5F5"/>
                </a:solidFill>
                <a:effectLst>
                  <a:outerShdw blurRad="38100" dist="38100" dir="2700000" algn="ctr" rotWithShape="0">
                    <a:schemeClr val="tx1"/>
                  </a:outerShdw>
                </a:effectLst>
              </a:rPr>
              <a:t>But when </a:t>
            </a:r>
            <a:r>
              <a:rPr lang="en-US" sz="3200" b="1" i="1" dirty="0">
                <a:solidFill>
                  <a:srgbClr val="F5F5F5"/>
                </a:solidFill>
                <a:effectLst>
                  <a:outerShdw blurRad="38100" dist="38100" dir="2700000" algn="ctr" rotWithShape="0">
                    <a:schemeClr val="tx1"/>
                  </a:outerShdw>
                </a:effectLst>
              </a:rPr>
              <a:t>futurists</a:t>
            </a:r>
            <a:r>
              <a:rPr lang="en-US" sz="3200" dirty="0">
                <a:solidFill>
                  <a:srgbClr val="F5F5F5"/>
                </a:solidFill>
                <a:effectLst>
                  <a:outerShdw blurRad="38100" dist="38100" dir="2700000" algn="ctr" rotWithShape="0">
                    <a:schemeClr val="tx1"/>
                  </a:outerShdw>
                </a:effectLst>
              </a:rPr>
              <a:t> see this kind of language in a passage like this, they insist we must take this language </a:t>
            </a:r>
            <a:r>
              <a:rPr lang="en-US" sz="3200" b="1" i="1" dirty="0">
                <a:solidFill>
                  <a:srgbClr val="F5F5F5"/>
                </a:solidFill>
                <a:effectLst>
                  <a:outerShdw blurRad="38100" dist="38100" dir="2700000" algn="ctr" rotWithShape="0">
                    <a:schemeClr val="tx1"/>
                  </a:outerShdw>
                </a:effectLst>
              </a:rPr>
              <a:t>literally</a:t>
            </a:r>
            <a:r>
              <a:rPr lang="en-US" sz="3200" dirty="0">
                <a:solidFill>
                  <a:srgbClr val="F5F5F5"/>
                </a:solidFill>
                <a:effectLst>
                  <a:outerShdw blurRad="38100" dist="38100" dir="2700000" algn="ctr" rotWithShape="0">
                    <a:schemeClr val="tx1"/>
                  </a:outerShdw>
                </a:effectLst>
              </a:rPr>
              <a:t>.</a:t>
            </a:r>
          </a:p>
          <a:p>
            <a:r>
              <a:rPr lang="en-US" sz="3200" dirty="0">
                <a:solidFill>
                  <a:srgbClr val="F5F5F5"/>
                </a:solidFill>
                <a:effectLst>
                  <a:outerShdw blurRad="38100" dist="38100" dir="2700000" algn="ctr" rotWithShape="0">
                    <a:schemeClr val="tx1"/>
                  </a:outerShdw>
                </a:effectLst>
              </a:rPr>
              <a:t>And since cosmic events of this magnitude have never happened in known human history, they assume these passages </a:t>
            </a:r>
            <a:r>
              <a:rPr lang="en-US" sz="3200" b="1" i="1" dirty="0">
                <a:solidFill>
                  <a:srgbClr val="F5F5F5"/>
                </a:solidFill>
                <a:effectLst>
                  <a:outerShdw blurRad="38100" dist="38100" dir="2700000" algn="ctr" rotWithShape="0">
                    <a:schemeClr val="tx1"/>
                  </a:outerShdw>
                </a:effectLst>
              </a:rPr>
              <a:t>must</a:t>
            </a:r>
            <a:r>
              <a:rPr lang="en-US" sz="3200" dirty="0">
                <a:solidFill>
                  <a:srgbClr val="F5F5F5"/>
                </a:solidFill>
                <a:effectLst>
                  <a:outerShdw blurRad="38100" dist="38100" dir="2700000" algn="ctr" rotWithShape="0">
                    <a:schemeClr val="tx1"/>
                  </a:outerShdw>
                </a:effectLst>
              </a:rPr>
              <a:t> be referring to </a:t>
            </a:r>
            <a:r>
              <a:rPr lang="en-US" sz="3200" b="1" i="1" dirty="0">
                <a:solidFill>
                  <a:srgbClr val="F5F5F5"/>
                </a:solidFill>
                <a:effectLst>
                  <a:outerShdw blurRad="38100" dist="38100" dir="2700000" algn="ctr" rotWithShape="0">
                    <a:schemeClr val="tx1"/>
                  </a:outerShdw>
                </a:effectLst>
              </a:rPr>
              <a:t>future</a:t>
            </a:r>
            <a:r>
              <a:rPr lang="en-US" sz="3200" dirty="0">
                <a:solidFill>
                  <a:srgbClr val="F5F5F5"/>
                </a:solidFill>
                <a:effectLst>
                  <a:outerShdw blurRad="38100" dist="38100" dir="2700000" algn="ctr" rotWithShape="0">
                    <a:schemeClr val="tx1"/>
                  </a:outerShdw>
                </a:effectLst>
              </a:rPr>
              <a:t> events that will occur during a final Great Tribulation prior to the second coming of Christ.</a:t>
            </a:r>
          </a:p>
          <a:p>
            <a:r>
              <a:rPr lang="en-US" sz="3200" dirty="0">
                <a:solidFill>
                  <a:srgbClr val="F5F5F5"/>
                </a:solidFill>
                <a:effectLst>
                  <a:outerShdw blurRad="38100" dist="38100" dir="2700000" algn="ctr" rotWithShape="0">
                    <a:schemeClr val="tx1"/>
                  </a:outerShdw>
                </a:effectLst>
              </a:rPr>
              <a:t>For example, in Matthew 24, where similar apocalyptic language is used, John MacArthur writes in his commentary, “</a:t>
            </a:r>
            <a:r>
              <a:rPr lang="en-US" sz="3200" i="1"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Jesus here describes the heavenly  setting of His appearance. The whole universe will begin to disintegrate.... [W]hen the Lord withdraws the least of his power from  the universe, nothing in it will function normally, and every aspect of the physical world will be disrupted beyond imagination.  ... The heavenly bodies will careen </a:t>
            </a:r>
            <a:r>
              <a:rPr lang="en-US" sz="3200" i="1" dirty="0" err="1">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helter</a:t>
            </a:r>
            <a:r>
              <a:rPr lang="en-US" sz="3200" i="1"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-kelter through  space</a:t>
            </a:r>
            <a:r>
              <a:rPr lang="en-US" sz="3200" dirty="0">
                <a:solidFill>
                  <a:srgbClr val="F5F5F5"/>
                </a:solidFill>
                <a:effectLst>
                  <a:outerShdw blurRad="38100" dist="38100" dir="2700000" algn="ctr" rotWithShape="0">
                    <a:schemeClr val="tx1"/>
                  </a:outerShdw>
                </a:effectLst>
              </a:rPr>
              <a:t>.”</a:t>
            </a:r>
          </a:p>
        </p:txBody>
      </p:sp>
      <p:sp>
        <p:nvSpPr>
          <p:cNvPr id="3" name="TextBox 2">
            <a:extLst>
              <a:ext uri="{FF2B5EF4-FFF2-40B4-BE49-F238E27FC236}">
                <a16:creationId xmlns:a16="http://schemas.microsoft.com/office/drawing/2014/main" id="{3804ECC1-4E0E-E438-FD4B-E9018959AB07}"/>
              </a:ext>
            </a:extLst>
          </p:cNvPr>
          <p:cNvSpPr txBox="1"/>
          <p:nvPr/>
        </p:nvSpPr>
        <p:spPr>
          <a:xfrm>
            <a:off x="0" y="6488668"/>
            <a:ext cx="12192000" cy="369332"/>
          </a:xfrm>
          <a:prstGeom prst="rect">
            <a:avLst/>
          </a:prstGeom>
          <a:noFill/>
        </p:spPr>
        <p:txBody>
          <a:bodyPr wrap="square" rtlCol="0">
            <a:spAutoFit/>
          </a:bodyPr>
          <a:lstStyle/>
          <a:p>
            <a:pPr marL="0" marR="0">
              <a:buNone/>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Orr, Brian; </a:t>
            </a:r>
            <a:r>
              <a:rPr lang="en-US" sz="18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Olivet Discourse: A Preterist Reading; </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76088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CB23487-88D6-9442-7421-7473B52C22A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6AE1835-8A63-9EAD-7ACF-461DD6653B8F}"/>
              </a:ext>
            </a:extLst>
          </p:cNvPr>
          <p:cNvSpPr>
            <a:spLocks noGrp="1"/>
          </p:cNvSpPr>
          <p:nvPr>
            <p:ph type="title"/>
          </p:nvPr>
        </p:nvSpPr>
        <p:spPr>
          <a:xfrm>
            <a:off x="0" y="-1"/>
            <a:ext cx="12192000" cy="136740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opened the sixth seal, I looked, and behold, there was a great earthquake, and the sun became black as sackcloth, the full moon became like blood,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stars of the sky fell to the earth as the fig tree sheds its winter fruit when shaken by a gale.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sky vanished like a scroll that is being rolled up, and every mountain and island was removed from its place.</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94BC30A0-0D1E-C0A4-1373-56D5625D578A}"/>
              </a:ext>
            </a:extLst>
          </p:cNvPr>
          <p:cNvSpPr>
            <a:spLocks noGrp="1"/>
          </p:cNvSpPr>
          <p:nvPr>
            <p:ph idx="1"/>
          </p:nvPr>
        </p:nvSpPr>
        <p:spPr>
          <a:xfrm>
            <a:off x="188752" y="1455382"/>
            <a:ext cx="11648114" cy="5217952"/>
          </a:xfrm>
        </p:spPr>
        <p:txBody>
          <a:bodyPr>
            <a:normAutofit/>
          </a:bodyPr>
          <a:lstStyle/>
          <a:p>
            <a:r>
              <a:rPr lang="en-US" sz="3200" dirty="0">
                <a:solidFill>
                  <a:srgbClr val="F5F5F5"/>
                </a:solidFill>
                <a:effectLst>
                  <a:outerShdw blurRad="38100" dist="38100" dir="2700000" algn="ctr" rotWithShape="0">
                    <a:schemeClr val="tx1"/>
                  </a:outerShdw>
                </a:effectLst>
              </a:rPr>
              <a:t>Ryrie (along with Walvoord, Morris, and other futurists) takes the apocalyptic language in </a:t>
            </a:r>
            <a:r>
              <a:rPr lang="en-US" sz="3200" b="1" i="1" dirty="0">
                <a:solidFill>
                  <a:srgbClr val="F5F5F5"/>
                </a:solidFill>
                <a:effectLst>
                  <a:outerShdw blurRad="38100" dist="38100" dir="2700000" algn="ctr" rotWithShape="0">
                    <a:schemeClr val="tx1"/>
                  </a:outerShdw>
                </a:effectLst>
              </a:rPr>
              <a:t>this</a:t>
            </a:r>
            <a:r>
              <a:rPr lang="en-US" sz="3200" dirty="0">
                <a:solidFill>
                  <a:srgbClr val="F5F5F5"/>
                </a:solidFill>
                <a:effectLst>
                  <a:outerShdw blurRad="38100" dist="38100" dir="2700000" algn="ctr" rotWithShape="0">
                    <a:schemeClr val="tx1"/>
                  </a:outerShdw>
                </a:effectLst>
              </a:rPr>
              <a:t> passage (Rev 6:12ff) quite literally (except in the case of stars falling, which he thinks refer to a meteor shower). He identifies six catastrophic events calculated “</a:t>
            </a:r>
            <a:r>
              <a:rPr lang="en-US" sz="3200" i="1"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to strike terror into the hearts of men living on the earth.… At this point men will know assuredly that the tribulation has begun, for they recognize it as ‘the great day of his wrath</a:t>
            </a:r>
            <a:r>
              <a:rPr lang="en-US" sz="3200" dirty="0">
                <a:solidFill>
                  <a:srgbClr val="F5F5F5"/>
                </a:solidFill>
                <a:effectLst>
                  <a:outerShdw blurRad="38100" dist="38100" dir="2700000" algn="ctr" rotWithShape="0">
                    <a:schemeClr val="tx1"/>
                  </a:outerShdw>
                </a:effectLst>
              </a:rPr>
              <a:t>.’”</a:t>
            </a:r>
          </a:p>
          <a:p>
            <a:r>
              <a:rPr lang="en-US" sz="3200" dirty="0">
                <a:solidFill>
                  <a:srgbClr val="F5F5F5"/>
                </a:solidFill>
                <a:effectLst>
                  <a:outerShdw blurRad="38100" dist="38100" dir="2700000" algn="ctr" rotWithShape="0">
                    <a:schemeClr val="tx1"/>
                  </a:outerShdw>
                </a:effectLst>
              </a:rPr>
              <a:t>Hal Lindsey contends that this seal describes the first nuclear exchange. A nuclear explosion will trigger the worst earthquake (v. 12) ever. The smoke will darken the sun and make the moon appear red. The falling stars (v. 13) are Russian bombs.</a:t>
            </a:r>
          </a:p>
        </p:txBody>
      </p:sp>
      <p:sp>
        <p:nvSpPr>
          <p:cNvPr id="3" name="TextBox 2">
            <a:extLst>
              <a:ext uri="{FF2B5EF4-FFF2-40B4-BE49-F238E27FC236}">
                <a16:creationId xmlns:a16="http://schemas.microsoft.com/office/drawing/2014/main" id="{0799E260-7836-2408-C9D6-CF49D09984F1}"/>
              </a:ext>
            </a:extLst>
          </p:cNvPr>
          <p:cNvSpPr txBox="1"/>
          <p:nvPr/>
        </p:nvSpPr>
        <p:spPr>
          <a:xfrm>
            <a:off x="0" y="6488668"/>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Steve Gregg,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Four Views: A Parallel Commentary;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(1997)</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6540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CCF1EE3-A4D3-390B-3CA5-9E2E59DA081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2D03474-6C3B-9DA7-69D9-3FF2B1D27FC8}"/>
              </a:ext>
            </a:extLst>
          </p:cNvPr>
          <p:cNvSpPr>
            <a:spLocks noGrp="1"/>
          </p:cNvSpPr>
          <p:nvPr>
            <p:ph type="title"/>
          </p:nvPr>
        </p:nvSpPr>
        <p:spPr>
          <a:xfrm>
            <a:off x="0" y="-1"/>
            <a:ext cx="12192000" cy="152260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opened the sixth seal, I looked, and behold, there was a great earthquake, and the sun became black as sackcloth, the full moon became like blood,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stars of the sky fell to the earth as the fig tree sheds its winter fruit when shaken by a gale.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sky vanished like a scroll that is being rolled up, and every mountain and island was removed from its place.</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50A6A4FC-F3C5-0F2A-667D-CD9B3554F21E}"/>
              </a:ext>
            </a:extLst>
          </p:cNvPr>
          <p:cNvSpPr>
            <a:spLocks noGrp="1"/>
          </p:cNvSpPr>
          <p:nvPr>
            <p:ph idx="1"/>
          </p:nvPr>
        </p:nvSpPr>
        <p:spPr>
          <a:xfrm>
            <a:off x="58723" y="1606492"/>
            <a:ext cx="11992062" cy="1589553"/>
          </a:xfrm>
        </p:spPr>
        <p:txBody>
          <a:bodyPr>
            <a:normAutofit fontScale="85000" lnSpcReduction="20000"/>
          </a:bodyPr>
          <a:lstStyle/>
          <a:p>
            <a:r>
              <a:rPr lang="en-US" sz="3600" dirty="0">
                <a:solidFill>
                  <a:srgbClr val="F5F5F5"/>
                </a:solidFill>
                <a:effectLst>
                  <a:outerShdw blurRad="38100" dist="38100" dir="2700000" algn="ctr" rotWithShape="0">
                    <a:schemeClr val="tx1"/>
                  </a:outerShdw>
                </a:effectLst>
              </a:rPr>
              <a:t>But almost every one of the apocalyptic expressions used in this passage, </a:t>
            </a:r>
            <a:r>
              <a:rPr lang="en-US" sz="3600" b="1" i="1" dirty="0">
                <a:solidFill>
                  <a:srgbClr val="F5F5F5"/>
                </a:solidFill>
                <a:effectLst>
                  <a:outerShdw blurRad="38100" dist="38100" dir="2700000" algn="ctr" rotWithShape="0">
                    <a:schemeClr val="tx1"/>
                  </a:outerShdw>
                </a:effectLst>
              </a:rPr>
              <a:t>also</a:t>
            </a:r>
            <a:r>
              <a:rPr lang="en-US" sz="3600" dirty="0">
                <a:solidFill>
                  <a:srgbClr val="F5F5F5"/>
                </a:solidFill>
                <a:effectLst>
                  <a:outerShdw blurRad="38100" dist="38100" dir="2700000" algn="ctr" rotWithShape="0">
                    <a:schemeClr val="tx1"/>
                  </a:outerShdw>
                </a:effectLst>
              </a:rPr>
              <a:t> appear elsewhere in the Old Testament where they are used to metaphorically describe the prophetic judgments that God was about to bring on a nation:</a:t>
            </a:r>
          </a:p>
        </p:txBody>
      </p:sp>
      <p:graphicFrame>
        <p:nvGraphicFramePr>
          <p:cNvPr id="2" name="Table 1">
            <a:extLst>
              <a:ext uri="{FF2B5EF4-FFF2-40B4-BE49-F238E27FC236}">
                <a16:creationId xmlns:a16="http://schemas.microsoft.com/office/drawing/2014/main" id="{AE9ECFE8-DCDB-DFD0-DC91-26B89B3C5889}"/>
              </a:ext>
            </a:extLst>
          </p:cNvPr>
          <p:cNvGraphicFramePr>
            <a:graphicFrameLocks noGrp="1"/>
          </p:cNvGraphicFramePr>
          <p:nvPr>
            <p:extLst>
              <p:ext uri="{D42A27DB-BD31-4B8C-83A1-F6EECF244321}">
                <p14:modId xmlns:p14="http://schemas.microsoft.com/office/powerpoint/2010/main" val="3440247111"/>
              </p:ext>
            </p:extLst>
          </p:nvPr>
        </p:nvGraphicFramePr>
        <p:xfrm>
          <a:off x="216948" y="3320025"/>
          <a:ext cx="11675612" cy="3139440"/>
        </p:xfrm>
        <a:graphic>
          <a:graphicData uri="http://schemas.openxmlformats.org/drawingml/2006/table">
            <a:tbl>
              <a:tblPr firstRow="1" bandRow="1">
                <a:tableStyleId>{5C22544A-7EE6-4342-B048-85BDC9FD1C3A}</a:tableStyleId>
              </a:tblPr>
              <a:tblGrid>
                <a:gridCol w="1143234">
                  <a:extLst>
                    <a:ext uri="{9D8B030D-6E8A-4147-A177-3AD203B41FA5}">
                      <a16:colId xmlns:a16="http://schemas.microsoft.com/office/drawing/2014/main" val="2719597536"/>
                    </a:ext>
                  </a:extLst>
                </a:gridCol>
                <a:gridCol w="1845578">
                  <a:extLst>
                    <a:ext uri="{9D8B030D-6E8A-4147-A177-3AD203B41FA5}">
                      <a16:colId xmlns:a16="http://schemas.microsoft.com/office/drawing/2014/main" val="872428475"/>
                    </a:ext>
                  </a:extLst>
                </a:gridCol>
                <a:gridCol w="4681057">
                  <a:extLst>
                    <a:ext uri="{9D8B030D-6E8A-4147-A177-3AD203B41FA5}">
                      <a16:colId xmlns:a16="http://schemas.microsoft.com/office/drawing/2014/main" val="1749939773"/>
                    </a:ext>
                  </a:extLst>
                </a:gridCol>
                <a:gridCol w="4005743">
                  <a:extLst>
                    <a:ext uri="{9D8B030D-6E8A-4147-A177-3AD203B41FA5}">
                      <a16:colId xmlns:a16="http://schemas.microsoft.com/office/drawing/2014/main" val="333428778"/>
                    </a:ext>
                  </a:extLst>
                </a:gridCol>
              </a:tblGrid>
              <a:tr h="370840">
                <a:tc>
                  <a:txBody>
                    <a:bodyPr/>
                    <a:lstStyle/>
                    <a:p>
                      <a:r>
                        <a:rPr lang="en-US" dirty="0"/>
                        <a:t>Nation</a:t>
                      </a:r>
                    </a:p>
                  </a:txBody>
                  <a:tcPr/>
                </a:tc>
                <a:tc>
                  <a:txBody>
                    <a:bodyPr/>
                    <a:lstStyle/>
                    <a:p>
                      <a:r>
                        <a:rPr lang="en-US" dirty="0"/>
                        <a:t>Passage</a:t>
                      </a:r>
                    </a:p>
                  </a:txBody>
                  <a:tcPr/>
                </a:tc>
                <a:tc>
                  <a:txBody>
                    <a:bodyPr/>
                    <a:lstStyle/>
                    <a:p>
                      <a:r>
                        <a:rPr lang="en-US" dirty="0"/>
                        <a:t>Cosmic Imagery</a:t>
                      </a:r>
                    </a:p>
                  </a:txBody>
                  <a:tcPr/>
                </a:tc>
                <a:tc>
                  <a:txBody>
                    <a:bodyPr/>
                    <a:lstStyle/>
                    <a:p>
                      <a:r>
                        <a:rPr lang="en-US" dirty="0"/>
                        <a:t>Historic Fulfillment</a:t>
                      </a:r>
                    </a:p>
                  </a:txBody>
                  <a:tcPr/>
                </a:tc>
                <a:extLst>
                  <a:ext uri="{0D108BD9-81ED-4DB2-BD59-A6C34878D82A}">
                    <a16:rowId xmlns:a16="http://schemas.microsoft.com/office/drawing/2014/main" val="3023763514"/>
                  </a:ext>
                </a:extLst>
              </a:tr>
              <a:tr h="370840">
                <a:tc>
                  <a:txBody>
                    <a:bodyPr/>
                    <a:lstStyle/>
                    <a:p>
                      <a:r>
                        <a:rPr lang="en-US" dirty="0"/>
                        <a:t>Babylon</a:t>
                      </a:r>
                    </a:p>
                  </a:txBody>
                  <a:tcPr/>
                </a:tc>
                <a:tc>
                  <a:txBody>
                    <a:bodyPr/>
                    <a:lstStyle/>
                    <a:p>
                      <a:r>
                        <a:rPr lang="en-US" dirty="0"/>
                        <a:t>Isaiah 13:1-19</a:t>
                      </a:r>
                    </a:p>
                  </a:txBody>
                  <a:tcPr/>
                </a:tc>
                <a:tc>
                  <a:txBody>
                    <a:bodyPr/>
                    <a:lstStyle/>
                    <a:p>
                      <a:r>
                        <a:rPr lang="en-US" dirty="0"/>
                        <a:t>sun, moon, stars darkened</a:t>
                      </a:r>
                    </a:p>
                  </a:txBody>
                  <a:tcPr/>
                </a:tc>
                <a:tc>
                  <a:txBody>
                    <a:bodyPr/>
                    <a:lstStyle/>
                    <a:p>
                      <a:r>
                        <a:rPr lang="en-US" dirty="0"/>
                        <a:t>conquered by the Medes in 539 BC</a:t>
                      </a:r>
                    </a:p>
                  </a:txBody>
                  <a:tcPr/>
                </a:tc>
                <a:extLst>
                  <a:ext uri="{0D108BD9-81ED-4DB2-BD59-A6C34878D82A}">
                    <a16:rowId xmlns:a16="http://schemas.microsoft.com/office/drawing/2014/main" val="118515919"/>
                  </a:ext>
                </a:extLst>
              </a:tr>
              <a:tr h="370840">
                <a:tc>
                  <a:txBody>
                    <a:bodyPr/>
                    <a:lstStyle/>
                    <a:p>
                      <a:r>
                        <a:rPr lang="en-US" dirty="0"/>
                        <a:t>Egypt</a:t>
                      </a:r>
                    </a:p>
                  </a:txBody>
                  <a:tcPr/>
                </a:tc>
                <a:tc>
                  <a:txBody>
                    <a:bodyPr/>
                    <a:lstStyle/>
                    <a:p>
                      <a:r>
                        <a:rPr lang="en-US" dirty="0"/>
                        <a:t>Ezekiel 32:2-12</a:t>
                      </a:r>
                    </a:p>
                  </a:txBody>
                  <a:tcPr/>
                </a:tc>
                <a:tc>
                  <a:txBody>
                    <a:bodyPr/>
                    <a:lstStyle/>
                    <a:p>
                      <a:r>
                        <a:rPr lang="en-US" dirty="0"/>
                        <a:t>sun, moon, stars darkened</a:t>
                      </a:r>
                    </a:p>
                  </a:txBody>
                  <a:tcPr/>
                </a:tc>
                <a:tc>
                  <a:txBody>
                    <a:bodyPr/>
                    <a:lstStyle/>
                    <a:p>
                      <a:r>
                        <a:rPr lang="en-US" dirty="0"/>
                        <a:t>conquered by Babylon in 567 B.C</a:t>
                      </a:r>
                    </a:p>
                  </a:txBody>
                  <a:tcPr/>
                </a:tc>
                <a:extLst>
                  <a:ext uri="{0D108BD9-81ED-4DB2-BD59-A6C34878D82A}">
                    <a16:rowId xmlns:a16="http://schemas.microsoft.com/office/drawing/2014/main" val="265401238"/>
                  </a:ext>
                </a:extLst>
              </a:tr>
              <a:tr h="370840">
                <a:tc>
                  <a:txBody>
                    <a:bodyPr/>
                    <a:lstStyle/>
                    <a:p>
                      <a:r>
                        <a:rPr lang="en-US" dirty="0"/>
                        <a:t>Edom</a:t>
                      </a:r>
                    </a:p>
                  </a:txBody>
                  <a:tcPr/>
                </a:tc>
                <a:tc>
                  <a:txBody>
                    <a:bodyPr/>
                    <a:lstStyle/>
                    <a:p>
                      <a:r>
                        <a:rPr lang="en-US" dirty="0"/>
                        <a:t>Isaiah 34:1-4</a:t>
                      </a:r>
                    </a:p>
                  </a:txBody>
                  <a:tcPr/>
                </a:tc>
                <a:tc>
                  <a:txBody>
                    <a:bodyPr/>
                    <a:lstStyle/>
                    <a:p>
                      <a:r>
                        <a:rPr lang="en-US" sz="1800" b="0" i="0" u="none" strike="noStrike" kern="1200" baseline="0" dirty="0">
                          <a:solidFill>
                            <a:schemeClr val="dk1"/>
                          </a:solidFill>
                          <a:latin typeface="+mn-lt"/>
                          <a:ea typeface="+mn-ea"/>
                          <a:cs typeface="+mn-cs"/>
                        </a:rPr>
                        <a:t>the skies roll up like a scroll; stars fall</a:t>
                      </a:r>
                      <a:endParaRPr lang="en-US" dirty="0"/>
                    </a:p>
                  </a:txBody>
                  <a:tcPr/>
                </a:tc>
                <a:tc>
                  <a:txBody>
                    <a:bodyPr/>
                    <a:lstStyle/>
                    <a:p>
                      <a:r>
                        <a:rPr lang="en-US" dirty="0"/>
                        <a:t>military defeat; depopulation</a:t>
                      </a:r>
                    </a:p>
                  </a:txBody>
                  <a:tcPr/>
                </a:tc>
                <a:extLst>
                  <a:ext uri="{0D108BD9-81ED-4DB2-BD59-A6C34878D82A}">
                    <a16:rowId xmlns:a16="http://schemas.microsoft.com/office/drawing/2014/main" val="963167445"/>
                  </a:ext>
                </a:extLst>
              </a:tr>
              <a:tr h="370840">
                <a:tc>
                  <a:txBody>
                    <a:bodyPr/>
                    <a:lstStyle/>
                    <a:p>
                      <a:r>
                        <a:rPr lang="en-US" dirty="0"/>
                        <a:t>Judah</a:t>
                      </a:r>
                    </a:p>
                  </a:txBody>
                  <a:tcPr/>
                </a:tc>
                <a:tc>
                  <a:txBody>
                    <a:bodyPr/>
                    <a:lstStyle/>
                    <a:p>
                      <a:r>
                        <a:rPr lang="en-US" dirty="0"/>
                        <a:t>Jeremiah 4:11-29</a:t>
                      </a:r>
                    </a:p>
                  </a:txBody>
                  <a:tcPr/>
                </a:tc>
                <a:tc>
                  <a:txBody>
                    <a:bodyPr/>
                    <a:lstStyle/>
                    <a:p>
                      <a:r>
                        <a:rPr lang="en-US" dirty="0"/>
                        <a:t>the heavens give no light</a:t>
                      </a:r>
                    </a:p>
                  </a:txBody>
                  <a:tcPr/>
                </a:tc>
                <a:tc>
                  <a:txBody>
                    <a:bodyPr/>
                    <a:lstStyle/>
                    <a:p>
                      <a:r>
                        <a:rPr lang="en-US" dirty="0"/>
                        <a:t>conquered by Babylon in 586 B.C. </a:t>
                      </a:r>
                    </a:p>
                  </a:txBody>
                  <a:tcPr/>
                </a:tc>
                <a:extLst>
                  <a:ext uri="{0D108BD9-81ED-4DB2-BD59-A6C34878D82A}">
                    <a16:rowId xmlns:a16="http://schemas.microsoft.com/office/drawing/2014/main" val="249567093"/>
                  </a:ext>
                </a:extLst>
              </a:tr>
              <a:tr h="370840">
                <a:tc>
                  <a:txBody>
                    <a:bodyPr/>
                    <a:lstStyle/>
                    <a:p>
                      <a:r>
                        <a:rPr lang="en-US" dirty="0"/>
                        <a:t>Judah</a:t>
                      </a:r>
                    </a:p>
                  </a:txBody>
                  <a:tcPr/>
                </a:tc>
                <a:tc>
                  <a:txBody>
                    <a:bodyPr/>
                    <a:lstStyle/>
                    <a:p>
                      <a:r>
                        <a:rPr lang="en-US" dirty="0"/>
                        <a:t>Joel 2:1,10</a:t>
                      </a:r>
                    </a:p>
                  </a:txBody>
                  <a:tcPr/>
                </a:tc>
                <a:tc>
                  <a:txBody>
                    <a:bodyPr/>
                    <a:lstStyle/>
                    <a:p>
                      <a:r>
                        <a:rPr lang="en-US" dirty="0"/>
                        <a:t>heavens tremble; sun, moon and stars go dark</a:t>
                      </a:r>
                    </a:p>
                  </a:txBody>
                  <a:tcPr/>
                </a:tc>
                <a:tc>
                  <a:txBody>
                    <a:bodyPr/>
                    <a:lstStyle/>
                    <a:p>
                      <a:r>
                        <a:rPr lang="en-US" dirty="0"/>
                        <a:t>overrun by locusts and/or invading army</a:t>
                      </a:r>
                    </a:p>
                  </a:txBody>
                  <a:tcPr/>
                </a:tc>
                <a:extLst>
                  <a:ext uri="{0D108BD9-81ED-4DB2-BD59-A6C34878D82A}">
                    <a16:rowId xmlns:a16="http://schemas.microsoft.com/office/drawing/2014/main" val="1129890991"/>
                  </a:ext>
                </a:extLst>
              </a:tr>
              <a:tr h="370840">
                <a:tc>
                  <a:txBody>
                    <a:bodyPr/>
                    <a:lstStyle/>
                    <a:p>
                      <a:r>
                        <a:rPr lang="en-US" dirty="0"/>
                        <a:t>Judah</a:t>
                      </a:r>
                    </a:p>
                  </a:txBody>
                  <a:tcPr/>
                </a:tc>
                <a:tc>
                  <a:txBody>
                    <a:bodyPr/>
                    <a:lstStyle/>
                    <a:p>
                      <a:r>
                        <a:rPr lang="en-US" dirty="0"/>
                        <a:t>Joel 2:28-32</a:t>
                      </a:r>
                    </a:p>
                  </a:txBody>
                  <a:tcPr/>
                </a:tc>
                <a:tc>
                  <a:txBody>
                    <a:bodyPr/>
                    <a:lstStyle/>
                    <a:p>
                      <a:r>
                        <a:rPr lang="en-US" sz="1800" b="0" i="0" u="none" strike="noStrike" kern="1200" baseline="0" dirty="0">
                          <a:solidFill>
                            <a:schemeClr val="dk1"/>
                          </a:solidFill>
                          <a:latin typeface="+mn-lt"/>
                          <a:ea typeface="+mn-ea"/>
                          <a:cs typeface="+mn-cs"/>
                        </a:rPr>
                        <a:t>sun turned to darkness, and the moon to blood</a:t>
                      </a:r>
                      <a:endParaRPr lang="en-US" dirty="0"/>
                    </a:p>
                  </a:txBody>
                  <a:tcPr/>
                </a:tc>
                <a:tc>
                  <a:txBody>
                    <a:bodyPr/>
                    <a:lstStyle/>
                    <a:p>
                      <a:r>
                        <a:rPr lang="en-US" dirty="0"/>
                        <a:t>coming of the New Covenant; Jerusalem eventually destroyed in AD 70 (cf. Acts 2:16-21)</a:t>
                      </a:r>
                    </a:p>
                  </a:txBody>
                  <a:tcPr/>
                </a:tc>
                <a:extLst>
                  <a:ext uri="{0D108BD9-81ED-4DB2-BD59-A6C34878D82A}">
                    <a16:rowId xmlns:a16="http://schemas.microsoft.com/office/drawing/2014/main" val="536147108"/>
                  </a:ext>
                </a:extLst>
              </a:tr>
            </a:tbl>
          </a:graphicData>
        </a:graphic>
      </p:graphicFrame>
    </p:spTree>
    <p:extLst>
      <p:ext uri="{BB962C8B-B14F-4D97-AF65-F5344CB8AC3E}">
        <p14:creationId xmlns:p14="http://schemas.microsoft.com/office/powerpoint/2010/main" val="3861941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46DB880-2C58-720E-D6F2-A3BE8ACE03F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73B31B5-22B3-14D8-06AA-DAA4999F0548}"/>
              </a:ext>
            </a:extLst>
          </p:cNvPr>
          <p:cNvSpPr>
            <a:spLocks noGrp="1"/>
          </p:cNvSpPr>
          <p:nvPr>
            <p:ph type="title"/>
          </p:nvPr>
        </p:nvSpPr>
        <p:spPr>
          <a:xfrm>
            <a:off x="0" y="-1"/>
            <a:ext cx="12192000" cy="136740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opened the sixth seal, I looked, and behold, there was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great earthquake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sun became black as sackcloth, the full moon became like blood,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stars of the sky fell to the earth as the fig tree sheds its winter fruit when shaken by a gale.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sky vanished like a scroll that is being rolled up, and every mountain and island was removed from its place.</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007512B1-B9FA-BEA1-8385-91280EE34265}"/>
              </a:ext>
            </a:extLst>
          </p:cNvPr>
          <p:cNvSpPr>
            <a:spLocks noGrp="1"/>
          </p:cNvSpPr>
          <p:nvPr>
            <p:ph idx="1"/>
          </p:nvPr>
        </p:nvSpPr>
        <p:spPr>
          <a:xfrm>
            <a:off x="492033" y="1435064"/>
            <a:ext cx="11207933" cy="5016723"/>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So, with that background, lets look at some of the specific expressions used here to describe the judgments that were a part of  in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sixth seal</a:t>
            </a:r>
            <a:r>
              <a:rPr lang="en-US" sz="3200" dirty="0">
                <a:solidFill>
                  <a:srgbClr val="F5F5F5"/>
                </a:solidFill>
                <a:effectLst>
                  <a:outerShdw blurRad="38100" dist="38100" dir="2700000" algn="ctr" rotWithShape="0">
                    <a:schemeClr val="tx1"/>
                  </a:outerShdw>
                </a:effectLst>
              </a:rPr>
              <a:t>”:</a:t>
            </a:r>
          </a:p>
          <a:p>
            <a:r>
              <a:rPr lang="en-US" sz="3200" dirty="0">
                <a:solidFill>
                  <a:srgbClr val="F5F5F5"/>
                </a:solidFill>
                <a:effectLst>
                  <a:outerShdw blurRad="38100" dist="38100" dir="2700000" algn="ctr" rotWithShape="0">
                    <a:schemeClr val="tx1"/>
                  </a:outerShdw>
                </a:effectLst>
              </a:rPr>
              <a:t>The first words we hear upon the opening of the sixth seal are that there was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great earthquake</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Four times in Revelation we read of a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earthquake</a:t>
            </a:r>
            <a:r>
              <a:rPr lang="en-US" sz="3200" dirty="0">
                <a:solidFill>
                  <a:srgbClr val="F5F5F5"/>
                </a:solidFill>
                <a:effectLst>
                  <a:outerShdw blurRad="38100" dist="38100" dir="2700000" algn="ctr" rotWithShape="0">
                    <a:schemeClr val="tx1"/>
                  </a:outerShdw>
                </a:effectLst>
              </a:rPr>
              <a:t>” (6:12; 11:13; 16:18[2x]). </a:t>
            </a:r>
          </a:p>
          <a:p>
            <a:r>
              <a:rPr lang="en-US" sz="3200" dirty="0">
                <a:solidFill>
                  <a:srgbClr val="F5F5F5"/>
                </a:solidFill>
                <a:effectLst>
                  <a:outerShdw blurRad="38100" dist="38100" dir="2700000" algn="ctr" rotWithShape="0">
                    <a:schemeClr val="tx1"/>
                  </a:outerShdw>
                </a:effectLst>
              </a:rPr>
              <a:t>Earthquakes were one of the most feared natural disasters in antiquity.</a:t>
            </a:r>
          </a:p>
          <a:p>
            <a:r>
              <a:rPr lang="en-US" sz="3200" dirty="0">
                <a:solidFill>
                  <a:srgbClr val="F5F5F5"/>
                </a:solidFill>
                <a:effectLst>
                  <a:outerShdw blurRad="38100" dist="38100" dir="2700000" algn="ctr" rotWithShape="0">
                    <a:schemeClr val="tx1"/>
                  </a:outerShdw>
                </a:effectLst>
              </a:rPr>
              <a:t>Any great earthquake could easily destroy buildings and crush out life (Isa 5:25; 29:6a; Jer 49:20-21; Eze 38:19-21; Ac 16:26; Rev 11:13). </a:t>
            </a:r>
          </a:p>
          <a:p>
            <a:r>
              <a:rPr lang="en-US" sz="3200" dirty="0">
                <a:solidFill>
                  <a:srgbClr val="F5F5F5"/>
                </a:solidFill>
                <a:effectLst>
                  <a:outerShdw blurRad="38100" dist="38100" dir="2700000" algn="ctr" rotWithShape="0">
                    <a:schemeClr val="tx1"/>
                  </a:outerShdw>
                </a:effectLst>
              </a:rPr>
              <a:t>This was partly due to poor construction practices in ancient times such that even modest earthquakes could cause serious destruction.</a:t>
            </a:r>
          </a:p>
        </p:txBody>
      </p:sp>
      <p:sp>
        <p:nvSpPr>
          <p:cNvPr id="4" name="TextBox 3">
            <a:extLst>
              <a:ext uri="{FF2B5EF4-FFF2-40B4-BE49-F238E27FC236}">
                <a16:creationId xmlns:a16="http://schemas.microsoft.com/office/drawing/2014/main" id="{EAA56952-3A87-E17D-03E4-79EF51E75B10}"/>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8225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7FAE190-778D-56B7-2DDC-741811AC75E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23C3EB-8209-588B-66DF-0159E777DB6B}"/>
              </a:ext>
            </a:extLst>
          </p:cNvPr>
          <p:cNvSpPr>
            <a:spLocks noGrp="1"/>
          </p:cNvSpPr>
          <p:nvPr>
            <p:ph type="title"/>
          </p:nvPr>
        </p:nvSpPr>
        <p:spPr>
          <a:xfrm>
            <a:off x="0" y="1"/>
            <a:ext cx="12226954" cy="692091"/>
          </a:xfrm>
        </p:spPr>
        <p:txBody>
          <a:bodyPr>
            <a:noAutofit/>
          </a:bodyPr>
          <a:lstStyle/>
          <a:p>
            <a:pPr algn="ctr"/>
            <a:r>
              <a:rPr lang="en-US" dirty="0">
                <a:solidFill>
                  <a:srgbClr val="F5F5F5"/>
                </a:solidFill>
                <a:effectLst>
                  <a:outerShdw blurRad="50800" dist="38100" dir="2700000" algn="tl" rotWithShape="0">
                    <a:prstClr val="black"/>
                  </a:outerShdw>
                </a:effectLst>
                <a:latin typeface="+mn-lt"/>
              </a:rPr>
              <a:t>High Level Outline of the Book of Revelation</a:t>
            </a:r>
          </a:p>
        </p:txBody>
      </p:sp>
      <p:sp>
        <p:nvSpPr>
          <p:cNvPr id="2" name="Content Placeholder 1">
            <a:extLst>
              <a:ext uri="{FF2B5EF4-FFF2-40B4-BE49-F238E27FC236}">
                <a16:creationId xmlns:a16="http://schemas.microsoft.com/office/drawing/2014/main" id="{AB81A977-71A1-6BC7-8EF8-AE95F5A5D45F}"/>
              </a:ext>
            </a:extLst>
          </p:cNvPr>
          <p:cNvSpPr>
            <a:spLocks noGrp="1"/>
          </p:cNvSpPr>
          <p:nvPr>
            <p:ph idx="1"/>
          </p:nvPr>
        </p:nvSpPr>
        <p:spPr>
          <a:xfrm>
            <a:off x="167780" y="805543"/>
            <a:ext cx="11891394" cy="5891348"/>
          </a:xfrm>
        </p:spPr>
        <p:txBody>
          <a:bodyPr>
            <a:normAutofit fontScale="92500" lnSpcReduction="20000"/>
          </a:bodyPr>
          <a:lstStyle/>
          <a:p>
            <a:r>
              <a:rPr lang="en-US" sz="3200" dirty="0">
                <a:solidFill>
                  <a:srgbClr val="F5F5F5"/>
                </a:solidFill>
                <a:effectLst>
                  <a:outerShdw blurRad="38100" dist="38100" dir="2700000" algn="tl" rotWithShape="0">
                    <a:prstClr val="black"/>
                  </a:outerShdw>
                </a:effectLst>
                <a:ea typeface="+mj-ea"/>
                <a:cs typeface="+mj-cs"/>
              </a:rPr>
              <a:t>Introduction </a:t>
            </a:r>
            <a:r>
              <a:rPr lang="en-US" sz="3200" dirty="0">
                <a:solidFill>
                  <a:srgbClr val="00FFFF"/>
                </a:solidFill>
                <a:effectLst>
                  <a:outerShdw blurRad="38100" dist="38100" dir="2700000" algn="tl" rotWithShape="0">
                    <a:prstClr val="black"/>
                  </a:outerShdw>
                </a:effectLst>
                <a:ea typeface="+mj-ea"/>
                <a:cs typeface="+mj-cs"/>
              </a:rPr>
              <a:t>(1:1-8)</a:t>
            </a:r>
            <a:r>
              <a:rPr lang="en-US" sz="3200" dirty="0">
                <a:solidFill>
                  <a:srgbClr val="F5F5F5"/>
                </a:solidFill>
                <a:effectLst>
                  <a:outerShdw blurRad="38100" dist="38100" dir="2700000" algn="tl" rotWithShape="0">
                    <a:prstClr val="black"/>
                  </a:outerShdw>
                </a:effectLst>
                <a:ea typeface="+mj-ea"/>
                <a:cs typeface="+mj-cs"/>
              </a:rPr>
              <a:t> </a:t>
            </a:r>
          </a:p>
          <a:p>
            <a:r>
              <a:rPr lang="en-US" sz="3200" dirty="0">
                <a:solidFill>
                  <a:srgbClr val="F5F5F5"/>
                </a:solidFill>
                <a:effectLst>
                  <a:outerShdw blurRad="38100" dist="38100" dir="2700000" algn="tl" rotWithShape="0">
                    <a:prstClr val="black"/>
                  </a:outerShdw>
                </a:effectLst>
                <a:ea typeface="+mj-ea"/>
                <a:cs typeface="+mj-cs"/>
              </a:rPr>
              <a:t>Jesus Among the Seven Churches </a:t>
            </a:r>
            <a:r>
              <a:rPr lang="en-US" sz="3200" dirty="0">
                <a:solidFill>
                  <a:srgbClr val="00FFFF"/>
                </a:solidFill>
                <a:effectLst>
                  <a:outerShdw blurRad="38100" dist="38100" dir="2700000" algn="tl" rotWithShape="0">
                    <a:prstClr val="black"/>
                  </a:outerShdw>
                </a:effectLst>
                <a:ea typeface="+mj-ea"/>
                <a:cs typeface="+mj-cs"/>
              </a:rPr>
              <a:t>(1:9-20)</a:t>
            </a:r>
          </a:p>
          <a:p>
            <a:r>
              <a:rPr lang="en-US" sz="3200" dirty="0">
                <a:solidFill>
                  <a:srgbClr val="F5F5F5"/>
                </a:solidFill>
                <a:effectLst>
                  <a:outerShdw blurRad="38100" dist="38100" dir="2700000" algn="tl" rotWithShape="0">
                    <a:prstClr val="black"/>
                  </a:outerShdw>
                </a:effectLst>
                <a:ea typeface="+mj-ea"/>
                <a:cs typeface="+mj-cs"/>
              </a:rPr>
              <a:t>Letters to the Seven Churches: </a:t>
            </a:r>
            <a:r>
              <a:rPr lang="en-US" sz="3200" dirty="0">
                <a:solidFill>
                  <a:srgbClr val="00FFFF"/>
                </a:solidFill>
                <a:effectLst>
                  <a:outerShdw blurRad="38100" dist="38100" dir="2700000" algn="tl" rotWithShape="0">
                    <a:prstClr val="black"/>
                  </a:outerShdw>
                </a:effectLst>
              </a:rPr>
              <a:t>(Chapters 2-3) </a:t>
            </a:r>
          </a:p>
          <a:p>
            <a:r>
              <a:rPr lang="en-US" sz="3200" dirty="0">
                <a:solidFill>
                  <a:srgbClr val="F5F5F5"/>
                </a:solidFill>
                <a:effectLst>
                  <a:outerShdw blurRad="38100" dist="38100" dir="2700000" algn="tl" rotWithShape="0">
                    <a:prstClr val="black"/>
                  </a:outerShdw>
                </a:effectLst>
                <a:ea typeface="+mj-ea"/>
                <a:cs typeface="+mj-cs"/>
              </a:rPr>
              <a:t>The Throne of God and the Lamb </a:t>
            </a:r>
            <a:r>
              <a:rPr lang="en-US" sz="3200" dirty="0">
                <a:solidFill>
                  <a:srgbClr val="00FFFF"/>
                </a:solidFill>
                <a:effectLst>
                  <a:outerShdw blurRad="38100" dist="38100" dir="2700000" algn="tl" rotWithShape="0">
                    <a:prstClr val="black"/>
                  </a:outerShdw>
                </a:effectLst>
              </a:rPr>
              <a:t>(Chapters 4-5) </a:t>
            </a:r>
          </a:p>
          <a:p>
            <a:r>
              <a:rPr lang="en-US" sz="3200" dirty="0">
                <a:solidFill>
                  <a:srgbClr val="FFD700"/>
                </a:solidFill>
                <a:effectLst>
                  <a:outerShdw blurRad="38100" dist="38100" dir="2700000" algn="tl" rotWithShape="0">
                    <a:prstClr val="black"/>
                  </a:outerShdw>
                </a:effectLst>
                <a:ea typeface="+mj-ea"/>
                <a:cs typeface="+mj-cs"/>
              </a:rPr>
              <a:t>Three</a:t>
            </a:r>
            <a:r>
              <a:rPr lang="en-US" sz="3200" dirty="0">
                <a:solidFill>
                  <a:srgbClr val="F5F5F5"/>
                </a:solidFill>
                <a:effectLst>
                  <a:outerShdw blurRad="38100" dist="38100" dir="2700000" algn="tl" rotWithShape="0">
                    <a:prstClr val="black"/>
                  </a:outerShdw>
                </a:effectLst>
                <a:ea typeface="+mj-ea"/>
                <a:cs typeface="+mj-cs"/>
              </a:rPr>
              <a:t> Sets of Divine Judgments </a:t>
            </a:r>
            <a:r>
              <a:rPr lang="en-US" sz="3200" dirty="0">
                <a:solidFill>
                  <a:srgbClr val="00FFFF"/>
                </a:solidFill>
                <a:effectLst>
                  <a:outerShdw blurRad="38100" dist="38100" dir="2700000" algn="tl" rotWithShape="0">
                    <a:prstClr val="black"/>
                  </a:outerShdw>
                </a:effectLst>
              </a:rPr>
              <a:t>(6:1-16:21) </a:t>
            </a:r>
          </a:p>
          <a:p>
            <a:pPr lvl="1"/>
            <a:r>
              <a:rPr lang="en-US" sz="2800" dirty="0">
                <a:solidFill>
                  <a:srgbClr val="FFD700"/>
                </a:solidFill>
                <a:effectLst>
                  <a:outerShdw blurRad="38100" dist="38100" dir="2700000" algn="tl" rotWithShape="0">
                    <a:prstClr val="black"/>
                  </a:outerShdw>
                </a:effectLst>
                <a:ea typeface="+mj-ea"/>
                <a:cs typeface="+mj-cs"/>
              </a:rPr>
              <a:t>Seven Seals </a:t>
            </a:r>
            <a:r>
              <a:rPr lang="en-US" sz="2800" dirty="0">
                <a:solidFill>
                  <a:srgbClr val="00FFFF"/>
                </a:solidFill>
                <a:effectLst>
                  <a:outerShdw blurRad="38100" dist="38100" dir="2700000" algn="tl" rotWithShape="0">
                    <a:prstClr val="black"/>
                  </a:outerShdw>
                </a:effectLst>
              </a:rPr>
              <a:t>(6:1-17; 8:1) </a:t>
            </a:r>
          </a:p>
          <a:p>
            <a:pPr lvl="1"/>
            <a:r>
              <a:rPr lang="en-US" sz="2800" dirty="0">
                <a:solidFill>
                  <a:srgbClr val="F5F5F5"/>
                </a:solidFill>
                <a:effectLst>
                  <a:outerShdw blurRad="38100" dist="38100" dir="2700000" algn="tl" rotWithShape="0">
                    <a:prstClr val="black"/>
                  </a:outerShdw>
                </a:effectLst>
                <a:ea typeface="+mj-ea"/>
                <a:cs typeface="+mj-cs"/>
              </a:rPr>
              <a:t>Interlude: Sealing of the 144,000 </a:t>
            </a:r>
            <a:r>
              <a:rPr lang="en-US" sz="2800" dirty="0">
                <a:solidFill>
                  <a:srgbClr val="00FFFF"/>
                </a:solidFill>
                <a:effectLst>
                  <a:outerShdw blurRad="38100" dist="38100" dir="2700000" algn="tl" rotWithShape="0">
                    <a:prstClr val="black"/>
                  </a:outerShdw>
                </a:effectLst>
              </a:rPr>
              <a:t>(7:1-17) </a:t>
            </a:r>
          </a:p>
          <a:p>
            <a:pPr lvl="1"/>
            <a:r>
              <a:rPr lang="en-US" sz="2800" dirty="0">
                <a:solidFill>
                  <a:srgbClr val="FFD700"/>
                </a:solidFill>
                <a:effectLst>
                  <a:outerShdw blurRad="38100" dist="38100" dir="2700000" algn="tl" rotWithShape="0">
                    <a:prstClr val="black"/>
                  </a:outerShdw>
                </a:effectLst>
                <a:ea typeface="+mj-ea"/>
                <a:cs typeface="+mj-cs"/>
              </a:rPr>
              <a:t>Seven Trumpets </a:t>
            </a:r>
            <a:r>
              <a:rPr lang="en-US" sz="2800" dirty="0">
                <a:solidFill>
                  <a:srgbClr val="00FFFF"/>
                </a:solidFill>
                <a:effectLst>
                  <a:outerShdw blurRad="38100" dist="38100" dir="2700000" algn="tl" rotWithShape="0">
                    <a:prstClr val="black"/>
                  </a:outerShdw>
                </a:effectLst>
              </a:rPr>
              <a:t>(8:2-11:19) </a:t>
            </a:r>
          </a:p>
          <a:p>
            <a:pPr lvl="1"/>
            <a:r>
              <a:rPr lang="en-US" sz="2800" dirty="0">
                <a:solidFill>
                  <a:srgbClr val="F5F5F5"/>
                </a:solidFill>
                <a:effectLst>
                  <a:outerShdw blurRad="38100" dist="38100" dir="2700000" algn="tl" rotWithShape="0">
                    <a:prstClr val="black"/>
                  </a:outerShdw>
                </a:effectLst>
                <a:ea typeface="+mj-ea"/>
                <a:cs typeface="+mj-cs"/>
              </a:rPr>
              <a:t>Interlude: Persecution, Deliverance and Judgment </a:t>
            </a:r>
            <a:r>
              <a:rPr lang="en-US" sz="2800" dirty="0">
                <a:solidFill>
                  <a:srgbClr val="00FFFF"/>
                </a:solidFill>
                <a:effectLst>
                  <a:outerShdw blurRad="38100" dist="38100" dir="2700000" algn="tl" rotWithShape="0">
                    <a:prstClr val="black"/>
                  </a:outerShdw>
                </a:effectLst>
              </a:rPr>
              <a:t>(Chapters 12–14)</a:t>
            </a:r>
          </a:p>
          <a:p>
            <a:pPr lvl="1"/>
            <a:r>
              <a:rPr lang="en-US" sz="2800" dirty="0">
                <a:solidFill>
                  <a:srgbClr val="FFD700"/>
                </a:solidFill>
                <a:effectLst>
                  <a:outerShdw blurRad="38100" dist="38100" dir="2700000" algn="tl" rotWithShape="0">
                    <a:prstClr val="black"/>
                  </a:outerShdw>
                </a:effectLst>
                <a:ea typeface="+mj-ea"/>
                <a:cs typeface="+mj-cs"/>
              </a:rPr>
              <a:t>Seven Bowls </a:t>
            </a:r>
            <a:r>
              <a:rPr lang="en-US" sz="2800" dirty="0">
                <a:solidFill>
                  <a:srgbClr val="00FFFF"/>
                </a:solidFill>
                <a:effectLst>
                  <a:outerShdw blurRad="38100" dist="38100" dir="2700000" algn="tl" rotWithShape="0">
                    <a:prstClr val="black"/>
                  </a:outerShdw>
                </a:effectLst>
              </a:rPr>
              <a:t>(Chapters 15–16) </a:t>
            </a:r>
            <a:endParaRPr lang="en-US" sz="2800" dirty="0">
              <a:solidFill>
                <a:srgbClr val="F5F5F5"/>
              </a:solidFill>
              <a:effectLst>
                <a:outerShdw blurRad="38100" dist="38100" dir="2700000" algn="tl" rotWithShape="0">
                  <a:prstClr val="black"/>
                </a:outerShdw>
              </a:effectLst>
            </a:endParaRPr>
          </a:p>
          <a:p>
            <a:r>
              <a:rPr lang="en-US" sz="3200" dirty="0">
                <a:solidFill>
                  <a:srgbClr val="F5F5F5"/>
                </a:solidFill>
                <a:effectLst>
                  <a:outerShdw blurRad="38100" dist="38100" dir="2700000" algn="tl" rotWithShape="0">
                    <a:prstClr val="black"/>
                  </a:outerShdw>
                </a:effectLst>
                <a:ea typeface="+mj-ea"/>
                <a:cs typeface="+mj-cs"/>
              </a:rPr>
              <a:t>The Fall of Babylon </a:t>
            </a:r>
            <a:r>
              <a:rPr lang="en-US" sz="3200" dirty="0">
                <a:solidFill>
                  <a:srgbClr val="00FFFF"/>
                </a:solidFill>
                <a:effectLst>
                  <a:outerShdw blurRad="38100" dist="38100" dir="2700000" algn="tl" rotWithShape="0">
                    <a:prstClr val="black"/>
                  </a:outerShdw>
                </a:effectLst>
              </a:rPr>
              <a:t>(17:1-19:10) </a:t>
            </a:r>
          </a:p>
          <a:p>
            <a:r>
              <a:rPr lang="en-US" sz="3200" dirty="0">
                <a:solidFill>
                  <a:srgbClr val="F5F5F5"/>
                </a:solidFill>
                <a:effectLst>
                  <a:outerShdw blurRad="38100" dist="38100" dir="2700000" algn="tl" rotWithShape="0">
                    <a:prstClr val="black"/>
                  </a:outerShdw>
                </a:effectLst>
                <a:ea typeface="+mj-ea"/>
                <a:cs typeface="+mj-cs"/>
              </a:rPr>
              <a:t>The Last Battle </a:t>
            </a:r>
            <a:r>
              <a:rPr lang="en-US" sz="3200" dirty="0">
                <a:solidFill>
                  <a:srgbClr val="00FFFF"/>
                </a:solidFill>
                <a:effectLst>
                  <a:outerShdw blurRad="38100" dist="38100" dir="2700000" algn="tl" rotWithShape="0">
                    <a:prstClr val="black"/>
                  </a:outerShdw>
                </a:effectLst>
              </a:rPr>
              <a:t>(19:11-20:15) </a:t>
            </a:r>
          </a:p>
          <a:p>
            <a:r>
              <a:rPr lang="en-US" sz="3200" dirty="0">
                <a:solidFill>
                  <a:srgbClr val="F5F5F5"/>
                </a:solidFill>
                <a:effectLst>
                  <a:outerShdw blurRad="38100" dist="38100" dir="2700000" algn="tl" rotWithShape="0">
                    <a:prstClr val="black"/>
                  </a:outerShdw>
                </a:effectLst>
                <a:ea typeface="+mj-ea"/>
                <a:cs typeface="+mj-cs"/>
              </a:rPr>
              <a:t>The Marriage of Heaven and Earth </a:t>
            </a:r>
            <a:r>
              <a:rPr lang="en-US" sz="3200" dirty="0">
                <a:solidFill>
                  <a:srgbClr val="00FFFF"/>
                </a:solidFill>
                <a:effectLst>
                  <a:outerShdw blurRad="38100" dist="38100" dir="2700000" algn="tl" rotWithShape="0">
                    <a:prstClr val="black"/>
                  </a:outerShdw>
                </a:effectLst>
              </a:rPr>
              <a:t>(21:1-22:5) </a:t>
            </a:r>
          </a:p>
          <a:p>
            <a:r>
              <a:rPr lang="en-US" sz="3200" dirty="0">
                <a:solidFill>
                  <a:srgbClr val="F5F5F5"/>
                </a:solidFill>
                <a:effectLst>
                  <a:outerShdw blurRad="38100" dist="38100" dir="2700000" algn="tl" rotWithShape="0">
                    <a:prstClr val="black"/>
                  </a:outerShdw>
                </a:effectLst>
                <a:ea typeface="+mj-ea"/>
                <a:cs typeface="+mj-cs"/>
              </a:rPr>
              <a:t>Epilogue</a:t>
            </a:r>
            <a:r>
              <a:rPr lang="en-US" sz="3200" dirty="0">
                <a:solidFill>
                  <a:srgbClr val="F5F5F5"/>
                </a:solidFill>
                <a:effectLst>
                  <a:outerShdw blurRad="38100" dist="38100" dir="2700000" algn="tl" rotWithShape="0">
                    <a:prstClr val="black"/>
                  </a:outerShdw>
                </a:effectLst>
              </a:rPr>
              <a:t> </a:t>
            </a:r>
            <a:r>
              <a:rPr lang="en-US" sz="3200" dirty="0">
                <a:solidFill>
                  <a:srgbClr val="00FFFF"/>
                </a:solidFill>
                <a:effectLst>
                  <a:outerShdw blurRad="38100" dist="38100" dir="2700000" algn="tl" rotWithShape="0">
                    <a:prstClr val="black"/>
                  </a:outerShdw>
                </a:effectLst>
              </a:rPr>
              <a:t>(22:6-21) </a:t>
            </a:r>
          </a:p>
          <a:p>
            <a:endParaRPr lang="en-US" sz="3200" dirty="0">
              <a:solidFill>
                <a:srgbClr val="F5F5F5"/>
              </a:solidFill>
              <a:effectLst>
                <a:outerShdw blurRad="50800" dist="38100" dir="2700000" algn="tl" rotWithShape="0">
                  <a:prstClr val="black">
                    <a:alpha val="30000"/>
                  </a:prstClr>
                </a:outerShdw>
              </a:effectLst>
            </a:endParaRPr>
          </a:p>
        </p:txBody>
      </p:sp>
    </p:spTree>
    <p:extLst>
      <p:ext uri="{BB962C8B-B14F-4D97-AF65-F5344CB8AC3E}">
        <p14:creationId xmlns:p14="http://schemas.microsoft.com/office/powerpoint/2010/main" val="7775794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ED0CE9B-A280-FBBA-A509-529A8FEAB07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3D2E5FD-9149-954F-A32E-6F99B48B92F1}"/>
              </a:ext>
            </a:extLst>
          </p:cNvPr>
          <p:cNvSpPr>
            <a:spLocks noGrp="1"/>
          </p:cNvSpPr>
          <p:nvPr>
            <p:ph type="title"/>
          </p:nvPr>
        </p:nvSpPr>
        <p:spPr>
          <a:xfrm>
            <a:off x="0" y="-1"/>
            <a:ext cx="12192000" cy="136740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opened the sixth seal, I looked, and behold, there was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great earthquake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sun became black as sackcloth</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full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moon became like blood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stars of the sky fell to the earth as the fig tree sheds its winter fruit when shaken by a gale.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sky vanished like a scroll that is being rolled up, and every mountain and island was removed from its place.</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8B31AC9D-078B-22B7-723C-18A8AF0FDC00}"/>
              </a:ext>
            </a:extLst>
          </p:cNvPr>
          <p:cNvSpPr>
            <a:spLocks noGrp="1"/>
          </p:cNvSpPr>
          <p:nvPr>
            <p:ph idx="1"/>
          </p:nvPr>
        </p:nvSpPr>
        <p:spPr>
          <a:xfrm>
            <a:off x="188752" y="1577130"/>
            <a:ext cx="11648114" cy="4894975"/>
          </a:xfrm>
        </p:spPr>
        <p:txBody>
          <a:bodyPr>
            <a:normAutofit fontScale="92500" lnSpcReduction="10000"/>
          </a:bodyPr>
          <a:lstStyle/>
          <a:p>
            <a:r>
              <a:rPr lang="en-US" sz="3200" dirty="0">
                <a:solidFill>
                  <a:srgbClr val="F5F5F5"/>
                </a:solidFill>
                <a:effectLst>
                  <a:outerShdw blurRad="38100" dist="38100" dir="2700000" algn="ctr" rotWithShape="0">
                    <a:schemeClr val="tx1"/>
                  </a:outerShdw>
                </a:effectLst>
              </a:rPr>
              <a:t>Here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great earthquake</a:t>
            </a:r>
            <a:r>
              <a:rPr lang="en-US" sz="3200" dirty="0">
                <a:solidFill>
                  <a:srgbClr val="F5F5F5"/>
                </a:solidFill>
                <a:effectLst>
                  <a:outerShdw blurRad="38100" dist="38100" dir="2700000" algn="ctr" rotWithShape="0">
                    <a:schemeClr val="tx1"/>
                  </a:outerShdw>
                </a:effectLst>
              </a:rPr>
              <a:t>” symbolizes the violent collapse of Israel's political and physical structures. </a:t>
            </a:r>
          </a:p>
          <a:p>
            <a:r>
              <a:rPr lang="en-US" sz="3200" dirty="0">
                <a:solidFill>
                  <a:srgbClr val="F5F5F5"/>
                </a:solidFill>
                <a:effectLst>
                  <a:outerShdw blurRad="38100" dist="38100" dir="2700000" algn="ctr" rotWithShape="0">
                    <a:schemeClr val="tx1"/>
                  </a:outerShdw>
                </a:effectLst>
              </a:rPr>
              <a:t>It might also reflect actual severe earthquakes that plagued the era.</a:t>
            </a:r>
          </a:p>
          <a:p>
            <a:r>
              <a:rPr lang="en-US" sz="3200" dirty="0">
                <a:solidFill>
                  <a:srgbClr val="F5F5F5"/>
                </a:solidFill>
                <a:effectLst>
                  <a:outerShdw blurRad="38100" dist="38100" dir="2700000" algn="ctr" rotWithShape="0">
                    <a:schemeClr val="tx1"/>
                  </a:outerShdw>
                </a:effectLst>
              </a:rPr>
              <a:t>Josephus mentions a particularly devastating earthquake that occurred in Israel during the Roman siege of Jerusalem.</a:t>
            </a:r>
          </a:p>
          <a:p>
            <a:r>
              <a:rPr lang="en-US" sz="3200" dirty="0">
                <a:solidFill>
                  <a:srgbClr val="F5F5F5"/>
                </a:solidFill>
                <a:effectLst>
                  <a:outerShdw blurRad="38100" dist="38100" dir="2700000" algn="ctr" rotWithShape="0">
                    <a:schemeClr val="tx1"/>
                  </a:outerShdw>
                </a:effectLst>
              </a:rPr>
              <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sun… black as sackcloth</a:t>
            </a:r>
            <a:r>
              <a:rPr lang="en-US" sz="3200" dirty="0">
                <a:solidFill>
                  <a:srgbClr val="F5F5F5"/>
                </a:solidFill>
                <a:effectLst>
                  <a:outerShdw blurRad="38100" dist="38100" dir="2700000" algn="ctr" rotWithShape="0">
                    <a:schemeClr val="tx1"/>
                  </a:outerShdw>
                </a:effectLst>
              </a:rPr>
              <a:t>” and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moon… like blood</a:t>
            </a:r>
            <a:r>
              <a:rPr lang="en-US" sz="3200" dirty="0">
                <a:solidFill>
                  <a:srgbClr val="F5F5F5"/>
                </a:solidFill>
                <a:effectLst>
                  <a:outerShdw blurRad="38100" dist="38100" dir="2700000" algn="ctr" rotWithShape="0">
                    <a:schemeClr val="tx1"/>
                  </a:outerShdw>
                </a:effectLst>
              </a:rPr>
              <a:t>” – In the ancient world, heavenly bodies represented governmental rule. </a:t>
            </a:r>
          </a:p>
          <a:p>
            <a:r>
              <a:rPr lang="en-US" sz="3200" dirty="0">
                <a:solidFill>
                  <a:srgbClr val="F5F5F5"/>
                </a:solidFill>
                <a:effectLst>
                  <a:outerShdw blurRad="38100" dist="38100" dir="2700000" algn="ctr" rotWithShape="0">
                    <a:schemeClr val="tx1"/>
                  </a:outerShdw>
                </a:effectLst>
              </a:rPr>
              <a:t>Their failure represents the total collapse of Jewish political authority and the high priestly aristocracy. </a:t>
            </a:r>
          </a:p>
          <a:p>
            <a:r>
              <a:rPr lang="en-US" sz="3200" dirty="0">
                <a:solidFill>
                  <a:srgbClr val="F5F5F5"/>
                </a:solidFill>
                <a:effectLst>
                  <a:outerShdw blurRad="38100" dist="38100" dir="2700000" algn="ctr" rotWithShape="0">
                    <a:schemeClr val="tx1"/>
                  </a:outerShdw>
                </a:effectLst>
              </a:rPr>
              <a:t>Additionally, this imagery matches the literal war-zone reality of skies blackened by the thick, billowing smoke of Jerusalem's burning ruins.</a:t>
            </a:r>
          </a:p>
        </p:txBody>
      </p:sp>
      <p:sp>
        <p:nvSpPr>
          <p:cNvPr id="4" name="TextBox 3">
            <a:extLst>
              <a:ext uri="{FF2B5EF4-FFF2-40B4-BE49-F238E27FC236}">
                <a16:creationId xmlns:a16="http://schemas.microsoft.com/office/drawing/2014/main" id="{2E597087-BAF3-4F4B-CA6A-481D00343B75}"/>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510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43FC394-369B-1C1B-1277-EB9C9D06A7D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D74EE9E-C3E5-434A-F163-D884347B47DC}"/>
              </a:ext>
            </a:extLst>
          </p:cNvPr>
          <p:cNvSpPr>
            <a:spLocks noGrp="1"/>
          </p:cNvSpPr>
          <p:nvPr>
            <p:ph type="title"/>
          </p:nvPr>
        </p:nvSpPr>
        <p:spPr>
          <a:xfrm>
            <a:off x="0" y="-1"/>
            <a:ext cx="12192000" cy="136740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opened the sixth seal, I looked, and behold, there was a great earthquake, and the sun became black as sackcloth, the full moon became like blood,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stars of the sky fell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the earth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 the fig tree sheds its winter fruit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shaken by a gale.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sky vanished like a scroll that is being rolled up</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every mountain and island was removed from its place.</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0168E4F1-00C7-7E40-74BF-02F004A26F1E}"/>
              </a:ext>
            </a:extLst>
          </p:cNvPr>
          <p:cNvSpPr>
            <a:spLocks noGrp="1"/>
          </p:cNvSpPr>
          <p:nvPr>
            <p:ph idx="1"/>
          </p:nvPr>
        </p:nvSpPr>
        <p:spPr>
          <a:xfrm>
            <a:off x="65314" y="1556158"/>
            <a:ext cx="11978640" cy="4915947"/>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stars of the sky</a:t>
            </a:r>
            <a:r>
              <a:rPr lang="en-US" sz="3200" dirty="0">
                <a:solidFill>
                  <a:srgbClr val="F5F5F5"/>
                </a:solidFill>
                <a:effectLst>
                  <a:outerShdw blurRad="38100" dist="38100" dir="2700000" algn="ctr" rotWithShape="0">
                    <a:schemeClr val="tx1"/>
                  </a:outerShdw>
                </a:effectLst>
              </a:rPr>
              <a:t>” that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fell… as the fig tree sheds its winter fruit</a:t>
            </a:r>
            <a:r>
              <a:rPr lang="en-US" sz="3200" dirty="0">
                <a:solidFill>
                  <a:srgbClr val="F5F5F5"/>
                </a:solidFill>
                <a:effectLst>
                  <a:outerShdw blurRad="38100" dist="38100" dir="2700000" algn="ctr" rotWithShape="0">
                    <a:schemeClr val="tx1"/>
                  </a:outerShdw>
                </a:effectLst>
              </a:rPr>
              <a:t>”: The language here is similar to what is said concerning Edom in Isaiah 34:4. </a:t>
            </a:r>
          </a:p>
          <a:p>
            <a:r>
              <a:rPr lang="en-US" sz="3200" dirty="0">
                <a:solidFill>
                  <a:srgbClr val="F5F5F5"/>
                </a:solidFill>
                <a:effectLst>
                  <a:outerShdw blurRad="38100" dist="38100" dir="2700000" algn="ctr" rotWithShape="0">
                    <a:schemeClr val="tx1"/>
                  </a:outerShdw>
                </a:effectLst>
              </a:rPr>
              <a:t>In Scripture,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fig tree</a:t>
            </a:r>
            <a:r>
              <a:rPr lang="en-US" sz="3200" dirty="0">
                <a:solidFill>
                  <a:srgbClr val="F5F5F5"/>
                </a:solidFill>
                <a:effectLst>
                  <a:outerShdw blurRad="38100" dist="38100" dir="2700000" algn="ctr" rotWithShape="0">
                    <a:schemeClr val="tx1"/>
                  </a:outerShdw>
                </a:effectLst>
              </a:rPr>
              <a:t>” is a well-established symbol for Israel in a covenant relation with God. </a:t>
            </a:r>
          </a:p>
          <a:p>
            <a:r>
              <a:rPr lang="en-US" sz="3200" dirty="0">
                <a:solidFill>
                  <a:srgbClr val="F5F5F5"/>
                </a:solidFill>
                <a:effectLst>
                  <a:outerShdw blurRad="38100" dist="38100" dir="2700000" algn="ctr" rotWithShape="0">
                    <a:schemeClr val="tx1"/>
                  </a:outerShdw>
                </a:effectLst>
              </a:rPr>
              <a:t>Stars falling like unripe figs dramatically portrays God stripping away Israel's political and religious stability due to her failure to produce spiritual fruit.</a:t>
            </a:r>
          </a:p>
          <a:p>
            <a:r>
              <a:rPr lang="en-US" sz="3200" dirty="0">
                <a:solidFill>
                  <a:srgbClr val="F5F5F5"/>
                </a:solidFill>
                <a:effectLst>
                  <a:outerShdw blurRad="38100" dist="38100" dir="2700000" algn="ctr" rotWithShape="0">
                    <a:schemeClr val="tx1"/>
                  </a:outerShdw>
                </a:effectLst>
              </a:rPr>
              <a:t>“</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sky vanished like a scroll that is being rolled up</a:t>
            </a:r>
            <a:r>
              <a:rPr lang="en-US" sz="3200" dirty="0">
                <a:solidFill>
                  <a:srgbClr val="F5F5F5"/>
                </a:solidFill>
                <a:effectLst>
                  <a:outerShdw blurRad="38100" dist="38100" dir="2700000" algn="ctr" rotWithShape="0">
                    <a:schemeClr val="tx1"/>
                  </a:outerShdw>
                </a:effectLst>
              </a:rPr>
              <a:t>” dramatically represents Israel's covenantal world as coming apart. </a:t>
            </a:r>
          </a:p>
          <a:p>
            <a:r>
              <a:rPr lang="en-US" sz="3200" dirty="0">
                <a:solidFill>
                  <a:srgbClr val="F5F5F5"/>
                </a:solidFill>
                <a:effectLst>
                  <a:outerShdw blurRad="38100" dist="38100" dir="2700000" algn="ctr" rotWithShape="0">
                    <a:schemeClr val="tx1"/>
                  </a:outerShdw>
                </a:effectLst>
              </a:rPr>
              <a:t>The destruction of the temple in AD 70 meant the collapse of Israel's universe. </a:t>
            </a:r>
          </a:p>
          <a:p>
            <a:r>
              <a:rPr lang="en-US" sz="3200" dirty="0">
                <a:solidFill>
                  <a:srgbClr val="F5F5F5"/>
                </a:solidFill>
                <a:effectLst>
                  <a:outerShdw blurRad="38100" dist="38100" dir="2700000" algn="ctr" rotWithShape="0">
                    <a:schemeClr val="tx1"/>
                  </a:outerShdw>
                </a:effectLst>
              </a:rPr>
              <a:t>The rolling up of the sky symbolizes God ripping apart and dissolving the fabric of the old covenant order.</a:t>
            </a:r>
          </a:p>
        </p:txBody>
      </p:sp>
      <p:sp>
        <p:nvSpPr>
          <p:cNvPr id="4" name="TextBox 3">
            <a:extLst>
              <a:ext uri="{FF2B5EF4-FFF2-40B4-BE49-F238E27FC236}">
                <a16:creationId xmlns:a16="http://schemas.microsoft.com/office/drawing/2014/main" id="{7CCAFF48-0959-D2D8-9E1E-34F05ADEA046}"/>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5807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45614EF-B0BC-4EDF-8DAC-2365F22FBD0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66AAFBB-5ED1-A2BD-AA11-513AC45F9E8E}"/>
              </a:ext>
            </a:extLst>
          </p:cNvPr>
          <p:cNvSpPr>
            <a:spLocks noGrp="1"/>
          </p:cNvSpPr>
          <p:nvPr>
            <p:ph type="title"/>
          </p:nvPr>
        </p:nvSpPr>
        <p:spPr>
          <a:xfrm>
            <a:off x="0" y="-1"/>
            <a:ext cx="12192000" cy="136740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opened the sixth seal, I looked, and behold, there was a great earthquake, and the sun became black as sackcloth, the full moon became like blood,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stars of the sky fell to the earth as the fig tree sheds its winter fruit when shaken by a gale.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sky vanished like a scroll that is being rolled up,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every mountain and island was removed from its place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31946A3-4606-2A1E-4C78-8AC581EE4E05}"/>
              </a:ext>
            </a:extLst>
          </p:cNvPr>
          <p:cNvSpPr>
            <a:spLocks noGrp="1"/>
          </p:cNvSpPr>
          <p:nvPr>
            <p:ph idx="1"/>
          </p:nvPr>
        </p:nvSpPr>
        <p:spPr>
          <a:xfrm>
            <a:off x="515922" y="1614881"/>
            <a:ext cx="11195109" cy="4794308"/>
          </a:xfrm>
        </p:spPr>
        <p:txBody>
          <a:bodyPr>
            <a:normAutofit lnSpcReduction="10000"/>
          </a:bodyPr>
          <a:lstStyle/>
          <a:p>
            <a:r>
              <a:rPr lang="en-US" sz="3600" dirty="0">
                <a:solidFill>
                  <a:srgbClr val="F5F5F5"/>
                </a:solidFill>
                <a:effectLst>
                  <a:outerShdw blurRad="38100" dist="38100" dir="2700000" algn="ctr" rotWithShape="0">
                    <a:schemeClr val="tx1"/>
                  </a:outerShdw>
                </a:effectLst>
              </a:rPr>
              <a:t>“</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every mountain and island was removed from its place</a:t>
            </a:r>
            <a:r>
              <a:rPr lang="en-US" sz="3600" dirty="0">
                <a:solidFill>
                  <a:srgbClr val="F5F5F5"/>
                </a:solidFill>
                <a:effectLst>
                  <a:outerShdw blurRad="38100" dist="38100" dir="2700000" algn="ctr" rotWithShape="0">
                    <a:schemeClr val="tx1"/>
                  </a:outerShdw>
                </a:effectLst>
              </a:rPr>
              <a:t>” – this catastrophic language serves as a metaphor for judgment.</a:t>
            </a:r>
          </a:p>
          <a:p>
            <a:r>
              <a:rPr lang="en-US" sz="3600" dirty="0">
                <a:solidFill>
                  <a:srgbClr val="F5F5F5"/>
                </a:solidFill>
                <a:effectLst>
                  <a:outerShdw blurRad="38100" dist="38100" dir="2700000" algn="ctr" rotWithShape="0">
                    <a:schemeClr val="tx1"/>
                  </a:outerShdw>
                </a:effectLst>
              </a:rPr>
              <a:t>But it may also simultaneously represent literal historical events. </a:t>
            </a:r>
          </a:p>
          <a:p>
            <a:r>
              <a:rPr lang="en-US" sz="3600" dirty="0">
                <a:solidFill>
                  <a:srgbClr val="F5F5F5"/>
                </a:solidFill>
                <a:effectLst>
                  <a:outerShdw blurRad="38100" dist="38100" dir="2700000" algn="ctr" rotWithShape="0">
                    <a:schemeClr val="tx1"/>
                  </a:outerShdw>
                </a:effectLst>
              </a:rPr>
              <a:t>In the context of Israel's judgment, the uprooting of mountains and islands can symbolically portray the devastating, wide-ranging effects of Rome's deadly siege warfare, which physically shattered walls and toppled towers.</a:t>
            </a:r>
          </a:p>
        </p:txBody>
      </p:sp>
      <p:sp>
        <p:nvSpPr>
          <p:cNvPr id="4" name="TextBox 3">
            <a:extLst>
              <a:ext uri="{FF2B5EF4-FFF2-40B4-BE49-F238E27FC236}">
                <a16:creationId xmlns:a16="http://schemas.microsoft.com/office/drawing/2014/main" id="{037A63AF-18A7-38FF-A3F2-5FFF67E0CF83}"/>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5837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E350E80-1D18-36C1-A9A4-EBBB4368FB1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93E9A5C-8FBB-9F04-759C-576F31F87F01}"/>
              </a:ext>
            </a:extLst>
          </p:cNvPr>
          <p:cNvSpPr>
            <a:spLocks noGrp="1"/>
          </p:cNvSpPr>
          <p:nvPr>
            <p:ph type="title"/>
          </p:nvPr>
        </p:nvSpPr>
        <p:spPr>
          <a:xfrm>
            <a:off x="0" y="0"/>
            <a:ext cx="12192000" cy="185396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kings of the earth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ones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generals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rich</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powerful</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everyone,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slave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free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hid themselves in the caves and among the rocks of the mountains,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calling to the mountains and rocks,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Fall on us and hide us from the face of him who is seated on the throne, and from the wrath of the Lamb</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the great day of their wrath has come, and who can stand?”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20D51C3-E7C4-DB08-0ACA-948A194B61FF}"/>
              </a:ext>
            </a:extLst>
          </p:cNvPr>
          <p:cNvSpPr>
            <a:spLocks noGrp="1"/>
          </p:cNvSpPr>
          <p:nvPr>
            <p:ph idx="1"/>
          </p:nvPr>
        </p:nvSpPr>
        <p:spPr>
          <a:xfrm>
            <a:off x="376805" y="1947554"/>
            <a:ext cx="11438389" cy="4756558"/>
          </a:xfrm>
        </p:spPr>
        <p:txBody>
          <a:bodyPr>
            <a:normAutofit fontScale="85000" lnSpcReduction="20000"/>
          </a:bodyPr>
          <a:lstStyle/>
          <a:p>
            <a:r>
              <a:rPr lang="en-US" sz="3600" dirty="0">
                <a:solidFill>
                  <a:srgbClr val="F5F5F5"/>
                </a:solidFill>
                <a:effectLst>
                  <a:outerShdw blurRad="38100" dist="38100" dir="2700000" algn="ctr" rotWithShape="0">
                    <a:schemeClr val="tx1"/>
                  </a:outerShdw>
                </a:effectLst>
              </a:rPr>
              <a:t>The </a:t>
            </a:r>
            <a:r>
              <a:rPr lang="en-US" sz="3600" dirty="0">
                <a:solidFill>
                  <a:srgbClr val="FFD700"/>
                </a:solidFill>
                <a:effectLst>
                  <a:outerShdw blurRad="38100" dist="38100" dir="2700000" algn="ctr" rotWithShape="0">
                    <a:schemeClr val="tx1"/>
                  </a:outerShdw>
                </a:effectLst>
              </a:rPr>
              <a:t>seven</a:t>
            </a:r>
            <a:r>
              <a:rPr lang="en-US" sz="3600" dirty="0">
                <a:solidFill>
                  <a:srgbClr val="F5F5F5"/>
                </a:solidFill>
                <a:effectLst>
                  <a:outerShdw blurRad="38100" dist="38100" dir="2700000" algn="ctr" rotWithShape="0">
                    <a:schemeClr val="tx1"/>
                  </a:outerShdw>
                </a:effectLst>
              </a:rPr>
              <a:t> classes of humanity who flee to caves and rocks represent all of Jewish society, from the high priestly aristocracy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kings of the earth</a:t>
            </a:r>
            <a:r>
              <a:rPr lang="en-US" sz="3600" dirty="0">
                <a:solidFill>
                  <a:srgbClr val="F5F5F5"/>
                </a:solidFill>
                <a:effectLst>
                  <a:outerShdw blurRad="38100" dist="38100" dir="2700000" algn="ctr" rotWithShape="0">
                    <a:schemeClr val="tx1"/>
                  </a:outerShdw>
                </a:effectLst>
              </a:rPr>
              <a:t>,” which represent Israel's religious rulers) down to slaves and freedmen. </a:t>
            </a:r>
          </a:p>
          <a:p>
            <a:r>
              <a:rPr lang="en-US" sz="3600" dirty="0">
                <a:solidFill>
                  <a:srgbClr val="F5F5F5"/>
                </a:solidFill>
                <a:effectLst>
                  <a:outerShdw blurRad="38100" dist="38100" dir="2700000" algn="ctr" rotWithShape="0">
                    <a:schemeClr val="tx1"/>
                  </a:outerShdw>
                </a:effectLst>
              </a:rPr>
              <a:t>Their desperate cry to the mountains—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Fall on us and hide us from the face of him who is seated on the throne, and from the wrath of the Lamb</a:t>
            </a:r>
            <a:r>
              <a:rPr lang="en-US" sz="3600" dirty="0">
                <a:solidFill>
                  <a:srgbClr val="F5F5F5"/>
                </a:solidFill>
                <a:effectLst>
                  <a:outerShdw blurRad="38100" dist="38100" dir="2700000" algn="ctr" rotWithShape="0">
                    <a:schemeClr val="tx1"/>
                  </a:outerShdw>
                </a:effectLst>
              </a:rPr>
              <a:t>” — is undoubtably a fulfillment of what Jesus said to the daughters of Jerusalem as he was being led away to be crucified in Luke 23:28-30: </a:t>
            </a:r>
          </a:p>
          <a:p>
            <a:pPr lvl="1"/>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Daughters of Jerusalem, do not weep for me, but weep for yourselves and for your children. For behold, the days are coming </a:t>
            </a:r>
            <a:r>
              <a:rPr lang="en-US" sz="3200" dirty="0">
                <a:solidFill>
                  <a:srgbClr val="F5F5F5"/>
                </a:solidFill>
                <a:effectLst>
                  <a:outerShdw blurRad="38100" dist="38100" dir="2700000" algn="ctr" rotWithShape="0">
                    <a:schemeClr val="tx1"/>
                  </a:outerShdw>
                </a:effectLst>
              </a:rPr>
              <a:t>[in AD 70?]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when they will say, ‘Blessed are the barren and the wombs that never bore and the breasts that never nursed!’ Then they will begin to say to the mountains, ‘Fall on us,’ and to the hills, ‘Cover us.’</a:t>
            </a:r>
          </a:p>
        </p:txBody>
      </p:sp>
      <p:sp>
        <p:nvSpPr>
          <p:cNvPr id="4" name="TextBox 3">
            <a:extLst>
              <a:ext uri="{FF2B5EF4-FFF2-40B4-BE49-F238E27FC236}">
                <a16:creationId xmlns:a16="http://schemas.microsoft.com/office/drawing/2014/main" id="{E0EBC155-D417-5278-AC20-C5B91ADEA765}"/>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0501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5B84E35-3C2B-95F6-7279-46C7F8AD741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150EC09-C475-FF9A-ACB9-DEE6571A4268}"/>
              </a:ext>
            </a:extLst>
          </p:cNvPr>
          <p:cNvSpPr>
            <a:spLocks noGrp="1"/>
          </p:cNvSpPr>
          <p:nvPr>
            <p:ph type="title"/>
          </p:nvPr>
        </p:nvSpPr>
        <p:spPr>
          <a:xfrm>
            <a:off x="0" y="0"/>
            <a:ext cx="12192000" cy="185396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kings of the earth and the great ones and the generals and the rich and the powerful, and everyone, slave and free, hid themselves in the caves and among the rocks of the mountains,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calling to the mountains and rocks, “Fall on us and hide us from the face of him who is seated on the throne, and from the wrath of the Lamb,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the great day of their wrath has come,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can stand?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13D1F0A1-3091-4851-628A-CE2B007B42D9}"/>
              </a:ext>
            </a:extLst>
          </p:cNvPr>
          <p:cNvSpPr>
            <a:spLocks noGrp="1"/>
          </p:cNvSpPr>
          <p:nvPr>
            <p:ph idx="1"/>
          </p:nvPr>
        </p:nvSpPr>
        <p:spPr>
          <a:xfrm>
            <a:off x="515922" y="2122415"/>
            <a:ext cx="11195109" cy="4286773"/>
          </a:xfrm>
        </p:spPr>
        <p:txBody>
          <a:bodyPr>
            <a:normAutofit fontScale="85000" lnSpcReduction="20000"/>
          </a:bodyPr>
          <a:lstStyle/>
          <a:p>
            <a:r>
              <a:rPr lang="en-US" sz="3600" dirty="0">
                <a:solidFill>
                  <a:srgbClr val="F5F5F5"/>
                </a:solidFill>
                <a:effectLst>
                  <a:outerShdw blurRad="38100" dist="38100" dir="2700000" algn="ctr" rotWithShape="0">
                    <a:schemeClr val="tx1"/>
                  </a:outerShdw>
                </a:effectLst>
              </a:rPr>
              <a:t>The Lamb who was slain is now the Lamb whose wrath has come. </a:t>
            </a:r>
          </a:p>
          <a:p>
            <a:r>
              <a:rPr lang="en-US" sz="3600" dirty="0">
                <a:solidFill>
                  <a:srgbClr val="F5F5F5"/>
                </a:solidFill>
                <a:effectLst>
                  <a:outerShdw blurRad="38100" dist="38100" dir="2700000" algn="ctr" rotWithShape="0">
                    <a:schemeClr val="tx1"/>
                  </a:outerShdw>
                </a:effectLst>
              </a:rPr>
              <a:t>The Romans were his armies (Matt. 22:7), much as Assyria was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rod of God's anger</a:t>
            </a:r>
            <a:r>
              <a:rPr lang="en-US" sz="3600" dirty="0">
                <a:solidFill>
                  <a:srgbClr val="F5F5F5"/>
                </a:solidFill>
                <a:effectLst>
                  <a:outerShdw blurRad="38100" dist="38100" dir="2700000" algn="ctr" rotWithShape="0">
                    <a:schemeClr val="tx1"/>
                  </a:outerShdw>
                </a:effectLst>
              </a:rPr>
              <a:t>” (Isa. 10:5).</a:t>
            </a:r>
          </a:p>
          <a:p>
            <a:r>
              <a:rPr lang="en-US" sz="3600" dirty="0">
                <a:solidFill>
                  <a:srgbClr val="F5F5F5"/>
                </a:solidFill>
                <a:effectLst>
                  <a:outerShdw blurRad="38100" dist="38100" dir="2700000" algn="ctr" rotWithShape="0">
                    <a:schemeClr val="tx1"/>
                  </a:outerShdw>
                </a:effectLst>
              </a:rPr>
              <a:t>The passage closes with the anguished question: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can stand?</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The answer comes in chapter 7—only those bearing God's seal of protection. </a:t>
            </a:r>
          </a:p>
          <a:p>
            <a:r>
              <a:rPr lang="en-US" sz="3600" dirty="0">
                <a:solidFill>
                  <a:srgbClr val="F5F5F5"/>
                </a:solidFill>
                <a:effectLst>
                  <a:outerShdw blurRad="38100" dist="38100" dir="2700000" algn="ctr" rotWithShape="0">
                    <a:schemeClr val="tx1"/>
                  </a:outerShdw>
                </a:effectLst>
              </a:rPr>
              <a:t>The Land-dwellers have no refuge. </a:t>
            </a:r>
          </a:p>
          <a:p>
            <a:r>
              <a:rPr lang="en-US" sz="3600" dirty="0">
                <a:solidFill>
                  <a:srgbClr val="F5F5F5"/>
                </a:solidFill>
                <a:effectLst>
                  <a:outerShdw blurRad="38100" dist="38100" dir="2700000" algn="ctr" rotWithShape="0">
                    <a:schemeClr val="tx1"/>
                  </a:outerShdw>
                </a:effectLst>
              </a:rPr>
              <a:t>Their covenantal world has come apart, and the judgment the martyrs cried out for has arrived, swiftly and completely, just as God promised.</a:t>
            </a:r>
          </a:p>
        </p:txBody>
      </p:sp>
      <p:sp>
        <p:nvSpPr>
          <p:cNvPr id="4" name="TextBox 3">
            <a:extLst>
              <a:ext uri="{FF2B5EF4-FFF2-40B4-BE49-F238E27FC236}">
                <a16:creationId xmlns:a16="http://schemas.microsoft.com/office/drawing/2014/main" id="{65DFF70F-B9C4-D32B-1498-70F5786412D9}"/>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90401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F7D104F9-1126-223D-9BFC-E3A67E9865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F201C1-2F29-1378-745A-946E17C3A211}"/>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2CDE4F25-B486-3CF7-93D6-B5398C825B2D}"/>
              </a:ext>
            </a:extLst>
          </p:cNvPr>
          <p:cNvSpPr>
            <a:spLocks noGrp="1"/>
          </p:cNvSpPr>
          <p:nvPr>
            <p:ph idx="1"/>
          </p:nvPr>
        </p:nvSpPr>
        <p:spPr>
          <a:xfrm>
            <a:off x="557441" y="738365"/>
            <a:ext cx="11007029" cy="5911817"/>
          </a:xfrm>
        </p:spPr>
        <p:txBody>
          <a:bodyPr>
            <a:normAutofit lnSpcReduction="10000"/>
          </a:bodyPr>
          <a:lstStyle/>
          <a:p>
            <a:r>
              <a:rPr lang="en-US" sz="3600" dirty="0"/>
              <a:t>In my discussion of the six seals described in Revelation 6:1-8:1 I said that I believed that the judgments associated with those seals were the same judgments that Jesus described in the Olivet Discourse for two reasons:</a:t>
            </a:r>
          </a:p>
          <a:p>
            <a:pPr lvl="1"/>
            <a:r>
              <a:rPr lang="en-US" sz="3200" dirty="0"/>
              <a:t>The judgments in each case would have occurred around the same timeframe (A.D. 70)</a:t>
            </a:r>
          </a:p>
          <a:p>
            <a:pPr lvl="1"/>
            <a:r>
              <a:rPr lang="en-US" sz="3200" dirty="0"/>
              <a:t>The descriptions of the judgments are very similar and fit well with the events that occurred with the Fall of Jerusalem in A.D 70</a:t>
            </a:r>
          </a:p>
          <a:p>
            <a:r>
              <a:rPr lang="en-US" sz="3600" dirty="0"/>
              <a:t>What do you think? Do you think I’ve made a good case here?</a:t>
            </a:r>
          </a:p>
          <a:p>
            <a:pPr lvl="1"/>
            <a:endParaRPr lang="en-US" sz="2800" dirty="0"/>
          </a:p>
          <a:p>
            <a:endParaRPr lang="en-US" sz="3200" dirty="0"/>
          </a:p>
          <a:p>
            <a:endParaRPr lang="en-US" sz="2800" dirty="0"/>
          </a:p>
          <a:p>
            <a:endParaRPr lang="en-US" sz="3200" dirty="0"/>
          </a:p>
        </p:txBody>
      </p:sp>
    </p:spTree>
    <p:extLst>
      <p:ext uri="{BB962C8B-B14F-4D97-AF65-F5344CB8AC3E}">
        <p14:creationId xmlns:p14="http://schemas.microsoft.com/office/powerpoint/2010/main" val="1423368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C1C5ACD7-CE26-CB52-BA46-ED7A55A621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0B241F-C9B5-B034-D53A-984B5254305A}"/>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DC99391E-F70F-AA08-6FE2-DDCBFF900504}"/>
              </a:ext>
            </a:extLst>
          </p:cNvPr>
          <p:cNvSpPr>
            <a:spLocks noGrp="1"/>
          </p:cNvSpPr>
          <p:nvPr>
            <p:ph idx="1"/>
          </p:nvPr>
        </p:nvSpPr>
        <p:spPr>
          <a:xfrm>
            <a:off x="557441" y="738365"/>
            <a:ext cx="11007029" cy="5911817"/>
          </a:xfrm>
        </p:spPr>
        <p:txBody>
          <a:bodyPr>
            <a:normAutofit fontScale="85000" lnSpcReduction="10000"/>
          </a:bodyPr>
          <a:lstStyle/>
          <a:p>
            <a:r>
              <a:rPr lang="en-US" sz="3600" dirty="0"/>
              <a:t>As we looked at the sixth seal, we saw a lot of apocalyptic language used in predicting the judgments associated with this seal which, if interpreted literally, would indicate that a number of catastrophic events would be taking place, such as has never been seen (sun going dark, moon turning to blood, stars falling to the earth).</a:t>
            </a:r>
          </a:p>
          <a:p>
            <a:r>
              <a:rPr lang="en-US" sz="3600" dirty="0"/>
              <a:t>How do the futurists tell us we should understand these events?</a:t>
            </a:r>
          </a:p>
          <a:p>
            <a:r>
              <a:rPr lang="en-US" sz="3600" dirty="0"/>
              <a:t>I gave you six Old Testament examples of where this kind of apocalyptic language was used to predict judgments that God brought on nations in the past.</a:t>
            </a:r>
          </a:p>
          <a:p>
            <a:r>
              <a:rPr lang="en-US" sz="3600" dirty="0"/>
              <a:t>How were </a:t>
            </a:r>
            <a:r>
              <a:rPr lang="en-US" sz="3600" b="1" i="1" dirty="0"/>
              <a:t>those</a:t>
            </a:r>
            <a:r>
              <a:rPr lang="en-US" sz="3600" dirty="0"/>
              <a:t> prophesies fulfilled? Literally? Or figuratively?</a:t>
            </a:r>
          </a:p>
          <a:p>
            <a:r>
              <a:rPr lang="en-US" sz="3600" dirty="0"/>
              <a:t>In light of those past examples, how do you think we should interpret the exact same kind of language when we see it in the book of Revelation? Explain your answer.</a:t>
            </a:r>
          </a:p>
          <a:p>
            <a:pPr lvl="1"/>
            <a:endParaRPr lang="en-US" sz="2800" dirty="0"/>
          </a:p>
          <a:p>
            <a:endParaRPr lang="en-US" sz="3200" dirty="0"/>
          </a:p>
          <a:p>
            <a:endParaRPr lang="en-US" sz="2800" dirty="0"/>
          </a:p>
          <a:p>
            <a:endParaRPr lang="en-US" sz="3200" dirty="0"/>
          </a:p>
        </p:txBody>
      </p:sp>
    </p:spTree>
    <p:extLst>
      <p:ext uri="{BB962C8B-B14F-4D97-AF65-F5344CB8AC3E}">
        <p14:creationId xmlns:p14="http://schemas.microsoft.com/office/powerpoint/2010/main" val="12371618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DF875F70-F426-FF33-269A-1F293B7513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ED1091-9120-D0D0-69E3-29A1C3CD7ACA}"/>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A7D4F3F6-994E-5704-D027-EAF89CC994E0}"/>
              </a:ext>
            </a:extLst>
          </p:cNvPr>
          <p:cNvSpPr>
            <a:spLocks noGrp="1"/>
          </p:cNvSpPr>
          <p:nvPr>
            <p:ph idx="1"/>
          </p:nvPr>
        </p:nvSpPr>
        <p:spPr>
          <a:xfrm>
            <a:off x="557441" y="738365"/>
            <a:ext cx="11007029" cy="5911817"/>
          </a:xfrm>
        </p:spPr>
        <p:txBody>
          <a:bodyPr>
            <a:normAutofit/>
          </a:bodyPr>
          <a:lstStyle/>
          <a:p>
            <a:r>
              <a:rPr lang="en-US" sz="3600" dirty="0"/>
              <a:t>In Rev 6:10-11 God encouraged the martyred saints to rest “</a:t>
            </a:r>
            <a:r>
              <a:rPr lang="en-US" sz="3600" i="1" dirty="0">
                <a:solidFill>
                  <a:schemeClr val="accent1">
                    <a:lumMod val="75000"/>
                  </a:schemeClr>
                </a:solidFill>
                <a:latin typeface="Cambria" panose="02040503050406030204" pitchFamily="18" charset="0"/>
                <a:ea typeface="Cambria" panose="02040503050406030204" pitchFamily="18" charset="0"/>
              </a:rPr>
              <a:t>a little longer</a:t>
            </a:r>
            <a:r>
              <a:rPr lang="en-US" sz="3600" dirty="0"/>
              <a:t>”, promising that he would soon judge and avenge the slain souls’ blood on “</a:t>
            </a:r>
            <a:r>
              <a:rPr lang="en-US" sz="3600" i="1" dirty="0">
                <a:solidFill>
                  <a:schemeClr val="accent1">
                    <a:lumMod val="75000"/>
                  </a:schemeClr>
                </a:solidFill>
                <a:latin typeface="Cambria" panose="02040503050406030204" pitchFamily="18" charset="0"/>
                <a:ea typeface="Cambria" panose="02040503050406030204" pitchFamily="18" charset="0"/>
              </a:rPr>
              <a:t>those who dwell on the earth</a:t>
            </a:r>
            <a:r>
              <a:rPr lang="en-US" sz="3600" dirty="0"/>
              <a:t>”.</a:t>
            </a:r>
          </a:p>
          <a:p>
            <a:r>
              <a:rPr lang="en-US" sz="3600" dirty="0"/>
              <a:t>I pointed out that the Greek words behind this last phrase could legitimately be translated: “</a:t>
            </a:r>
            <a:r>
              <a:rPr lang="en-US" sz="3600" i="1" dirty="0">
                <a:solidFill>
                  <a:schemeClr val="accent1">
                    <a:lumMod val="75000"/>
                  </a:schemeClr>
                </a:solidFill>
                <a:latin typeface="Cambria" panose="02040503050406030204" pitchFamily="18" charset="0"/>
                <a:ea typeface="Cambria" panose="02040503050406030204" pitchFamily="18" charset="0"/>
              </a:rPr>
              <a:t>the inhabitants of the land</a:t>
            </a:r>
            <a:r>
              <a:rPr lang="en-US" sz="3600" dirty="0"/>
              <a:t>” and in this context I believe that would be a better translation.</a:t>
            </a:r>
          </a:p>
          <a:p>
            <a:r>
              <a:rPr lang="en-US" sz="3600" dirty="0"/>
              <a:t>Do you remember what reasons I gave for saying this?</a:t>
            </a:r>
          </a:p>
          <a:p>
            <a:r>
              <a:rPr lang="en-US" sz="3600" dirty="0"/>
              <a:t>Do you agree with what I said about how the phrase would be better translated? Please explain your answer.</a:t>
            </a:r>
            <a:endParaRPr lang="en-US" sz="3200" dirty="0"/>
          </a:p>
          <a:p>
            <a:pPr lvl="1"/>
            <a:endParaRPr lang="en-US" sz="2800" dirty="0"/>
          </a:p>
          <a:p>
            <a:endParaRPr lang="en-US" sz="3200" dirty="0"/>
          </a:p>
          <a:p>
            <a:endParaRPr lang="en-US" sz="2800" dirty="0"/>
          </a:p>
          <a:p>
            <a:endParaRPr lang="en-US" sz="3200" dirty="0"/>
          </a:p>
        </p:txBody>
      </p:sp>
    </p:spTree>
    <p:extLst>
      <p:ext uri="{BB962C8B-B14F-4D97-AF65-F5344CB8AC3E}">
        <p14:creationId xmlns:p14="http://schemas.microsoft.com/office/powerpoint/2010/main" val="26685318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FE9A92A-8738-DCE0-9F00-A0B4B41DE5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FE89F9-7F1B-41A4-0267-95BF51DE5418}"/>
              </a:ext>
            </a:extLst>
          </p:cNvPr>
          <p:cNvSpPr>
            <a:spLocks noGrp="1"/>
          </p:cNvSpPr>
          <p:nvPr>
            <p:ph type="title"/>
          </p:nvPr>
        </p:nvSpPr>
        <p:spPr>
          <a:xfrm>
            <a:off x="0" y="1"/>
            <a:ext cx="12226954" cy="725648"/>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Brief Review of the Seven Seals (Rev. 6:1–8:1)</a:t>
            </a:r>
          </a:p>
        </p:txBody>
      </p:sp>
      <p:sp>
        <p:nvSpPr>
          <p:cNvPr id="2" name="Content Placeholder 1">
            <a:extLst>
              <a:ext uri="{FF2B5EF4-FFF2-40B4-BE49-F238E27FC236}">
                <a16:creationId xmlns:a16="http://schemas.microsoft.com/office/drawing/2014/main" id="{6AAD6CFE-B83D-B13E-BA19-3763CF167543}"/>
              </a:ext>
            </a:extLst>
          </p:cNvPr>
          <p:cNvSpPr>
            <a:spLocks noGrp="1"/>
          </p:cNvSpPr>
          <p:nvPr>
            <p:ph idx="1"/>
          </p:nvPr>
        </p:nvSpPr>
        <p:spPr>
          <a:xfrm>
            <a:off x="305499" y="857250"/>
            <a:ext cx="11821846" cy="5946222"/>
          </a:xfrm>
        </p:spPr>
        <p:txBody>
          <a:bodyPr>
            <a:normAutofit fontScale="92500" lnSpcReduction="10000"/>
          </a:bodyPr>
          <a:lstStyle/>
          <a:p>
            <a:r>
              <a:rPr lang="en-US" sz="4000" dirty="0">
                <a:solidFill>
                  <a:srgbClr val="F5F5F5"/>
                </a:solidFill>
                <a:effectLst>
                  <a:outerShdw blurRad="38100" dist="38100" dir="2700000" algn="tl" rotWithShape="0">
                    <a:prstClr val="black"/>
                  </a:outerShdw>
                </a:effectLst>
                <a:ea typeface="+mj-ea"/>
                <a:cs typeface="+mj-cs"/>
              </a:rPr>
              <a:t>We are currently looking at the </a:t>
            </a:r>
            <a:r>
              <a:rPr lang="en-US" sz="4000" dirty="0">
                <a:solidFill>
                  <a:srgbClr val="F5F5F5"/>
                </a:solidFill>
                <a:effectLst>
                  <a:outerShdw blurRad="38100" dist="38100" dir="2700000" algn="tl" rotWithShape="0">
                    <a:prstClr val="black"/>
                  </a:outerShdw>
                </a:effectLst>
              </a:rPr>
              <a:t>opening of the </a:t>
            </a:r>
            <a:r>
              <a:rPr lang="en-US" sz="4000" dirty="0">
                <a:solidFill>
                  <a:srgbClr val="FFD700"/>
                </a:solidFill>
                <a:effectLst>
                  <a:outerShdw blurRad="38100" dist="38100" dir="2700000" algn="tl" rotWithShape="0">
                    <a:prstClr val="black"/>
                  </a:outerShdw>
                </a:effectLst>
              </a:rPr>
              <a:t>seven seals </a:t>
            </a:r>
            <a:r>
              <a:rPr lang="en-US" sz="4000" dirty="0">
                <a:solidFill>
                  <a:srgbClr val="F5F5F5"/>
                </a:solidFill>
                <a:effectLst>
                  <a:outerShdw blurRad="38100" dist="38100" dir="2700000" algn="tl" rotWithShape="0">
                    <a:prstClr val="black"/>
                  </a:outerShdw>
                </a:effectLst>
                <a:ea typeface="+mj-ea"/>
                <a:cs typeface="+mj-cs"/>
              </a:rPr>
              <a:t>of God's scroll </a:t>
            </a:r>
            <a:r>
              <a:rPr lang="en-US" sz="4000" dirty="0">
                <a:solidFill>
                  <a:srgbClr val="F5F5F5"/>
                </a:solidFill>
                <a:effectLst>
                  <a:outerShdw blurRad="38100" dist="38100" dir="2700000" algn="tl" rotWithShape="0">
                    <a:prstClr val="black"/>
                  </a:outerShdw>
                </a:effectLst>
              </a:rPr>
              <a:t>by </a:t>
            </a:r>
            <a:r>
              <a:rPr lang="en-US" sz="4000" dirty="0">
                <a:solidFill>
                  <a:srgbClr val="F5F5F5"/>
                </a:solidFill>
                <a:effectLst>
                  <a:outerShdw blurRad="38100" dist="38100" dir="2700000" algn="tl" rotWithShape="0">
                    <a:prstClr val="black"/>
                  </a:outerShdw>
                </a:effectLst>
                <a:ea typeface="+mj-ea"/>
                <a:cs typeface="+mj-cs"/>
              </a:rPr>
              <a:t>Jesus, the Lamb:</a:t>
            </a:r>
          </a:p>
          <a:p>
            <a:pPr lvl="1"/>
            <a:r>
              <a:rPr lang="en-US" sz="3700" b="1" i="1" dirty="0">
                <a:solidFill>
                  <a:srgbClr val="F5F5F5"/>
                </a:solidFill>
                <a:effectLst>
                  <a:outerShdw blurRad="38100" dist="38100" dir="2700000" algn="tl" rotWithShape="0">
                    <a:prstClr val="black"/>
                  </a:outerShdw>
                </a:effectLst>
                <a:ea typeface="+mj-ea"/>
                <a:cs typeface="+mj-cs"/>
              </a:rPr>
              <a:t>Last</a:t>
            </a:r>
            <a:r>
              <a:rPr lang="en-US" sz="3700" dirty="0">
                <a:solidFill>
                  <a:srgbClr val="F5F5F5"/>
                </a:solidFill>
                <a:effectLst>
                  <a:outerShdw blurRad="38100" dist="38100" dir="2700000" algn="tl" rotWithShape="0">
                    <a:prstClr val="black"/>
                  </a:outerShdw>
                </a:effectLst>
                <a:ea typeface="+mj-ea"/>
                <a:cs typeface="+mj-cs"/>
              </a:rPr>
              <a:t> week we covered the </a:t>
            </a:r>
            <a:r>
              <a:rPr lang="en-US" sz="3700" dirty="0">
                <a:solidFill>
                  <a:srgbClr val="FFD700"/>
                </a:solidFill>
                <a:effectLst>
                  <a:outerShdw blurRad="38100" dist="38100" dir="2700000" algn="tl" rotWithShape="0">
                    <a:prstClr val="black"/>
                  </a:outerShdw>
                </a:effectLst>
                <a:ea typeface="+mj-ea"/>
                <a:cs typeface="+mj-cs"/>
              </a:rPr>
              <a:t>first four seals</a:t>
            </a:r>
            <a:r>
              <a:rPr lang="en-US" sz="3700" dirty="0">
                <a:solidFill>
                  <a:srgbClr val="F5F5F5"/>
                </a:solidFill>
                <a:effectLst>
                  <a:outerShdw blurRad="38100" dist="38100" dir="2700000" algn="tl" rotWithShape="0">
                    <a:prstClr val="black"/>
                  </a:outerShdw>
                </a:effectLst>
                <a:ea typeface="+mj-ea"/>
                <a:cs typeface="+mj-cs"/>
              </a:rPr>
              <a:t> also known as the </a:t>
            </a:r>
            <a:r>
              <a:rPr lang="en-US" sz="3700" b="1" i="1" dirty="0">
                <a:solidFill>
                  <a:srgbClr val="F5F5F5"/>
                </a:solidFill>
                <a:effectLst>
                  <a:outerShdw blurRad="38100" dist="38100" dir="2700000" algn="tl" rotWithShape="0">
                    <a:prstClr val="black"/>
                  </a:outerShdw>
                </a:effectLst>
                <a:ea typeface="+mj-ea"/>
                <a:cs typeface="+mj-cs"/>
              </a:rPr>
              <a:t>Four Horsemen </a:t>
            </a:r>
            <a:r>
              <a:rPr lang="en-US" sz="3700" dirty="0">
                <a:solidFill>
                  <a:srgbClr val="F5F5F5"/>
                </a:solidFill>
                <a:effectLst>
                  <a:outerShdw blurRad="38100" dist="38100" dir="2700000" algn="tl" rotWithShape="0">
                    <a:prstClr val="black"/>
                  </a:outerShdw>
                </a:effectLst>
                <a:ea typeface="+mj-ea"/>
                <a:cs typeface="+mj-cs"/>
              </a:rPr>
              <a:t>(6:1-8)</a:t>
            </a:r>
          </a:p>
          <a:p>
            <a:pPr lvl="1"/>
            <a:r>
              <a:rPr lang="en-US" sz="3700" b="1" i="1" dirty="0">
                <a:solidFill>
                  <a:srgbClr val="F5F5F5"/>
                </a:solidFill>
                <a:effectLst>
                  <a:outerShdw blurRad="38100" dist="38100" dir="2700000" algn="tl" rotWithShape="0">
                    <a:prstClr val="black"/>
                  </a:outerShdw>
                </a:effectLst>
                <a:ea typeface="+mj-ea"/>
                <a:cs typeface="+mj-cs"/>
              </a:rPr>
              <a:t>This</a:t>
            </a:r>
            <a:r>
              <a:rPr lang="en-US" sz="3700" dirty="0">
                <a:solidFill>
                  <a:srgbClr val="F5F5F5"/>
                </a:solidFill>
                <a:effectLst>
                  <a:outerShdw blurRad="38100" dist="38100" dir="2700000" algn="tl" rotWithShape="0">
                    <a:prstClr val="black"/>
                  </a:outerShdw>
                </a:effectLst>
                <a:ea typeface="+mj-ea"/>
                <a:cs typeface="+mj-cs"/>
              </a:rPr>
              <a:t> week we will be looking at the </a:t>
            </a:r>
            <a:r>
              <a:rPr lang="en-US" sz="3700" dirty="0">
                <a:solidFill>
                  <a:srgbClr val="FFD700"/>
                </a:solidFill>
                <a:effectLst>
                  <a:outerShdw blurRad="38100" dist="38100" dir="2700000" algn="tl" rotWithShape="0">
                    <a:prstClr val="black"/>
                  </a:outerShdw>
                </a:effectLst>
                <a:ea typeface="+mj-ea"/>
                <a:cs typeface="+mj-cs"/>
              </a:rPr>
              <a:t>fifth and sixth seals</a:t>
            </a:r>
            <a:r>
              <a:rPr lang="en-US" sz="3700" dirty="0">
                <a:solidFill>
                  <a:srgbClr val="F5F5F5"/>
                </a:solidFill>
                <a:effectLst>
                  <a:outerShdw blurRad="38100" dist="38100" dir="2700000" algn="tl" rotWithShape="0">
                    <a:prstClr val="black"/>
                  </a:outerShdw>
                </a:effectLst>
                <a:ea typeface="+mj-ea"/>
                <a:cs typeface="+mj-cs"/>
              </a:rPr>
              <a:t>. (6:9-17)</a:t>
            </a:r>
          </a:p>
          <a:p>
            <a:pPr lvl="1"/>
            <a:r>
              <a:rPr lang="en-US" sz="3700" dirty="0">
                <a:solidFill>
                  <a:srgbClr val="F5F5F5"/>
                </a:solidFill>
                <a:effectLst>
                  <a:outerShdw blurRad="38100" dist="38100" dir="2700000" algn="tl" rotWithShape="0">
                    <a:prstClr val="black"/>
                  </a:outerShdw>
                </a:effectLst>
                <a:ea typeface="+mj-ea"/>
                <a:cs typeface="+mj-cs"/>
              </a:rPr>
              <a:t>After this, John will introduce a dramatic </a:t>
            </a:r>
            <a:r>
              <a:rPr lang="en-US" sz="3700" b="1" i="1" dirty="0">
                <a:solidFill>
                  <a:srgbClr val="F5F5F5"/>
                </a:solidFill>
                <a:effectLst>
                  <a:outerShdw blurRad="38100" dist="38100" dir="2700000" algn="tl" rotWithShape="0">
                    <a:prstClr val="black"/>
                  </a:outerShdw>
                </a:effectLst>
                <a:ea typeface="+mj-ea"/>
                <a:cs typeface="+mj-cs"/>
              </a:rPr>
              <a:t>interlude</a:t>
            </a:r>
            <a:r>
              <a:rPr lang="en-US" sz="3700" dirty="0">
                <a:solidFill>
                  <a:srgbClr val="F5F5F5"/>
                </a:solidFill>
                <a:effectLst>
                  <a:outerShdw blurRad="38100" dist="38100" dir="2700000" algn="tl" rotWithShape="0">
                    <a:prstClr val="black"/>
                  </a:outerShdw>
                </a:effectLst>
                <a:ea typeface="+mj-ea"/>
                <a:cs typeface="+mj-cs"/>
              </a:rPr>
              <a:t> in chapter 7 to provide comfort regarding God's (144,000) protected people. (7:1-17)</a:t>
            </a:r>
          </a:p>
          <a:p>
            <a:pPr lvl="1"/>
            <a:r>
              <a:rPr lang="en-US" sz="3700" dirty="0">
                <a:solidFill>
                  <a:srgbClr val="F5F5F5"/>
                </a:solidFill>
                <a:effectLst>
                  <a:outerShdw blurRad="38100" dist="38100" dir="2700000" algn="tl" rotWithShape="0">
                    <a:prstClr val="black"/>
                  </a:outerShdw>
                </a:effectLst>
                <a:ea typeface="+mj-ea"/>
                <a:cs typeface="+mj-cs"/>
              </a:rPr>
              <a:t>Then the </a:t>
            </a:r>
            <a:r>
              <a:rPr lang="en-US" sz="3700" dirty="0">
                <a:solidFill>
                  <a:srgbClr val="FFD700"/>
                </a:solidFill>
                <a:effectLst>
                  <a:outerShdw blurRad="38100" dist="38100" dir="2700000" algn="tl" rotWithShape="0">
                    <a:prstClr val="black"/>
                  </a:outerShdw>
                </a:effectLst>
                <a:ea typeface="+mj-ea"/>
                <a:cs typeface="+mj-cs"/>
              </a:rPr>
              <a:t>seventh seal </a:t>
            </a:r>
            <a:r>
              <a:rPr lang="en-US" sz="3700" dirty="0">
                <a:solidFill>
                  <a:srgbClr val="F5F5F5"/>
                </a:solidFill>
                <a:effectLst>
                  <a:outerShdw blurRad="38100" dist="38100" dir="2700000" algn="tl" rotWithShape="0">
                    <a:prstClr val="black"/>
                  </a:outerShdw>
                </a:effectLst>
                <a:ea typeface="+mj-ea"/>
                <a:cs typeface="+mj-cs"/>
              </a:rPr>
              <a:t>will be broken, resulting in a solemn, half-hour silence in heaven that transitions into the </a:t>
            </a:r>
            <a:r>
              <a:rPr lang="en-US" sz="3700" b="1" i="1" dirty="0">
                <a:solidFill>
                  <a:srgbClr val="F5F5F5"/>
                </a:solidFill>
                <a:effectLst>
                  <a:outerShdw blurRad="38100" dist="38100" dir="2700000" algn="tl" rotWithShape="0">
                    <a:prstClr val="black"/>
                  </a:outerShdw>
                </a:effectLst>
                <a:ea typeface="+mj-ea"/>
                <a:cs typeface="+mj-cs"/>
              </a:rPr>
              <a:t>seven trumpet judgments</a:t>
            </a:r>
            <a:r>
              <a:rPr lang="en-US" sz="3700" dirty="0">
                <a:solidFill>
                  <a:srgbClr val="F5F5F5"/>
                </a:solidFill>
                <a:effectLst>
                  <a:outerShdw blurRad="38100" dist="38100" dir="2700000" algn="tl" rotWithShape="0">
                    <a:prstClr val="black"/>
                  </a:outerShdw>
                </a:effectLst>
                <a:ea typeface="+mj-ea"/>
                <a:cs typeface="+mj-cs"/>
              </a:rPr>
              <a:t>. (8:1)</a:t>
            </a:r>
          </a:p>
        </p:txBody>
      </p:sp>
    </p:spTree>
    <p:extLst>
      <p:ext uri="{BB962C8B-B14F-4D97-AF65-F5344CB8AC3E}">
        <p14:creationId xmlns:p14="http://schemas.microsoft.com/office/powerpoint/2010/main" val="2622442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8B742E2-9101-2BBB-4213-C8AA54EC61D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D69CA4-07B4-672D-4D89-1973E7CB5A71}"/>
              </a:ext>
            </a:extLst>
          </p:cNvPr>
          <p:cNvSpPr>
            <a:spLocks noGrp="1"/>
          </p:cNvSpPr>
          <p:nvPr>
            <p:ph type="title"/>
          </p:nvPr>
        </p:nvSpPr>
        <p:spPr>
          <a:xfrm>
            <a:off x="0" y="1"/>
            <a:ext cx="12226954" cy="725648"/>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Brief Review of the Seven Seals (Rev. 6:1–8:1)</a:t>
            </a:r>
          </a:p>
        </p:txBody>
      </p:sp>
      <p:sp>
        <p:nvSpPr>
          <p:cNvPr id="2" name="Content Placeholder 1">
            <a:extLst>
              <a:ext uri="{FF2B5EF4-FFF2-40B4-BE49-F238E27FC236}">
                <a16:creationId xmlns:a16="http://schemas.microsoft.com/office/drawing/2014/main" id="{7FE78392-13C9-7E39-0EF3-476494C62416}"/>
              </a:ext>
            </a:extLst>
          </p:cNvPr>
          <p:cNvSpPr>
            <a:spLocks noGrp="1"/>
          </p:cNvSpPr>
          <p:nvPr>
            <p:ph idx="1"/>
          </p:nvPr>
        </p:nvSpPr>
        <p:spPr>
          <a:xfrm>
            <a:off x="305499" y="857250"/>
            <a:ext cx="11821846" cy="5946222"/>
          </a:xfrm>
        </p:spPr>
        <p:txBody>
          <a:bodyPr>
            <a:normAutofit fontScale="77500" lnSpcReduction="20000"/>
          </a:bodyPr>
          <a:lstStyle/>
          <a:p>
            <a:r>
              <a:rPr lang="en-US" sz="4100" dirty="0">
                <a:solidFill>
                  <a:srgbClr val="F5F5F5"/>
                </a:solidFill>
                <a:effectLst>
                  <a:outerShdw blurRad="38100" dist="38100" dir="2700000" algn="tl" rotWithShape="0">
                    <a:prstClr val="black"/>
                  </a:outerShdw>
                </a:effectLst>
              </a:rPr>
              <a:t>We saw last week that the </a:t>
            </a:r>
            <a:r>
              <a:rPr lang="en-US" sz="4100" b="1" i="1" dirty="0">
                <a:solidFill>
                  <a:srgbClr val="F5F5F5"/>
                </a:solidFill>
                <a:effectLst>
                  <a:outerShdw blurRad="38100" dist="38100" dir="2700000" algn="tl" rotWithShape="0">
                    <a:prstClr val="black"/>
                  </a:outerShdw>
                </a:effectLst>
              </a:rPr>
              <a:t>primary</a:t>
            </a:r>
            <a:r>
              <a:rPr lang="en-US" sz="4100" dirty="0">
                <a:solidFill>
                  <a:srgbClr val="F5F5F5"/>
                </a:solidFill>
                <a:effectLst>
                  <a:outerShdw blurRad="38100" dist="38100" dir="2700000" algn="tl" rotWithShape="0">
                    <a:prstClr val="black"/>
                  </a:outerShdw>
                </a:effectLst>
              </a:rPr>
              <a:t> disagreement among commentators involves the historical timing of </a:t>
            </a:r>
            <a:r>
              <a:rPr lang="en-US" sz="4100" b="1" i="1" dirty="0">
                <a:solidFill>
                  <a:srgbClr val="F5F5F5"/>
                </a:solidFill>
                <a:effectLst>
                  <a:outerShdw blurRad="38100" dist="38100" dir="2700000" algn="tl" rotWithShape="0">
                    <a:prstClr val="black"/>
                  </a:outerShdw>
                </a:effectLst>
              </a:rPr>
              <a:t>when</a:t>
            </a:r>
            <a:r>
              <a:rPr lang="en-US" sz="4100" dirty="0">
                <a:solidFill>
                  <a:srgbClr val="F5F5F5"/>
                </a:solidFill>
                <a:effectLst>
                  <a:outerShdw blurRad="38100" dist="38100" dir="2700000" algn="tl" rotWithShape="0">
                    <a:prstClr val="black"/>
                  </a:outerShdw>
                </a:effectLst>
              </a:rPr>
              <a:t> the judgments related to the seven seals take place</a:t>
            </a:r>
            <a:r>
              <a:rPr lang="en-US" sz="4100" dirty="0">
                <a:solidFill>
                  <a:srgbClr val="F5F5F5"/>
                </a:solidFill>
                <a:effectLst>
                  <a:outerShdw blurRad="50800" dist="38100" dir="2700000" algn="tl" rotWithShape="0">
                    <a:prstClr val="black">
                      <a:alpha val="30000"/>
                    </a:prstClr>
                  </a:outerShdw>
                </a:effectLst>
                <a:ea typeface="+mj-ea"/>
                <a:cs typeface="+mj-cs"/>
              </a:rPr>
              <a:t>:</a:t>
            </a:r>
          </a:p>
          <a:p>
            <a:pPr lvl="1"/>
            <a:r>
              <a:rPr lang="en-US" sz="3600" dirty="0">
                <a:solidFill>
                  <a:srgbClr val="FFC000"/>
                </a:solidFill>
                <a:effectLst>
                  <a:outerShdw blurRad="50800" dist="38100" dir="2700000" algn="tl" rotWithShape="0">
                    <a:prstClr val="black">
                      <a:alpha val="30000"/>
                    </a:prstClr>
                  </a:outerShdw>
                </a:effectLst>
                <a:ea typeface="+mj-ea"/>
                <a:cs typeface="+mj-cs"/>
              </a:rPr>
              <a:t>Futurists</a:t>
            </a:r>
            <a:r>
              <a:rPr lang="en-US" sz="3600" dirty="0">
                <a:solidFill>
                  <a:srgbClr val="F5F5F5"/>
                </a:solidFill>
                <a:effectLst>
                  <a:outerShdw blurRad="50800" dist="38100" dir="2700000" algn="tl" rotWithShape="0">
                    <a:prstClr val="black">
                      <a:alpha val="30000"/>
                    </a:prstClr>
                  </a:outerShdw>
                </a:effectLst>
                <a:ea typeface="+mj-ea"/>
                <a:cs typeface="+mj-cs"/>
              </a:rPr>
              <a:t> see these judgments as </a:t>
            </a:r>
            <a:r>
              <a:rPr lang="en-US" sz="3600" b="1" i="1" dirty="0">
                <a:solidFill>
                  <a:srgbClr val="F5F5F5"/>
                </a:solidFill>
                <a:effectLst>
                  <a:outerShdw blurRad="50800" dist="38100" dir="2700000" algn="tl" rotWithShape="0">
                    <a:prstClr val="black">
                      <a:alpha val="30000"/>
                    </a:prstClr>
                  </a:outerShdw>
                </a:effectLst>
                <a:ea typeface="+mj-ea"/>
                <a:cs typeface="+mj-cs"/>
              </a:rPr>
              <a:t>still future </a:t>
            </a:r>
            <a:r>
              <a:rPr lang="en-US" sz="3600" dirty="0">
                <a:solidFill>
                  <a:srgbClr val="F5F5F5"/>
                </a:solidFill>
                <a:effectLst>
                  <a:outerShdw blurRad="50800" dist="38100" dir="2700000" algn="tl" rotWithShape="0">
                    <a:prstClr val="black">
                      <a:alpha val="30000"/>
                    </a:prstClr>
                  </a:outerShdw>
                </a:effectLst>
                <a:ea typeface="+mj-ea"/>
                <a:cs typeface="+mj-cs"/>
              </a:rPr>
              <a:t>– even to us, and therefore will take place </a:t>
            </a:r>
            <a:r>
              <a:rPr lang="en-US" sz="3600" b="1" i="1" dirty="0">
                <a:solidFill>
                  <a:srgbClr val="F5F5F5"/>
                </a:solidFill>
                <a:effectLst>
                  <a:outerShdw blurRad="50800" dist="38100" dir="2700000" algn="tl" rotWithShape="0">
                    <a:prstClr val="black">
                      <a:alpha val="30000"/>
                    </a:prstClr>
                  </a:outerShdw>
                </a:effectLst>
                <a:ea typeface="+mj-ea"/>
                <a:cs typeface="+mj-cs"/>
              </a:rPr>
              <a:t>thousands</a:t>
            </a:r>
            <a:r>
              <a:rPr lang="en-US" sz="3600" dirty="0">
                <a:solidFill>
                  <a:srgbClr val="F5F5F5"/>
                </a:solidFill>
                <a:effectLst>
                  <a:outerShdw blurRad="50800" dist="38100" dir="2700000" algn="tl" rotWithShape="0">
                    <a:prstClr val="black">
                      <a:alpha val="30000"/>
                    </a:prstClr>
                  </a:outerShdw>
                </a:effectLst>
                <a:ea typeface="+mj-ea"/>
                <a:cs typeface="+mj-cs"/>
              </a:rPr>
              <a:t> of years after John predicted them</a:t>
            </a:r>
          </a:p>
          <a:p>
            <a:pPr lvl="1"/>
            <a:r>
              <a:rPr lang="en-US" sz="3600" dirty="0">
                <a:solidFill>
                  <a:srgbClr val="FFC000"/>
                </a:solidFill>
                <a:effectLst>
                  <a:outerShdw blurRad="50800" dist="38100" dir="2700000" algn="tl" rotWithShape="0">
                    <a:prstClr val="black">
                      <a:alpha val="30000"/>
                    </a:prstClr>
                  </a:outerShdw>
                </a:effectLst>
                <a:ea typeface="+mj-ea"/>
                <a:cs typeface="+mj-cs"/>
              </a:rPr>
              <a:t>Historicists</a:t>
            </a:r>
            <a:r>
              <a:rPr lang="en-US" sz="3600" dirty="0">
                <a:solidFill>
                  <a:srgbClr val="F5F5F5"/>
                </a:solidFill>
                <a:effectLst>
                  <a:outerShdw blurRad="50800" dist="38100" dir="2700000" algn="tl" rotWithShape="0">
                    <a:prstClr val="black">
                      <a:alpha val="30000"/>
                    </a:prstClr>
                  </a:outerShdw>
                </a:effectLst>
                <a:ea typeface="+mj-ea"/>
                <a:cs typeface="+mj-cs"/>
              </a:rPr>
              <a:t> see them as playing out over a long period of time</a:t>
            </a:r>
          </a:p>
          <a:p>
            <a:pPr lvl="1"/>
            <a:r>
              <a:rPr lang="en-US" sz="3600" dirty="0">
                <a:solidFill>
                  <a:srgbClr val="FFC000"/>
                </a:solidFill>
                <a:effectLst>
                  <a:outerShdw blurRad="50800" dist="38100" dir="2700000" algn="tl" rotWithShape="0">
                    <a:prstClr val="black">
                      <a:alpha val="30000"/>
                    </a:prstClr>
                  </a:outerShdw>
                </a:effectLst>
                <a:ea typeface="+mj-ea"/>
                <a:cs typeface="+mj-cs"/>
              </a:rPr>
              <a:t>Idealists</a:t>
            </a:r>
            <a:r>
              <a:rPr lang="en-US" sz="3600" dirty="0">
                <a:solidFill>
                  <a:srgbClr val="F5F5F5"/>
                </a:solidFill>
                <a:effectLst>
                  <a:outerShdw blurRad="50800" dist="38100" dir="2700000" algn="tl" rotWithShape="0">
                    <a:prstClr val="black">
                      <a:alpha val="30000"/>
                    </a:prstClr>
                  </a:outerShdw>
                </a:effectLst>
                <a:ea typeface="+mj-ea"/>
                <a:cs typeface="+mj-cs"/>
              </a:rPr>
              <a:t> see them as describing things that occur over and over throughout time</a:t>
            </a:r>
          </a:p>
          <a:p>
            <a:pPr lvl="1"/>
            <a:r>
              <a:rPr lang="en-US" sz="3600" dirty="0">
                <a:solidFill>
                  <a:srgbClr val="F5F5F5"/>
                </a:solidFill>
                <a:effectLst>
                  <a:outerShdw blurRad="50800" dist="38100" dir="2700000" algn="tl" rotWithShape="0">
                    <a:prstClr val="black">
                      <a:alpha val="30000"/>
                    </a:prstClr>
                  </a:outerShdw>
                </a:effectLst>
                <a:ea typeface="+mj-ea"/>
                <a:cs typeface="+mj-cs"/>
              </a:rPr>
              <a:t>I believe these judgments took place during the Roman siege of Jerusalem and destruction of the temple in A.D. 70 – events that take place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near</a:t>
            </a:r>
            <a:r>
              <a:rPr lang="en-US" sz="3600" dirty="0">
                <a:solidFill>
                  <a:srgbClr val="F5F5F5"/>
                </a:solidFill>
                <a:effectLst>
                  <a:outerShdw blurRad="50800" dist="38100" dir="2700000" algn="tl" rotWithShape="0">
                    <a:prstClr val="black">
                      <a:alpha val="30000"/>
                    </a:prstClr>
                  </a:outerShdw>
                </a:effectLst>
                <a:ea typeface="+mj-ea"/>
                <a:cs typeface="+mj-cs"/>
              </a:rPr>
              <a:t>” (cf. Rev 1:3; 22:10) or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soon</a:t>
            </a:r>
            <a:r>
              <a:rPr lang="en-US" sz="3600" dirty="0">
                <a:solidFill>
                  <a:srgbClr val="F5F5F5"/>
                </a:solidFill>
                <a:effectLst>
                  <a:outerShdw blurRad="50800" dist="38100" dir="2700000" algn="tl" rotWithShape="0">
                    <a:prstClr val="black">
                      <a:alpha val="30000"/>
                    </a:prstClr>
                  </a:outerShdw>
                </a:effectLst>
                <a:ea typeface="+mj-ea"/>
                <a:cs typeface="+mj-cs"/>
              </a:rPr>
              <a:t>” (Rev 1:1; 22:6) after John is writing these things (around A.D. 65)</a:t>
            </a:r>
          </a:p>
          <a:p>
            <a:r>
              <a:rPr lang="en-US" sz="4100" dirty="0">
                <a:solidFill>
                  <a:srgbClr val="F5F5F5"/>
                </a:solidFill>
                <a:effectLst>
                  <a:outerShdw blurRad="50800" dist="38100" dir="2700000" algn="tl" rotWithShape="0">
                    <a:prstClr val="black">
                      <a:alpha val="30000"/>
                    </a:prstClr>
                  </a:outerShdw>
                </a:effectLst>
                <a:ea typeface="+mj-ea"/>
                <a:cs typeface="+mj-cs"/>
              </a:rPr>
              <a:t>Furthermore, I believe these are the same judgments predicted by Jesus in the </a:t>
            </a:r>
            <a:r>
              <a:rPr lang="en-US" sz="4100" b="1" i="1" dirty="0">
                <a:solidFill>
                  <a:srgbClr val="F5F5F5"/>
                </a:solidFill>
                <a:effectLst>
                  <a:outerShdw blurRad="50800" dist="38100" dir="2700000" algn="tl" rotWithShape="0">
                    <a:prstClr val="black">
                      <a:alpha val="30000"/>
                    </a:prstClr>
                  </a:outerShdw>
                </a:effectLst>
                <a:ea typeface="+mj-ea"/>
                <a:cs typeface="+mj-cs"/>
              </a:rPr>
              <a:t>Olivet Discourse</a:t>
            </a:r>
            <a:r>
              <a:rPr lang="en-US" sz="4100" dirty="0">
                <a:solidFill>
                  <a:srgbClr val="F5F5F5"/>
                </a:solidFill>
                <a:effectLst>
                  <a:outerShdw blurRad="50800" dist="38100" dir="2700000" algn="tl" rotWithShape="0">
                    <a:prstClr val="black">
                      <a:alpha val="30000"/>
                    </a:prstClr>
                  </a:outerShdw>
                </a:effectLst>
                <a:ea typeface="+mj-ea"/>
                <a:cs typeface="+mj-cs"/>
              </a:rPr>
              <a:t>, which he said would occur </a:t>
            </a:r>
            <a:r>
              <a:rPr lang="en-US" sz="4100" b="1" i="1" dirty="0">
                <a:solidFill>
                  <a:schemeClr val="bg1"/>
                </a:solidFill>
                <a:effectLst>
                  <a:outerShdw blurRad="38100" dist="38100" dir="2700000" algn="ctr" rotWithShape="0">
                    <a:schemeClr val="tx1"/>
                  </a:outerShdw>
                </a:effectLst>
              </a:rPr>
              <a:t>before</a:t>
            </a:r>
            <a:r>
              <a:rPr lang="en-US" sz="4100" dirty="0">
                <a:solidFill>
                  <a:schemeClr val="bg1"/>
                </a:solidFill>
                <a:effectLst>
                  <a:outerShdw blurRad="38100" dist="38100" dir="2700000" algn="ctr" rotWithShape="0">
                    <a:schemeClr val="tx1"/>
                  </a:outerShdw>
                </a:effectLst>
              </a:rPr>
              <a:t> the “</a:t>
            </a:r>
            <a:r>
              <a:rPr lang="en-US" sz="41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generation</a:t>
            </a:r>
            <a:r>
              <a:rPr lang="en-US" sz="4100" dirty="0">
                <a:solidFill>
                  <a:schemeClr val="bg1"/>
                </a:solidFill>
                <a:effectLst>
                  <a:outerShdw blurRad="38100" dist="38100" dir="2700000" algn="ctr" rotWithShape="0">
                    <a:schemeClr val="tx1"/>
                  </a:outerShdw>
                </a:effectLst>
              </a:rPr>
              <a:t>” of those standing there (in A.D. 30) had passed away (Mat 24:34).</a:t>
            </a:r>
            <a:endParaRPr lang="en-US" sz="4100" dirty="0">
              <a:solidFill>
                <a:srgbClr val="F5F5F5"/>
              </a:solidFill>
              <a:effectLst>
                <a:outerShdw blurRad="50800" dist="38100" dir="2700000" algn="tl" rotWithShape="0">
                  <a:prstClr val="black">
                    <a:alpha val="30000"/>
                  </a:prstClr>
                </a:outerShdw>
              </a:effectLst>
              <a:ea typeface="+mj-ea"/>
              <a:cs typeface="+mj-cs"/>
            </a:endParaRPr>
          </a:p>
        </p:txBody>
      </p:sp>
    </p:spTree>
    <p:extLst>
      <p:ext uri="{BB962C8B-B14F-4D97-AF65-F5344CB8AC3E}">
        <p14:creationId xmlns:p14="http://schemas.microsoft.com/office/powerpoint/2010/main" val="3754183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A7371B3-9BC0-33E7-3AC1-3BA06943191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A5816A-DC53-D74A-46F6-B5F88E0C4565}"/>
              </a:ext>
            </a:extLst>
          </p:cNvPr>
          <p:cNvSpPr>
            <a:spLocks noGrp="1"/>
          </p:cNvSpPr>
          <p:nvPr>
            <p:ph type="title"/>
          </p:nvPr>
        </p:nvSpPr>
        <p:spPr>
          <a:xfrm>
            <a:off x="0" y="1"/>
            <a:ext cx="12226954" cy="725648"/>
          </a:xfrm>
        </p:spPr>
        <p:txBody>
          <a:bodyPr>
            <a:noAutofit/>
          </a:bodyPr>
          <a:lstStyle/>
          <a:p>
            <a:pPr algn="ctr"/>
            <a:r>
              <a:rPr lang="en-US" sz="4000" dirty="0">
                <a:solidFill>
                  <a:srgbClr val="F5F5F5"/>
                </a:solidFill>
                <a:effectLst>
                  <a:outerShdw blurRad="50800" dist="38100" dir="2700000" algn="tl" rotWithShape="0">
                    <a:prstClr val="black">
                      <a:alpha val="30000"/>
                    </a:prstClr>
                  </a:outerShdw>
                </a:effectLst>
                <a:latin typeface="+mn-lt"/>
              </a:rPr>
              <a:t>Comparison of The Seal Judgments and Olivet Discourse</a:t>
            </a:r>
          </a:p>
        </p:txBody>
      </p:sp>
      <p:sp>
        <p:nvSpPr>
          <p:cNvPr id="7" name="TextBox 6">
            <a:extLst>
              <a:ext uri="{FF2B5EF4-FFF2-40B4-BE49-F238E27FC236}">
                <a16:creationId xmlns:a16="http://schemas.microsoft.com/office/drawing/2014/main" id="{D7161D97-8BF8-F5AF-1EE9-EFB5F7F228A6}"/>
              </a:ext>
            </a:extLst>
          </p:cNvPr>
          <p:cNvSpPr txBox="1"/>
          <p:nvPr/>
        </p:nvSpPr>
        <p:spPr>
          <a:xfrm>
            <a:off x="0"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Gentry, Kenneth.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Divorce of Israel; Volume 1;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(2024)</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8" name="Table 7">
            <a:extLst>
              <a:ext uri="{FF2B5EF4-FFF2-40B4-BE49-F238E27FC236}">
                <a16:creationId xmlns:a16="http://schemas.microsoft.com/office/drawing/2014/main" id="{DB004EA7-3995-A7BC-7C64-9FC430110764}"/>
              </a:ext>
            </a:extLst>
          </p:cNvPr>
          <p:cNvGraphicFramePr>
            <a:graphicFrameLocks noGrp="1"/>
          </p:cNvGraphicFramePr>
          <p:nvPr/>
        </p:nvGraphicFramePr>
        <p:xfrm>
          <a:off x="333504" y="853045"/>
          <a:ext cx="11664532" cy="5350657"/>
        </p:xfrm>
        <a:graphic>
          <a:graphicData uri="http://schemas.openxmlformats.org/drawingml/2006/table">
            <a:tbl>
              <a:tblPr firstRow="1" bandRow="1">
                <a:tableStyleId>{5C22544A-7EE6-4342-B048-85BDC9FD1C3A}</a:tableStyleId>
              </a:tblPr>
              <a:tblGrid>
                <a:gridCol w="6963223">
                  <a:extLst>
                    <a:ext uri="{9D8B030D-6E8A-4147-A177-3AD203B41FA5}">
                      <a16:colId xmlns:a16="http://schemas.microsoft.com/office/drawing/2014/main" val="3079315054"/>
                    </a:ext>
                  </a:extLst>
                </a:gridCol>
                <a:gridCol w="4701309">
                  <a:extLst>
                    <a:ext uri="{9D8B030D-6E8A-4147-A177-3AD203B41FA5}">
                      <a16:colId xmlns:a16="http://schemas.microsoft.com/office/drawing/2014/main" val="2333689812"/>
                    </a:ext>
                  </a:extLst>
                </a:gridCol>
              </a:tblGrid>
              <a:tr h="370840">
                <a:tc>
                  <a:txBody>
                    <a:bodyPr/>
                    <a:lstStyle/>
                    <a:p>
                      <a:pPr marL="0" marR="0" indent="0">
                        <a:lnSpc>
                          <a:spcPct val="100000"/>
                        </a:lnSpc>
                        <a:buNone/>
                      </a:pPr>
                      <a:r>
                        <a:rPr lang="en-US" sz="2400" b="1" dirty="0">
                          <a:effectLst>
                            <a:outerShdw blurRad="38100" dist="38100" dir="2700000" algn="ctr" rotWithShape="0">
                              <a:schemeClr val="tx1"/>
                            </a:outerShdw>
                          </a:effectLst>
                          <a:latin typeface="+mn-lt"/>
                          <a:ea typeface="Times New Roman" panose="02020603050405020304" pitchFamily="18" charset="0"/>
                          <a:cs typeface="Times New Roman" panose="02020603050405020304" pitchFamily="18" charset="0"/>
                        </a:rPr>
                        <a:t>The Six Seals of Revelation </a:t>
                      </a:r>
                    </a:p>
                  </a:txBody>
                  <a:tcPr marL="6350" marR="6350" marT="0" marB="0" anchor="b"/>
                </a:tc>
                <a:tc>
                  <a:txBody>
                    <a:bodyPr/>
                    <a:lstStyle/>
                    <a:p>
                      <a:pPr marL="0" marR="0" indent="0">
                        <a:lnSpc>
                          <a:spcPct val="100000"/>
                        </a:lnSpc>
                        <a:buNone/>
                      </a:pPr>
                      <a:r>
                        <a:rPr lang="en-US" sz="2400" b="1" dirty="0">
                          <a:effectLst>
                            <a:outerShdw blurRad="38100" dist="38100" dir="2700000" algn="ctr" rotWithShape="0">
                              <a:schemeClr val="tx1"/>
                            </a:outerShdw>
                          </a:effectLst>
                          <a:latin typeface="+mn-lt"/>
                          <a:ea typeface="Times New Roman" panose="02020603050405020304" pitchFamily="18" charset="0"/>
                          <a:cs typeface="Times New Roman" panose="02020603050405020304" pitchFamily="18" charset="0"/>
                        </a:rPr>
                        <a:t>The Olivet Discourse</a:t>
                      </a:r>
                    </a:p>
                  </a:txBody>
                  <a:tcPr marL="6350" marR="6350" marT="0" marB="0" anchor="b"/>
                </a:tc>
                <a:extLst>
                  <a:ext uri="{0D108BD9-81ED-4DB2-BD59-A6C34878D82A}">
                    <a16:rowId xmlns:a16="http://schemas.microsoft.com/office/drawing/2014/main" val="2494494587"/>
                  </a:ext>
                </a:extLst>
              </a:tr>
              <a:tr h="370840">
                <a:tc>
                  <a:txBody>
                    <a:bodyPr/>
                    <a:lstStyle/>
                    <a:p>
                      <a:pPr marL="0" marR="0" indent="0">
                        <a:lnSpc>
                          <a:spcPct val="117000"/>
                        </a:lnSpc>
                        <a:buNone/>
                      </a:pPr>
                      <a:r>
                        <a:rPr lang="en-US" sz="2000" b="1" dirty="0">
                          <a:effectLst/>
                          <a:latin typeface="+mn-lt"/>
                          <a:ea typeface="Times New Roman" panose="02020603050405020304" pitchFamily="18" charset="0"/>
                          <a:cs typeface="Times New Roman" panose="02020603050405020304" pitchFamily="18" charset="0"/>
                        </a:rPr>
                        <a:t>Seal #1: </a:t>
                      </a:r>
                      <a:r>
                        <a:rPr lang="en-US" sz="2000" dirty="0">
                          <a:effectLst/>
                          <a:latin typeface="+mn-lt"/>
                          <a:ea typeface="Times New Roman" panose="02020603050405020304" pitchFamily="18" charset="0"/>
                          <a:cs typeface="Times New Roman" panose="02020603050405020304" pitchFamily="18" charset="0"/>
                        </a:rPr>
                        <a:t>War</a:t>
                      </a:r>
                      <a:endParaRPr lang="en-US" sz="2000" dirty="0">
                        <a:effectLst/>
                        <a:latin typeface="+mn-lt"/>
                        <a:ea typeface="Times New Roman" panose="02020603050405020304" pitchFamily="18" charset="0"/>
                      </a:endParaRPr>
                    </a:p>
                  </a:txBody>
                  <a:tcPr marL="6350" marR="6350" marT="0" marB="0"/>
                </a:tc>
                <a:tc>
                  <a:txBody>
                    <a:bodyPr/>
                    <a:lstStyle/>
                    <a:p>
                      <a:pPr marL="0" marR="0" indent="0">
                        <a:lnSpc>
                          <a:spcPct val="117000"/>
                        </a:lnSpc>
                        <a:buNone/>
                      </a:pP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And you will hear of wars and rumors of wars </a:t>
                      </a:r>
                      <a:r>
                        <a:rPr lang="en-US" sz="2000" kern="1200" dirty="0">
                          <a:solidFill>
                            <a:schemeClr val="dk1"/>
                          </a:solidFill>
                          <a:effectLst/>
                          <a:latin typeface="+mn-lt"/>
                          <a:ea typeface="+mn-ea"/>
                          <a:cs typeface="+mn-cs"/>
                        </a:rPr>
                        <a:t>(</a:t>
                      </a:r>
                      <a:r>
                        <a:rPr lang="en-US" sz="2000" b="1" kern="1200" dirty="0">
                          <a:solidFill>
                            <a:schemeClr val="dk1"/>
                          </a:solidFill>
                          <a:effectLst/>
                          <a:latin typeface="+mn-lt"/>
                          <a:ea typeface="+mn-ea"/>
                          <a:cs typeface="+mn-cs"/>
                        </a:rPr>
                        <a:t>Mat 24:6</a:t>
                      </a:r>
                      <a:r>
                        <a:rPr lang="en-US" sz="2000" kern="1200" dirty="0">
                          <a:solidFill>
                            <a:schemeClr val="dk1"/>
                          </a:solidFill>
                          <a:effectLst/>
                          <a:latin typeface="+mn-lt"/>
                          <a:ea typeface="+mn-ea"/>
                          <a:cs typeface="+mn-cs"/>
                        </a:rPr>
                        <a:t> )</a:t>
                      </a:r>
                      <a:endParaRPr lang="en-US" sz="2000" dirty="0">
                        <a:effectLst/>
                        <a:latin typeface="+mn-lt"/>
                        <a:ea typeface="Times New Roman" panose="02020603050405020304" pitchFamily="18" charset="0"/>
                      </a:endParaRPr>
                    </a:p>
                  </a:txBody>
                  <a:tcPr marL="6350" marR="6350" marT="0" marB="0"/>
                </a:tc>
                <a:extLst>
                  <a:ext uri="{0D108BD9-81ED-4DB2-BD59-A6C34878D82A}">
                    <a16:rowId xmlns:a16="http://schemas.microsoft.com/office/drawing/2014/main" val="2637834058"/>
                  </a:ext>
                </a:extLst>
              </a:tr>
              <a:tr h="370859">
                <a:tc>
                  <a:txBody>
                    <a:bodyPr/>
                    <a:lstStyle/>
                    <a:p>
                      <a:pPr marL="0" marR="0" indent="0">
                        <a:lnSpc>
                          <a:spcPct val="115000"/>
                        </a:lnSpc>
                        <a:buNone/>
                      </a:pPr>
                      <a:r>
                        <a:rPr lang="en-US" sz="2000" b="1" dirty="0">
                          <a:effectLst/>
                          <a:latin typeface="+mn-lt"/>
                          <a:ea typeface="Times New Roman" panose="02020603050405020304" pitchFamily="18" charset="0"/>
                          <a:cs typeface="Times New Roman" panose="02020603050405020304" pitchFamily="18" charset="0"/>
                        </a:rPr>
                        <a:t>Seal #2: </a:t>
                      </a:r>
                      <a:r>
                        <a:rPr lang="en-US" sz="2000" dirty="0">
                          <a:effectLst/>
                          <a:latin typeface="+mn-lt"/>
                          <a:ea typeface="Times New Roman" panose="02020603050405020304" pitchFamily="18" charset="0"/>
                          <a:cs typeface="Times New Roman" panose="02020603050405020304" pitchFamily="18" charset="0"/>
                        </a:rPr>
                        <a:t>Violent Conflict, Loss of Peace</a:t>
                      </a:r>
                      <a:endParaRPr lang="en-US" sz="2000" dirty="0">
                        <a:effectLst/>
                        <a:latin typeface="+mn-lt"/>
                        <a:ea typeface="Times New Roman" panose="02020603050405020304" pitchFamily="18" charset="0"/>
                      </a:endParaRPr>
                    </a:p>
                  </a:txBody>
                  <a:tcPr marL="6350" marR="6350" marT="0" marB="0"/>
                </a:tc>
                <a:tc>
                  <a:txBody>
                    <a:bodyPr/>
                    <a:lstStyle/>
                    <a:p>
                      <a:pPr marL="0" marR="0" indent="0">
                        <a:lnSpc>
                          <a:spcPct val="115000"/>
                        </a:lnSpc>
                        <a:buNone/>
                      </a:pP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nation will rise against nation </a:t>
                      </a:r>
                      <a:r>
                        <a:rPr lang="en-US" sz="2000" kern="1200" dirty="0">
                          <a:solidFill>
                            <a:schemeClr val="dk1"/>
                          </a:solidFill>
                          <a:effectLst/>
                          <a:latin typeface="+mn-lt"/>
                          <a:ea typeface="+mn-ea"/>
                          <a:cs typeface="+mn-cs"/>
                        </a:rPr>
                        <a:t>(</a:t>
                      </a:r>
                      <a:r>
                        <a:rPr lang="en-US" sz="2000" b="1" kern="1200" dirty="0">
                          <a:solidFill>
                            <a:schemeClr val="dk1"/>
                          </a:solidFill>
                          <a:effectLst/>
                          <a:latin typeface="+mn-lt"/>
                          <a:ea typeface="+mn-ea"/>
                          <a:cs typeface="+mn-cs"/>
                        </a:rPr>
                        <a:t>Mat 24:7</a:t>
                      </a:r>
                      <a:r>
                        <a:rPr lang="en-US" sz="2000" kern="1200" dirty="0">
                          <a:solidFill>
                            <a:schemeClr val="dk1"/>
                          </a:solidFill>
                          <a:effectLst/>
                          <a:latin typeface="+mn-lt"/>
                          <a:ea typeface="+mn-ea"/>
                          <a:cs typeface="+mn-cs"/>
                        </a:rPr>
                        <a:t> )</a:t>
                      </a:r>
                      <a:endParaRPr lang="en-US" sz="2000" dirty="0">
                        <a:effectLst/>
                        <a:latin typeface="+mn-lt"/>
                        <a:ea typeface="Times New Roman" panose="02020603050405020304" pitchFamily="18" charset="0"/>
                      </a:endParaRPr>
                    </a:p>
                  </a:txBody>
                  <a:tcPr marL="6350" marR="6350" marT="0" marB="0"/>
                </a:tc>
                <a:extLst>
                  <a:ext uri="{0D108BD9-81ED-4DB2-BD59-A6C34878D82A}">
                    <a16:rowId xmlns:a16="http://schemas.microsoft.com/office/drawing/2014/main" val="2650402017"/>
                  </a:ext>
                </a:extLst>
              </a:tr>
              <a:tr h="370840">
                <a:tc>
                  <a:txBody>
                    <a:bodyPr/>
                    <a:lstStyle/>
                    <a:p>
                      <a:pPr marL="0" marR="0" indent="0">
                        <a:lnSpc>
                          <a:spcPct val="117000"/>
                        </a:lnSpc>
                        <a:buNone/>
                      </a:pPr>
                      <a:r>
                        <a:rPr lang="en-US" sz="2000" b="1" dirty="0">
                          <a:effectLst/>
                          <a:latin typeface="+mn-lt"/>
                          <a:ea typeface="Times New Roman" panose="02020603050405020304" pitchFamily="18" charset="0"/>
                          <a:cs typeface="Times New Roman" panose="02020603050405020304" pitchFamily="18" charset="0"/>
                        </a:rPr>
                        <a:t>Seal #3: </a:t>
                      </a:r>
                      <a:r>
                        <a:rPr lang="en-US" sz="2000" dirty="0">
                          <a:effectLst/>
                          <a:latin typeface="+mn-lt"/>
                          <a:ea typeface="Times New Roman" panose="02020603050405020304" pitchFamily="18" charset="0"/>
                          <a:cs typeface="Times New Roman" panose="02020603050405020304" pitchFamily="18" charset="0"/>
                        </a:rPr>
                        <a:t>Famine</a:t>
                      </a:r>
                      <a:endParaRPr lang="en-US" sz="2000" dirty="0">
                        <a:effectLst/>
                        <a:latin typeface="+mn-lt"/>
                        <a:ea typeface="Times New Roman" panose="02020603050405020304" pitchFamily="18" charset="0"/>
                      </a:endParaRPr>
                    </a:p>
                  </a:txBody>
                  <a:tcPr marL="6350" marR="6350" marT="0" marB="0"/>
                </a:tc>
                <a:tc>
                  <a:txBody>
                    <a:bodyPr/>
                    <a:lstStyle/>
                    <a:p>
                      <a:pPr marL="0" marR="0" indent="0">
                        <a:lnSpc>
                          <a:spcPct val="117000"/>
                        </a:lnSpc>
                        <a:buNone/>
                      </a:pP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there will be famines </a:t>
                      </a:r>
                      <a:r>
                        <a:rPr lang="en-US" sz="2000" kern="1200" dirty="0">
                          <a:solidFill>
                            <a:schemeClr val="dk1"/>
                          </a:solidFill>
                          <a:effectLst/>
                          <a:latin typeface="+mn-lt"/>
                          <a:ea typeface="+mn-ea"/>
                          <a:cs typeface="+mn-cs"/>
                        </a:rPr>
                        <a:t>(</a:t>
                      </a:r>
                      <a:r>
                        <a:rPr lang="en-US" sz="2000" b="1" kern="1200" dirty="0">
                          <a:solidFill>
                            <a:schemeClr val="dk1"/>
                          </a:solidFill>
                          <a:effectLst/>
                          <a:latin typeface="+mn-lt"/>
                          <a:ea typeface="+mn-ea"/>
                          <a:cs typeface="+mn-cs"/>
                        </a:rPr>
                        <a:t>Mat 24:7</a:t>
                      </a:r>
                      <a:r>
                        <a:rPr lang="en-US" sz="2000" kern="1200" dirty="0">
                          <a:solidFill>
                            <a:schemeClr val="dk1"/>
                          </a:solidFill>
                          <a:effectLst/>
                          <a:latin typeface="+mn-lt"/>
                          <a:ea typeface="+mn-ea"/>
                          <a:cs typeface="+mn-cs"/>
                        </a:rPr>
                        <a:t> )</a:t>
                      </a:r>
                      <a:endParaRPr lang="en-US" sz="2000" dirty="0">
                        <a:effectLst/>
                        <a:latin typeface="+mn-lt"/>
                        <a:ea typeface="Times New Roman" panose="02020603050405020304" pitchFamily="18" charset="0"/>
                      </a:endParaRPr>
                    </a:p>
                  </a:txBody>
                  <a:tcPr marL="6350" marR="6350" marT="0" marB="0"/>
                </a:tc>
                <a:extLst>
                  <a:ext uri="{0D108BD9-81ED-4DB2-BD59-A6C34878D82A}">
                    <a16:rowId xmlns:a16="http://schemas.microsoft.com/office/drawing/2014/main" val="3937409036"/>
                  </a:ext>
                </a:extLst>
              </a:tr>
              <a:tr h="370840">
                <a:tc>
                  <a:txBody>
                    <a:bodyPr/>
                    <a:lstStyle/>
                    <a:p>
                      <a:pPr marL="0" marR="0" indent="0">
                        <a:lnSpc>
                          <a:spcPct val="117000"/>
                        </a:lnSpc>
                        <a:buNone/>
                      </a:pPr>
                      <a:r>
                        <a:rPr lang="en-US" sz="2000" b="1" dirty="0">
                          <a:effectLst/>
                          <a:latin typeface="+mn-lt"/>
                          <a:ea typeface="Times New Roman" panose="02020603050405020304" pitchFamily="18" charset="0"/>
                          <a:cs typeface="Times New Roman" panose="02020603050405020304" pitchFamily="18" charset="0"/>
                        </a:rPr>
                        <a:t>Seal #4: </a:t>
                      </a:r>
                      <a:r>
                        <a:rPr lang="en-US" sz="2000" dirty="0">
                          <a:effectLst/>
                          <a:latin typeface="+mn-lt"/>
                          <a:ea typeface="Times New Roman" panose="02020603050405020304" pitchFamily="18" charset="0"/>
                          <a:cs typeface="Times New Roman" panose="02020603050405020304" pitchFamily="18" charset="0"/>
                        </a:rPr>
                        <a:t>Pestilence</a:t>
                      </a:r>
                      <a:endParaRPr lang="en-US" sz="2000" dirty="0">
                        <a:effectLst/>
                        <a:latin typeface="+mn-lt"/>
                        <a:ea typeface="Times New Roman" panose="02020603050405020304" pitchFamily="18" charset="0"/>
                      </a:endParaRPr>
                    </a:p>
                  </a:txBody>
                  <a:tcPr marL="6350" marR="6350" marT="0" marB="0"/>
                </a:tc>
                <a:tc>
                  <a:txBody>
                    <a:bodyPr/>
                    <a:lstStyle/>
                    <a:p>
                      <a:pPr marL="0" marR="0" indent="0">
                        <a:lnSpc>
                          <a:spcPct val="117000"/>
                        </a:lnSpc>
                        <a:buNone/>
                      </a:pP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there will also be plagues, terrors</a:t>
                      </a:r>
                      <a:r>
                        <a:rPr lang="en-US" sz="2000" kern="1200" dirty="0">
                          <a:solidFill>
                            <a:schemeClr val="dk1"/>
                          </a:solidFill>
                          <a:effectLst/>
                          <a:latin typeface="+mn-lt"/>
                          <a:ea typeface="+mn-ea"/>
                          <a:cs typeface="+mn-cs"/>
                        </a:rPr>
                        <a:t> (</a:t>
                      </a:r>
                      <a:r>
                        <a:rPr lang="en-US" sz="2000" b="1" kern="1200" dirty="0">
                          <a:solidFill>
                            <a:schemeClr val="dk1"/>
                          </a:solidFill>
                          <a:effectLst/>
                          <a:latin typeface="+mn-lt"/>
                          <a:ea typeface="+mn-ea"/>
                          <a:cs typeface="+mn-cs"/>
                        </a:rPr>
                        <a:t>Luke 21:11</a:t>
                      </a:r>
                      <a:r>
                        <a:rPr lang="en-US" sz="2000" kern="1200" dirty="0">
                          <a:solidFill>
                            <a:schemeClr val="dk1"/>
                          </a:solidFill>
                          <a:effectLst/>
                          <a:latin typeface="+mn-lt"/>
                          <a:ea typeface="+mn-ea"/>
                          <a:cs typeface="+mn-cs"/>
                        </a:rPr>
                        <a:t>)</a:t>
                      </a:r>
                      <a:endParaRPr lang="en-US" sz="2000" dirty="0">
                        <a:effectLst/>
                        <a:latin typeface="+mn-lt"/>
                        <a:ea typeface="Times New Roman" panose="02020603050405020304" pitchFamily="18" charset="0"/>
                      </a:endParaRPr>
                    </a:p>
                  </a:txBody>
                  <a:tcPr marL="6350" marR="6350" marT="0" marB="0"/>
                </a:tc>
                <a:extLst>
                  <a:ext uri="{0D108BD9-81ED-4DB2-BD59-A6C34878D82A}">
                    <a16:rowId xmlns:a16="http://schemas.microsoft.com/office/drawing/2014/main" val="154001972"/>
                  </a:ext>
                </a:extLst>
              </a:tr>
              <a:tr h="370840">
                <a:tc>
                  <a:txBody>
                    <a:bodyPr/>
                    <a:lstStyle/>
                    <a:p>
                      <a:pPr marL="0" marR="0" indent="0">
                        <a:lnSpc>
                          <a:spcPct val="115000"/>
                        </a:lnSpc>
                        <a:buNone/>
                      </a:pPr>
                      <a:r>
                        <a:rPr lang="en-US" sz="2000" b="1" dirty="0">
                          <a:effectLst/>
                          <a:latin typeface="+mn-lt"/>
                          <a:ea typeface="Times New Roman" panose="02020603050405020304" pitchFamily="18" charset="0"/>
                          <a:cs typeface="Times New Roman" panose="02020603050405020304" pitchFamily="18" charset="0"/>
                        </a:rPr>
                        <a:t>Seal #5: </a:t>
                      </a:r>
                      <a:r>
                        <a:rPr lang="en-US" sz="2000" dirty="0">
                          <a:effectLst/>
                          <a:latin typeface="+mn-lt"/>
                          <a:ea typeface="Times New Roman" panose="02020603050405020304" pitchFamily="18" charset="0"/>
                          <a:cs typeface="Times New Roman" panose="02020603050405020304" pitchFamily="18" charset="0"/>
                        </a:rPr>
                        <a:t>Persecu­tion</a:t>
                      </a:r>
                      <a:endParaRPr lang="en-US" sz="2000" dirty="0">
                        <a:effectLst/>
                        <a:latin typeface="+mn-lt"/>
                        <a:ea typeface="Times New Roman" panose="02020603050405020304" pitchFamily="18" charset="0"/>
                      </a:endParaRPr>
                    </a:p>
                  </a:txBody>
                  <a:tcPr marL="6350" marR="6350" marT="0" marB="0"/>
                </a:tc>
                <a:tc>
                  <a:txBody>
                    <a:bodyPr/>
                    <a:lstStyle/>
                    <a:p>
                      <a:pPr marL="0" marR="0" indent="0">
                        <a:lnSpc>
                          <a:spcPct val="115000"/>
                        </a:lnSpc>
                        <a:buNone/>
                      </a:pP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they will deliver you up to tribulation and put you to death, and you will be hated by all nations for my name's sake </a:t>
                      </a:r>
                      <a:r>
                        <a:rPr lang="en-US" sz="2000" kern="1200" dirty="0">
                          <a:solidFill>
                            <a:schemeClr val="dk1"/>
                          </a:solidFill>
                          <a:effectLst/>
                          <a:latin typeface="+mn-lt"/>
                          <a:ea typeface="+mn-ea"/>
                          <a:cs typeface="+mn-cs"/>
                        </a:rPr>
                        <a:t>(</a:t>
                      </a:r>
                      <a:r>
                        <a:rPr lang="en-US" sz="2000" b="1" kern="1200" dirty="0">
                          <a:solidFill>
                            <a:schemeClr val="dk1"/>
                          </a:solidFill>
                          <a:effectLst/>
                          <a:latin typeface="+mn-lt"/>
                          <a:ea typeface="+mn-ea"/>
                          <a:cs typeface="+mn-cs"/>
                        </a:rPr>
                        <a:t>Mat 24:9</a:t>
                      </a:r>
                      <a:r>
                        <a:rPr lang="en-US" sz="2000" kern="1200" dirty="0">
                          <a:solidFill>
                            <a:schemeClr val="dk1"/>
                          </a:solidFill>
                          <a:effectLst/>
                          <a:latin typeface="+mn-lt"/>
                          <a:ea typeface="+mn-ea"/>
                          <a:cs typeface="+mn-cs"/>
                        </a:rPr>
                        <a:t>)</a:t>
                      </a:r>
                      <a:endParaRPr lang="en-US" sz="2000" dirty="0">
                        <a:effectLst/>
                        <a:latin typeface="+mn-lt"/>
                        <a:ea typeface="Times New Roman" panose="02020603050405020304" pitchFamily="18" charset="0"/>
                      </a:endParaRPr>
                    </a:p>
                  </a:txBody>
                  <a:tcPr marL="6350" marR="6350" marT="0" marB="0"/>
                </a:tc>
                <a:extLst>
                  <a:ext uri="{0D108BD9-81ED-4DB2-BD59-A6C34878D82A}">
                    <a16:rowId xmlns:a16="http://schemas.microsoft.com/office/drawing/2014/main" val="3946474710"/>
                  </a:ext>
                </a:extLst>
              </a:tr>
              <a:tr h="377086">
                <a:tc>
                  <a:txBody>
                    <a:bodyPr/>
                    <a:lstStyle/>
                    <a:p>
                      <a:pPr rtl="0"/>
                      <a:r>
                        <a:rPr lang="en-US" sz="2000" b="1" dirty="0">
                          <a:effectLst/>
                          <a:latin typeface="+mn-lt"/>
                          <a:ea typeface="Times New Roman" panose="02020603050405020304" pitchFamily="18" charset="0"/>
                          <a:cs typeface="Times New Roman" panose="02020603050405020304" pitchFamily="18" charset="0"/>
                        </a:rPr>
                        <a:t>Seal #6: </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I looked, and behold, there was a great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earthquake</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and the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sun</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became black as sackcloth, the full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moon</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became like blood, and the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stars</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of the sky fell to the earth </a:t>
                      </a:r>
                      <a:r>
                        <a:rPr lang="en-US" sz="2000" b="0" i="0" u="none" strike="noStrike" kern="1200" baseline="0" dirty="0">
                          <a:solidFill>
                            <a:schemeClr val="dk1"/>
                          </a:solidFill>
                          <a:latin typeface="+mn-lt"/>
                          <a:ea typeface="+mn-ea"/>
                          <a:cs typeface="+mn-cs"/>
                        </a:rPr>
                        <a:t>(</a:t>
                      </a:r>
                      <a:r>
                        <a:rPr lang="en-US" sz="2000" b="1" i="0" u="none" strike="noStrike" kern="1200" baseline="0" dirty="0">
                          <a:solidFill>
                            <a:schemeClr val="dk1"/>
                          </a:solidFill>
                          <a:latin typeface="+mn-lt"/>
                          <a:ea typeface="+mn-ea"/>
                          <a:cs typeface="+mn-cs"/>
                        </a:rPr>
                        <a:t>Rev 6:12-13</a:t>
                      </a:r>
                      <a:r>
                        <a:rPr lang="en-US" sz="2000" b="0" i="0" u="none" strike="noStrike" kern="1200" baseline="0" dirty="0">
                          <a:solidFill>
                            <a:schemeClr val="dk1"/>
                          </a:solidFill>
                          <a:latin typeface="+mn-lt"/>
                          <a:ea typeface="+mn-ea"/>
                          <a:cs typeface="+mn-cs"/>
                        </a:rPr>
                        <a:t>)</a:t>
                      </a:r>
                    </a:p>
                    <a:p>
                      <a:pPr rtl="0"/>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everyone</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slave and free,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hid themselves </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in the caves and… calling to the mountains and rocks, “Fall on us and hide us from… the wrath of the Lamb” </a:t>
                      </a:r>
                      <a:r>
                        <a:rPr lang="en-US" sz="2000" b="0" i="0" u="none" strike="noStrike" kern="1200" baseline="0" dirty="0">
                          <a:solidFill>
                            <a:schemeClr val="dk1"/>
                          </a:solidFill>
                          <a:latin typeface="+mn-lt"/>
                          <a:ea typeface="+mn-ea"/>
                          <a:cs typeface="+mn-cs"/>
                        </a:rPr>
                        <a:t>(</a:t>
                      </a:r>
                      <a:r>
                        <a:rPr lang="en-US" sz="2000" b="1" i="0" u="none" strike="noStrike" kern="1200" baseline="0" dirty="0">
                          <a:solidFill>
                            <a:schemeClr val="dk1"/>
                          </a:solidFill>
                          <a:latin typeface="+mn-lt"/>
                          <a:ea typeface="+mn-ea"/>
                          <a:cs typeface="+mn-cs"/>
                        </a:rPr>
                        <a:t>Rev 6:15-16</a:t>
                      </a:r>
                      <a:r>
                        <a:rPr lang="en-US" sz="2000" b="0" i="0" u="none" strike="noStrike" kern="1200" baseline="0" dirty="0">
                          <a:solidFill>
                            <a:schemeClr val="dk1"/>
                          </a:solidFill>
                          <a:latin typeface="+mn-lt"/>
                          <a:ea typeface="+mn-ea"/>
                          <a:cs typeface="+mn-cs"/>
                        </a:rPr>
                        <a:t>)</a:t>
                      </a:r>
                      <a:endParaRPr lang="en-US" sz="2000" dirty="0">
                        <a:effectLst/>
                        <a:latin typeface="+mn-lt"/>
                        <a:ea typeface="Times New Roman" panose="02020603050405020304" pitchFamily="18" charset="0"/>
                      </a:endParaRPr>
                    </a:p>
                  </a:txBody>
                  <a:tcPr marL="6350" marR="6350" marT="0" marB="0"/>
                </a:tc>
                <a:tc>
                  <a:txBody>
                    <a:bodyPr/>
                    <a:lstStyle/>
                    <a:p>
                      <a:pPr marL="0" marR="0" indent="0">
                        <a:lnSpc>
                          <a:spcPct val="100000"/>
                        </a:lnSpc>
                        <a:buNone/>
                      </a:pP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there will be…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earthquakes</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in various places </a:t>
                      </a:r>
                      <a:r>
                        <a:rPr lang="en-US" sz="2000" kern="1200" dirty="0">
                          <a:solidFill>
                            <a:schemeClr val="dk1"/>
                          </a:solidFill>
                          <a:effectLst/>
                          <a:latin typeface="+mn-lt"/>
                          <a:ea typeface="+mn-ea"/>
                          <a:cs typeface="+mn-cs"/>
                        </a:rPr>
                        <a:t>(</a:t>
                      </a:r>
                      <a:r>
                        <a:rPr lang="en-US" sz="2000" b="1" kern="1200" dirty="0">
                          <a:solidFill>
                            <a:schemeClr val="dk1"/>
                          </a:solidFill>
                          <a:effectLst/>
                          <a:latin typeface="+mn-lt"/>
                          <a:ea typeface="+mn-ea"/>
                          <a:cs typeface="+mn-cs"/>
                        </a:rPr>
                        <a:t>Mat 24:7</a:t>
                      </a:r>
                      <a:r>
                        <a:rPr lang="en-US" sz="2000" kern="1200" dirty="0">
                          <a:solidFill>
                            <a:schemeClr val="dk1"/>
                          </a:solidFill>
                          <a:effectLst/>
                          <a:latin typeface="+mn-lt"/>
                          <a:ea typeface="+mn-ea"/>
                          <a:cs typeface="+mn-cs"/>
                        </a:rPr>
                        <a:t>)</a:t>
                      </a:r>
                    </a:p>
                    <a:p>
                      <a:pPr marL="0" marR="0" indent="0">
                        <a:lnSpc>
                          <a:spcPct val="100000"/>
                        </a:lnSpc>
                        <a:buNone/>
                      </a:pP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there will be signs in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sun</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and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moon</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and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stars</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a:t>
                      </a:r>
                      <a:r>
                        <a:rPr lang="en-US" sz="2000" kern="1200" dirty="0">
                          <a:solidFill>
                            <a:schemeClr val="dk1"/>
                          </a:solidFill>
                          <a:effectLst/>
                          <a:latin typeface="+mn-lt"/>
                          <a:ea typeface="+mn-ea"/>
                          <a:cs typeface="+mn-cs"/>
                        </a:rPr>
                        <a:t>(</a:t>
                      </a:r>
                      <a:r>
                        <a:rPr lang="en-US" sz="2000" b="1" kern="1200" dirty="0">
                          <a:solidFill>
                            <a:schemeClr val="dk1"/>
                          </a:solidFill>
                          <a:effectLst/>
                          <a:latin typeface="+mn-lt"/>
                          <a:ea typeface="+mn-ea"/>
                          <a:cs typeface="+mn-cs"/>
                        </a:rPr>
                        <a:t>Luke 21:25</a:t>
                      </a:r>
                      <a:r>
                        <a:rPr lang="en-US" sz="2000" kern="1200" dirty="0">
                          <a:solidFill>
                            <a:schemeClr val="dk1"/>
                          </a:solidFill>
                          <a:effectLst/>
                          <a:latin typeface="+mn-lt"/>
                          <a:ea typeface="+mn-ea"/>
                          <a:cs typeface="+mn-cs"/>
                        </a:rPr>
                        <a:t>)</a:t>
                      </a:r>
                    </a:p>
                    <a:p>
                      <a:pPr marL="0" marR="0" indent="0">
                        <a:lnSpc>
                          <a:spcPct val="100000"/>
                        </a:lnSpc>
                        <a:buNone/>
                      </a:pP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people fainting with fear</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of what is coming on the world</a:t>
                      </a:r>
                      <a:r>
                        <a:rPr lang="en-US" sz="2000" kern="1200" dirty="0">
                          <a:solidFill>
                            <a:schemeClr val="dk1"/>
                          </a:solidFill>
                          <a:effectLst/>
                          <a:latin typeface="+mn-lt"/>
                          <a:ea typeface="+mn-ea"/>
                          <a:cs typeface="+mn-cs"/>
                        </a:rPr>
                        <a:t> (</a:t>
                      </a:r>
                      <a:r>
                        <a:rPr lang="en-US" sz="2000" b="1" kern="1200" dirty="0">
                          <a:solidFill>
                            <a:schemeClr val="dk1"/>
                          </a:solidFill>
                          <a:effectLst/>
                          <a:latin typeface="+mn-lt"/>
                          <a:ea typeface="+mn-ea"/>
                          <a:cs typeface="+mn-cs"/>
                        </a:rPr>
                        <a:t>Luke 21:26</a:t>
                      </a:r>
                      <a:r>
                        <a:rPr lang="en-US" sz="2000" kern="1200" dirty="0">
                          <a:solidFill>
                            <a:schemeClr val="dk1"/>
                          </a:solidFill>
                          <a:effectLst/>
                          <a:latin typeface="+mn-lt"/>
                          <a:ea typeface="+mn-ea"/>
                          <a:cs typeface="+mn-cs"/>
                        </a:rPr>
                        <a:t>)</a:t>
                      </a:r>
                    </a:p>
                  </a:txBody>
                  <a:tcPr marL="6350" marR="6350" marT="0" marB="0"/>
                </a:tc>
                <a:extLst>
                  <a:ext uri="{0D108BD9-81ED-4DB2-BD59-A6C34878D82A}">
                    <a16:rowId xmlns:a16="http://schemas.microsoft.com/office/drawing/2014/main" val="170348692"/>
                  </a:ext>
                </a:extLst>
              </a:tr>
            </a:tbl>
          </a:graphicData>
        </a:graphic>
      </p:graphicFrame>
    </p:spTree>
    <p:extLst>
      <p:ext uri="{BB962C8B-B14F-4D97-AF65-F5344CB8AC3E}">
        <p14:creationId xmlns:p14="http://schemas.microsoft.com/office/powerpoint/2010/main" val="16661224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4BBA970-B214-7C31-5374-51F3503549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E16EF8-6F2D-75CF-F14B-C9B7BCD11454}"/>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Fifth Seal (6:9-11)</a:t>
            </a:r>
          </a:p>
        </p:txBody>
      </p:sp>
      <p:sp>
        <p:nvSpPr>
          <p:cNvPr id="5" name="Content Placeholder 4">
            <a:extLst>
              <a:ext uri="{FF2B5EF4-FFF2-40B4-BE49-F238E27FC236}">
                <a16:creationId xmlns:a16="http://schemas.microsoft.com/office/drawing/2014/main" id="{177760B4-9CAB-4226-45B2-141723C0ED98}"/>
              </a:ext>
            </a:extLst>
          </p:cNvPr>
          <p:cNvSpPr>
            <a:spLocks noGrp="1"/>
          </p:cNvSpPr>
          <p:nvPr>
            <p:ph idx="1"/>
          </p:nvPr>
        </p:nvSpPr>
        <p:spPr>
          <a:xfrm>
            <a:off x="323273" y="969818"/>
            <a:ext cx="11610109" cy="5888182"/>
          </a:xfrm>
        </p:spPr>
        <p:txBody>
          <a:bodyPr>
            <a:normAutofit/>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6:9</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When he opened the fifth seal, I saw under the altar the souls of those who had been slain because of the word of God and the testimony they had maintained.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10</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They called out in a loud voice, "How long, Sovereign Lord, holy and true, until you judge the inhabitants of the earth and avenge our blood?"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11</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each of them was given a white robe, and they were told to wait a little longer, until the number of their fellow servants and brothers who were to be killed as they had been was completed. </a:t>
            </a:r>
            <a:r>
              <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2840606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E09E117-198E-7CC8-3AE7-30624051EC3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C6AB7B1-101D-D92C-8D91-3565774D12C4}"/>
              </a:ext>
            </a:extLst>
          </p:cNvPr>
          <p:cNvSpPr>
            <a:spLocks noGrp="1"/>
          </p:cNvSpPr>
          <p:nvPr>
            <p:ph type="title"/>
          </p:nvPr>
        </p:nvSpPr>
        <p:spPr>
          <a:xfrm>
            <a:off x="0" y="0"/>
            <a:ext cx="12192000" cy="75081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opened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fifth seal</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saw under the altar the souls of those who had been slain for the word of God and for the witness they had borne.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EF0C0FCD-7231-C44D-4843-3E834D244541}"/>
              </a:ext>
            </a:extLst>
          </p:cNvPr>
          <p:cNvSpPr>
            <a:spLocks noGrp="1"/>
          </p:cNvSpPr>
          <p:nvPr>
            <p:ph idx="1"/>
          </p:nvPr>
        </p:nvSpPr>
        <p:spPr>
          <a:xfrm>
            <a:off x="101601" y="1002484"/>
            <a:ext cx="12007272" cy="5629225"/>
          </a:xfrm>
        </p:spPr>
        <p:txBody>
          <a:bodyPr>
            <a:normAutofit lnSpcReduction="10000"/>
          </a:bodyPr>
          <a:lstStyle/>
          <a:p>
            <a:r>
              <a:rPr lang="en-US" dirty="0">
                <a:solidFill>
                  <a:srgbClr val="F5F5F5"/>
                </a:solidFill>
                <a:effectLst>
                  <a:outerShdw blurRad="38100" dist="38100" dir="2700000" algn="ctr" rotWithShape="0">
                    <a:schemeClr val="tx1"/>
                  </a:outerShdw>
                </a:effectLst>
              </a:rPr>
              <a:t>The opening of the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fifth seal</a:t>
            </a:r>
            <a:r>
              <a:rPr lang="en-US" dirty="0">
                <a:solidFill>
                  <a:srgbClr val="F5F5F5"/>
                </a:solidFill>
                <a:effectLst>
                  <a:outerShdw blurRad="38100" dist="38100" dir="2700000" algn="ctr" rotWithShape="0">
                    <a:schemeClr val="tx1"/>
                  </a:outerShdw>
                </a:effectLst>
              </a:rPr>
              <a:t>” introduces a poignant martyr scene that acts as a literary and spiritual counterweight to the devastating horrors unleashed by the first four horsemen. </a:t>
            </a:r>
          </a:p>
          <a:p>
            <a:r>
              <a:rPr lang="en-US" dirty="0">
                <a:solidFill>
                  <a:srgbClr val="F5F5F5"/>
                </a:solidFill>
                <a:effectLst>
                  <a:outerShdw blurRad="38100" dist="38100" dir="2700000" algn="ctr" rotWithShape="0">
                    <a:schemeClr val="tx1"/>
                  </a:outerShdw>
                </a:effectLst>
              </a:rPr>
              <a:t>This vision does not represent a new chronological event succeeding the prior judgments, but rather offers divine encouragement and vindication for Christians enduring intense first-century tribulation at the hands of those on whom God will soon be bringing the kinds of judgments mentioned in the first four seals. </a:t>
            </a:r>
          </a:p>
          <a:p>
            <a:r>
              <a:rPr lang="en-US" dirty="0">
                <a:solidFill>
                  <a:srgbClr val="F5F5F5"/>
                </a:solidFill>
                <a:effectLst>
                  <a:outerShdw blurRad="38100" dist="38100" dir="2700000" algn="ctr" rotWithShape="0">
                    <a:schemeClr val="tx1"/>
                  </a:outerShdw>
                </a:effectLst>
              </a:rPr>
              <a:t>This verse mirrors Christ’s statement in the Olivet Discourse concerning the systemic execution of his followers during this pre-AD 70 era:</a:t>
            </a:r>
          </a:p>
          <a:p>
            <a:pPr lvl="1"/>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Then they will deliver you up to tribulation and put you to death, and you will be hated by all nations for my name's sake. </a:t>
            </a:r>
            <a:r>
              <a:rPr lang="en-US" dirty="0">
                <a:solidFill>
                  <a:srgbClr val="F5F5F5"/>
                </a:solidFill>
                <a:effectLst>
                  <a:outerShdw blurRad="38100" dist="38100" dir="2700000" algn="ctr" rotWithShape="0">
                    <a:schemeClr val="tx1"/>
                  </a:outerShdw>
                </a:effectLst>
              </a:rPr>
              <a:t>(Matt. 24:9)</a:t>
            </a:r>
          </a:p>
          <a:p>
            <a:pPr lvl="1"/>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You will be delivered up even by parents and brothers and relatives and friends, and some of you they will put to death. You will be hated by all for my name's sake. </a:t>
            </a:r>
            <a:r>
              <a:rPr lang="en-US" dirty="0">
                <a:solidFill>
                  <a:srgbClr val="F5F5F5"/>
                </a:solidFill>
                <a:effectLst>
                  <a:outerShdw blurRad="38100" dist="38100" dir="2700000" algn="ctr" rotWithShape="0">
                    <a:schemeClr val="tx1"/>
                  </a:outerShdw>
                </a:effectLst>
              </a:rPr>
              <a:t>(Luk 21:16-17)</a:t>
            </a:r>
          </a:p>
        </p:txBody>
      </p:sp>
    </p:spTree>
    <p:extLst>
      <p:ext uri="{BB962C8B-B14F-4D97-AF65-F5344CB8AC3E}">
        <p14:creationId xmlns:p14="http://schemas.microsoft.com/office/powerpoint/2010/main" val="34554050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24CB37A-7027-9A89-15CB-531E26E8357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90F62EF-C119-8354-A7B1-5FB07F086B44}"/>
              </a:ext>
            </a:extLst>
          </p:cNvPr>
          <p:cNvSpPr>
            <a:spLocks noGrp="1"/>
          </p:cNvSpPr>
          <p:nvPr>
            <p:ph type="title"/>
          </p:nvPr>
        </p:nvSpPr>
        <p:spPr>
          <a:xfrm>
            <a:off x="0" y="0"/>
            <a:ext cx="12192000" cy="75081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opened the fifth seal, I saw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under the altar the souls of those who had been slain for the word of God and for the witness they had borne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E856A45A-AA3A-B745-C421-91C830F0478F}"/>
              </a:ext>
            </a:extLst>
          </p:cNvPr>
          <p:cNvSpPr>
            <a:spLocks noGrp="1"/>
          </p:cNvSpPr>
          <p:nvPr>
            <p:ph idx="1"/>
          </p:nvPr>
        </p:nvSpPr>
        <p:spPr>
          <a:xfrm>
            <a:off x="101601" y="1002484"/>
            <a:ext cx="12007272" cy="5629225"/>
          </a:xfrm>
        </p:spPr>
        <p:txBody>
          <a:bodyPr>
            <a:normAutofit fontScale="92500" lnSpcReduction="10000"/>
          </a:bodyPr>
          <a:lstStyle/>
          <a:p>
            <a:r>
              <a:rPr lang="en-US" sz="4000" dirty="0">
                <a:solidFill>
                  <a:srgbClr val="F5F5F5"/>
                </a:solidFill>
                <a:effectLst>
                  <a:outerShdw blurRad="38100" dist="38100" dir="2700000" algn="ctr" rotWithShape="0">
                    <a:schemeClr val="tx1"/>
                  </a:outerShdw>
                </a:effectLst>
              </a:rPr>
              <a:t>John witnesses “</a:t>
            </a:r>
            <a:r>
              <a:rPr lang="en-US" sz="40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souls of those who had been slain for the word of God and for the witness they had borne</a:t>
            </a:r>
            <a:r>
              <a:rPr lang="en-US" sz="4000" dirty="0">
                <a:solidFill>
                  <a:srgbClr val="F5F5F5"/>
                </a:solidFill>
                <a:effectLst>
                  <a:outerShdw blurRad="38100" dist="38100" dir="2700000" algn="ctr" rotWithShape="0">
                    <a:schemeClr val="tx1"/>
                  </a:outerShdw>
                </a:effectLst>
              </a:rPr>
              <a:t>” residing “</a:t>
            </a:r>
            <a:r>
              <a:rPr lang="en-US" sz="40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under the altar</a:t>
            </a:r>
            <a:r>
              <a:rPr lang="en-US" sz="4000" dirty="0">
                <a:solidFill>
                  <a:srgbClr val="F5F5F5"/>
                </a:solidFill>
                <a:effectLst>
                  <a:outerShdw blurRad="38100" dist="38100" dir="2700000" algn="ctr" rotWithShape="0">
                    <a:schemeClr val="tx1"/>
                  </a:outerShdw>
                </a:effectLst>
              </a:rPr>
              <a:t>”. </a:t>
            </a:r>
          </a:p>
          <a:p>
            <a:r>
              <a:rPr lang="en-US" sz="4000" dirty="0">
                <a:solidFill>
                  <a:srgbClr val="F5F5F5"/>
                </a:solidFill>
                <a:effectLst>
                  <a:outerShdw blurRad="38100" dist="38100" dir="2700000" algn="ctr" rotWithShape="0">
                    <a:schemeClr val="tx1"/>
                  </a:outerShdw>
                </a:effectLst>
              </a:rPr>
              <a:t>This imagery draws directly from the practice of Old Testament sacrifices in the tabernacle and (later) in the temple (Lev. 4:7; 17:11), where the blood—containing the life or soul of the victim—was poured out at the base of the altar. </a:t>
            </a:r>
          </a:p>
          <a:p>
            <a:r>
              <a:rPr lang="en-US" sz="4000" dirty="0">
                <a:solidFill>
                  <a:srgbClr val="F5F5F5"/>
                </a:solidFill>
                <a:effectLst>
                  <a:outerShdw blurRad="38100" dist="38100" dir="2700000" algn="ctr" rotWithShape="0">
                    <a:schemeClr val="tx1"/>
                  </a:outerShdw>
                </a:effectLst>
              </a:rPr>
              <a:t>So, in other wards, the martyrs are symbolically depicted as holy sacrifices whose lives were offered in service to their testimony. </a:t>
            </a:r>
          </a:p>
        </p:txBody>
      </p:sp>
    </p:spTree>
    <p:extLst>
      <p:ext uri="{BB962C8B-B14F-4D97-AF65-F5344CB8AC3E}">
        <p14:creationId xmlns:p14="http://schemas.microsoft.com/office/powerpoint/2010/main" val="3949048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EEEB9D9-2B5B-E67C-DEC4-C34EF7F60D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F0F5208-5553-D511-1C0E-FE9BB5AD4F23}"/>
              </a:ext>
            </a:extLst>
          </p:cNvPr>
          <p:cNvSpPr txBox="1"/>
          <p:nvPr/>
        </p:nvSpPr>
        <p:spPr>
          <a:xfrm>
            <a:off x="0"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Pat </a:t>
            </a:r>
            <a:r>
              <a:rPr kumimoji="0" lang="en-US" sz="1800" b="0" i="0" u="none" strike="noStrike" kern="1200" cap="none" spc="0" normalizeH="0" baseline="0" noProof="0" dirty="0" err="1">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Marvenko</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Smith.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Revelation Illustrated: An Artist's View of the Bible's Last Book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(1982)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AF41EED3-D2BC-8871-37FE-959F780CEFCC}"/>
              </a:ext>
            </a:extLst>
          </p:cNvPr>
          <p:cNvPicPr>
            <a:picLocks noChangeAspect="1"/>
          </p:cNvPicPr>
          <p:nvPr/>
        </p:nvPicPr>
        <p:blipFill>
          <a:blip r:embed="rId3"/>
          <a:stretch>
            <a:fillRect/>
          </a:stretch>
        </p:blipFill>
        <p:spPr>
          <a:xfrm>
            <a:off x="2092142" y="1019046"/>
            <a:ext cx="8235920" cy="5469622"/>
          </a:xfrm>
          <a:prstGeom prst="rect">
            <a:avLst/>
          </a:prstGeom>
        </p:spPr>
      </p:pic>
      <p:sp>
        <p:nvSpPr>
          <p:cNvPr id="9" name="Title 1">
            <a:extLst>
              <a:ext uri="{FF2B5EF4-FFF2-40B4-BE49-F238E27FC236}">
                <a16:creationId xmlns:a16="http://schemas.microsoft.com/office/drawing/2014/main" id="{4167519B-36A8-77E2-CCDA-7D3A143F1F8E}"/>
              </a:ext>
            </a:extLst>
          </p:cNvPr>
          <p:cNvSpPr>
            <a:spLocks noGrp="1"/>
          </p:cNvSpPr>
          <p:nvPr>
            <p:ph type="title"/>
          </p:nvPr>
        </p:nvSpPr>
        <p:spPr>
          <a:xfrm>
            <a:off x="0" y="0"/>
            <a:ext cx="12192000" cy="83889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opened the fifth seal, I saw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under the altar the souls of those who had been slain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the word of God and for the witness they had borne.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5200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87620</TotalTime>
  <Words>4923</Words>
  <Application>Microsoft Office PowerPoint</Application>
  <PresentationFormat>Widescreen</PresentationFormat>
  <Paragraphs>206</Paragraphs>
  <Slides>27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Cambria</vt:lpstr>
      <vt:lpstr>Garamond</vt:lpstr>
      <vt:lpstr>Tahoma</vt:lpstr>
      <vt:lpstr>Times New Roman</vt:lpstr>
      <vt:lpstr>Office Theme</vt:lpstr>
      <vt:lpstr>1_Office Theme</vt:lpstr>
      <vt:lpstr>The Book of Revelation</vt:lpstr>
      <vt:lpstr>High Level Outline of the Book of Revelation</vt:lpstr>
      <vt:lpstr>Brief Review of the Seven Seals (Rev. 6:1–8:1)</vt:lpstr>
      <vt:lpstr>Brief Review of the Seven Seals (Rev. 6:1–8:1)</vt:lpstr>
      <vt:lpstr>Comparison of The Seal Judgments and Olivet Discourse</vt:lpstr>
      <vt:lpstr>The Fifth Seal (6:9-11)</vt:lpstr>
      <vt:lpstr>6:9 When he opened the fifth seal, I saw under the altar the souls of those who had been slain for the word of God and for the witness they had borne. (ESV)</vt:lpstr>
      <vt:lpstr>6:9 When he opened the fifth seal, I saw under the altar the souls of those who had been slain for the word of God and for the witness they had borne. (ESV)</vt:lpstr>
      <vt:lpstr>6:9 When he opened the fifth seal, I saw under the altar the souls of those who had been slain for the word of God and for the witness they had borne. (ESV)</vt:lpstr>
      <vt:lpstr>6:10 They cried out with a loud voice, “O Sovereign Lord, holy and true, how long before you will judge and avenge our blood on those who dwell on the earth?” (ESV)</vt:lpstr>
      <vt:lpstr>6:10 They cried out with a loud voice, “O Sovereign Lord, holy and true, how long before you will judge and avenge our blood on those who dwell on the earth?” (ESV)</vt:lpstr>
      <vt:lpstr>6:11 Then they were each given a white robe and told to rest a little longer, until the number of their fellow servants and their brothers should be complete, who were to be killed as they themselves had been. (ESV)</vt:lpstr>
      <vt:lpstr>The Sixth Seal (6:12-17)</vt:lpstr>
      <vt:lpstr>6:12 When he opened the sixth seal, I looked, and behold, there was a great earthquake, and the sun became black as sackcloth, the full moon became like blood, 13 and the stars of the sky fell to the earth as the fig tree sheds its winter fruit when shaken by a gale. 14 The sky vanished like a scroll that is being rolled up, and every mountain and island was removed from its place.(ESV)</vt:lpstr>
      <vt:lpstr>6:12 When he opened the sixth seal, I looked, and behold, there was a great earthquake, and the sun became black as sackcloth, the full moon became like blood, 13 and the stars of the sky fell to the earth as the fig tree sheds its winter fruit when shaken by a gale. 14 The sky vanished like a scroll that is being rolled up, and every mountain and island was removed from its place.(ESV)</vt:lpstr>
      <vt:lpstr>6:12 When he opened the sixth seal, I looked, and behold, there was a great earthquake, and the sun became black as sackcloth, the full moon became like blood, 13 and the stars of the sky fell to the earth as the fig tree sheds its winter fruit when shaken by a gale. 14 The sky vanished like a scroll that is being rolled up, and every mountain and island was removed from its place.(ESV)</vt:lpstr>
      <vt:lpstr>6:12 When he opened the sixth seal, I looked, and behold, there was a great earthquake, and the sun became black as sackcloth, the full moon became like blood, 13 and the stars of the sky fell to the earth as the fig tree sheds its winter fruit when shaken by a gale. 14 The sky vanished like a scroll that is being rolled up, and every mountain and island was removed from its place.(ESV)</vt:lpstr>
      <vt:lpstr>6:12 When he opened the sixth seal, I looked, and behold, there was a great earthquake, and the sun became black as sackcloth, the full moon became like blood, 13 and the stars of the sky fell to the earth as the fig tree sheds its winter fruit when shaken by a gale. 14 The sky vanished like a scroll that is being rolled up, and every mountain and island was removed from its place.(ESV)</vt:lpstr>
      <vt:lpstr>6:12 When he opened the sixth seal, I looked, and behold, there was a great earthquake, and the sun became black as sackcloth, the full moon became like blood, 13 and the stars of the sky fell to the earth as the fig tree sheds its winter fruit when shaken by a gale. 14 The sky vanished like a scroll that is being rolled up, and every mountain and island was removed from its place.(ESV)</vt:lpstr>
      <vt:lpstr>6:12 When he opened the sixth seal, I looked, and behold, there was a great earthquake, and the sun became black as sackcloth, the full moon became like blood, 13 and the stars of the sky fell to the earth as the fig tree sheds its winter fruit when shaken by a gale. 14 The sky vanished like a scroll that is being rolled up, and every mountain and island was removed from its place.(ESV)</vt:lpstr>
      <vt:lpstr>6:12 When he opened the sixth seal, I looked, and behold, there was a great earthquake, and the sun became black as sackcloth, the full moon became like blood, 13 and the stars of the sky fell to the earth as the fig tree sheds its winter fruit when shaken by a gale. 14 The sky vanished like a scroll that is being rolled up, and every mountain and island was removed from its place.(ESV)</vt:lpstr>
      <vt:lpstr>6:12 When he opened the sixth seal, I looked, and behold, there was a great earthquake, and the sun became black as sackcloth, the full moon became like blood, 13 and the stars of the sky fell to the earth as the fig tree sheds its winter fruit when shaken by a gale. 14 The sky vanished like a scroll that is being rolled up, and every mountain and island was removed from its place.(ESV)</vt:lpstr>
      <vt:lpstr>6:15 Then the kings of the earth and the great ones and the generals and the rich and the powerful, and everyone, slave and free, hid themselves in the caves and among the rocks of the mountains, 16 calling to the mountains and rocks, “Fall on us and hide us from the face of him who is seated on the throne, and from the wrath of the Lamb, 17 for the great day of their wrath has come, and who can stand?” (ESV)</vt:lpstr>
      <vt:lpstr>6:15 Then the kings of the earth and the great ones and the generals and the rich and the powerful, and everyone, slave and free, hid themselves in the caves and among the rocks of the mountains, 16 calling to the mountains and rocks, “Fall on us and hide us from the face of him who is seated on the throne, and from the wrath of the Lamb, 17 for the great day of their wrath has come, and who can stand?” (ESV)</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665</cp:revision>
  <cp:lastPrinted>2026-06-28T14:04:53Z</cp:lastPrinted>
  <dcterms:created xsi:type="dcterms:W3CDTF">2026-02-17T02:36:22Z</dcterms:created>
  <dcterms:modified xsi:type="dcterms:W3CDTF">2026-06-28T14:14:58Z</dcterms:modified>
</cp:coreProperties>
</file>