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740" r:id="rId3"/>
    <p:sldId id="741" r:id="rId4"/>
    <p:sldId id="746" r:id="rId5"/>
    <p:sldId id="745" r:id="rId6"/>
    <p:sldId id="747" r:id="rId7"/>
    <p:sldId id="748" r:id="rId8"/>
    <p:sldId id="749" r:id="rId9"/>
    <p:sldId id="750" r:id="rId10"/>
    <p:sldId id="751" r:id="rId11"/>
    <p:sldId id="762" r:id="rId12"/>
    <p:sldId id="752" r:id="rId13"/>
    <p:sldId id="753" r:id="rId14"/>
    <p:sldId id="754" r:id="rId15"/>
    <p:sldId id="755" r:id="rId16"/>
    <p:sldId id="771" r:id="rId17"/>
    <p:sldId id="770" r:id="rId18"/>
    <p:sldId id="756" r:id="rId19"/>
    <p:sldId id="757" r:id="rId20"/>
    <p:sldId id="765" r:id="rId21"/>
    <p:sldId id="758" r:id="rId22"/>
    <p:sldId id="766" r:id="rId23"/>
    <p:sldId id="759" r:id="rId24"/>
    <p:sldId id="760" r:id="rId25"/>
    <p:sldId id="761" r:id="rId26"/>
    <p:sldId id="767" r:id="rId27"/>
    <p:sldId id="768" r:id="rId28"/>
    <p:sldId id="772" r:id="rId29"/>
    <p:sldId id="773" r:id="rId30"/>
    <p:sldId id="774" r:id="rId3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FF"/>
    <a:srgbClr val="A2FFB3"/>
    <a:srgbClr val="FFD700"/>
    <a:srgbClr val="F5F5F5"/>
    <a:srgbClr val="00FFFF"/>
    <a:srgbClr val="2E2344"/>
    <a:srgbClr val="4B2A5E"/>
    <a:srgbClr val="883D7C"/>
    <a:srgbClr val="5A3278"/>
    <a:srgbClr val="A77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4660"/>
  </p:normalViewPr>
  <p:slideViewPr>
    <p:cSldViewPr snapToGrid="0">
      <p:cViewPr varScale="1">
        <p:scale>
          <a:sx n="152" d="100"/>
          <a:sy n="152" d="100"/>
        </p:scale>
        <p:origin x="4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C48619E-407E-49A3-9451-8881EE43F640}" type="datetimeFigureOut">
              <a:rPr lang="en-US" smtClean="0"/>
              <a:t>7/19/2026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9E0C3B2-DEE3-455A-BEC3-7E005ED72DE8}" type="slidenum">
              <a:rPr lang="en-US" smtClean="0"/>
              <a:t>‹#›</a:t>
            </a:fld>
            <a:endParaRPr lang="en-US"/>
          </a:p>
        </p:txBody>
      </p:sp>
    </p:spTree>
    <p:extLst>
      <p:ext uri="{BB962C8B-B14F-4D97-AF65-F5344CB8AC3E}">
        <p14:creationId xmlns:p14="http://schemas.microsoft.com/office/powerpoint/2010/main" val="12054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5A7D-19B1-95FD-CC1A-4E57442196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B4483B-F1C2-21EF-AD37-7E4C34C06B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23B44F-7128-9D60-B012-FEF8869C21E4}"/>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50E64CED-3862-35C3-ED08-313758421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9D925-25AA-91B0-F0BB-AD4AB5BB5EA8}"/>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2777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0774-2ADD-8C7C-C116-BE8E167B44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9920C9-6269-B399-A984-8DE2479443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79F83F-C4D6-636E-5CC4-44F61EA42454}"/>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5706241F-B584-7166-427B-92B99D5991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7AEB3-97B3-4421-F27D-DF897A5CB649}"/>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1904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CE71F9-3F3E-B42A-D313-8D7FA77C19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72AD5-2A7F-3453-1D1D-6B85B0079A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4C531-B33E-F0BD-3C10-F4959A340EB4}"/>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E0120110-6C4D-D974-973B-034D882CF8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7728B0-7352-A519-FFC6-542A24B164E3}"/>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02163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9D3D7-1E06-B910-43D5-BFC4D58F64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601D1C-5D84-76BB-C42E-EC83EE4C13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D38870-55A9-9711-E2EF-FEC198F1F685}"/>
              </a:ext>
            </a:extLst>
          </p:cNvPr>
          <p:cNvSpPr>
            <a:spLocks noGrp="1"/>
          </p:cNvSpPr>
          <p:nvPr>
            <p:ph type="dt" sz="half" idx="10"/>
          </p:nvPr>
        </p:nvSpPr>
        <p:spPr/>
        <p:txBody>
          <a:bodyPr/>
          <a:lstStyle/>
          <a:p>
            <a:fld id="{B7A785C7-C7F7-4FE3-BA54-D8F7FBBCDA4F}" type="datetime8">
              <a:rPr lang="en-US" smtClean="0"/>
              <a:t>7/19/2026 1:05 PM</a:t>
            </a:fld>
            <a:endParaRPr lang="en-US"/>
          </a:p>
        </p:txBody>
      </p:sp>
      <p:sp>
        <p:nvSpPr>
          <p:cNvPr id="5" name="Footer Placeholder 4">
            <a:extLst>
              <a:ext uri="{FF2B5EF4-FFF2-40B4-BE49-F238E27FC236}">
                <a16:creationId xmlns:a16="http://schemas.microsoft.com/office/drawing/2014/main" id="{7F6F5A40-788C-A63E-A213-704A5796B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09FB0-7612-0A13-CF3B-6FD59F5A0DA3}"/>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502863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E8A4-8034-6CA8-1E1A-47D295A07F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840350-F1ED-CEB1-D622-36F537F04B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02004-C474-1493-6DBB-B55DA51283BC}"/>
              </a:ext>
            </a:extLst>
          </p:cNvPr>
          <p:cNvSpPr>
            <a:spLocks noGrp="1"/>
          </p:cNvSpPr>
          <p:nvPr>
            <p:ph type="dt" sz="half" idx="10"/>
          </p:nvPr>
        </p:nvSpPr>
        <p:spPr/>
        <p:txBody>
          <a:bodyPr/>
          <a:lstStyle/>
          <a:p>
            <a:fld id="{87C1C1E6-ED29-4692-ACEE-0C5846DC82E1}" type="datetime8">
              <a:rPr lang="en-US" smtClean="0"/>
              <a:t>7/19/2026 1:05 PM</a:t>
            </a:fld>
            <a:endParaRPr lang="en-US"/>
          </a:p>
        </p:txBody>
      </p:sp>
      <p:sp>
        <p:nvSpPr>
          <p:cNvPr id="5" name="Footer Placeholder 4">
            <a:extLst>
              <a:ext uri="{FF2B5EF4-FFF2-40B4-BE49-F238E27FC236}">
                <a16:creationId xmlns:a16="http://schemas.microsoft.com/office/drawing/2014/main" id="{7C9886FA-3FB9-5065-7CBD-D6363B5BF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906CA9-4135-598C-7428-E272466B62A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784932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67C8-8133-804A-9F5F-45614E864C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5DC25B-F931-0ED0-A1A5-7F73AE27C3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F15FF5-7372-8845-6521-BE0D1FDD820E}"/>
              </a:ext>
            </a:extLst>
          </p:cNvPr>
          <p:cNvSpPr>
            <a:spLocks noGrp="1"/>
          </p:cNvSpPr>
          <p:nvPr>
            <p:ph type="dt" sz="half" idx="10"/>
          </p:nvPr>
        </p:nvSpPr>
        <p:spPr/>
        <p:txBody>
          <a:bodyPr/>
          <a:lstStyle/>
          <a:p>
            <a:fld id="{5128464E-EE04-4B1F-A80F-B9FD8FB9650D}" type="datetime8">
              <a:rPr lang="en-US" smtClean="0"/>
              <a:t>7/19/2026 1:05 PM</a:t>
            </a:fld>
            <a:endParaRPr lang="en-US"/>
          </a:p>
        </p:txBody>
      </p:sp>
      <p:sp>
        <p:nvSpPr>
          <p:cNvPr id="5" name="Footer Placeholder 4">
            <a:extLst>
              <a:ext uri="{FF2B5EF4-FFF2-40B4-BE49-F238E27FC236}">
                <a16:creationId xmlns:a16="http://schemas.microsoft.com/office/drawing/2014/main" id="{0AE9F6E3-5C35-23D2-B838-00EE62191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1CF06-DB13-2D70-EA8D-AD5D39E8C47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63275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DC2E1-2BC9-7E9B-8668-292B657781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7C765B-7AA6-1A73-B495-183DC03F51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94A8B5-CEB2-3A46-4139-F3F84A6AEB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5A833C-1F0C-64F5-6E74-47C733B6D49D}"/>
              </a:ext>
            </a:extLst>
          </p:cNvPr>
          <p:cNvSpPr>
            <a:spLocks noGrp="1"/>
          </p:cNvSpPr>
          <p:nvPr>
            <p:ph type="dt" sz="half" idx="10"/>
          </p:nvPr>
        </p:nvSpPr>
        <p:spPr/>
        <p:txBody>
          <a:bodyPr/>
          <a:lstStyle/>
          <a:p>
            <a:fld id="{14B516CB-B3AB-4C05-BD8F-AC5CEA40B84E}" type="datetime8">
              <a:rPr lang="en-US" smtClean="0"/>
              <a:t>7/19/2026 1:05 PM</a:t>
            </a:fld>
            <a:endParaRPr lang="en-US"/>
          </a:p>
        </p:txBody>
      </p:sp>
      <p:sp>
        <p:nvSpPr>
          <p:cNvPr id="6" name="Footer Placeholder 5">
            <a:extLst>
              <a:ext uri="{FF2B5EF4-FFF2-40B4-BE49-F238E27FC236}">
                <a16:creationId xmlns:a16="http://schemas.microsoft.com/office/drawing/2014/main" id="{7522BBD7-D1FD-96CB-955F-1BD1255F6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9ABB3D-D4A2-1E1D-43DF-5BD6CCA8032D}"/>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1697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5EFE-F290-450B-C9AE-BC4E8A520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580F03-39B1-19AF-F729-F2E6DB149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3F73DC-8FC3-7C36-8F50-F3CF3936E6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8077E3-4995-BE7D-57C5-EEF7575918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58A9DF-DE55-6771-C3AC-BA5774F7A2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C19F6E-FB72-E379-B6C4-C44688748DD1}"/>
              </a:ext>
            </a:extLst>
          </p:cNvPr>
          <p:cNvSpPr>
            <a:spLocks noGrp="1"/>
          </p:cNvSpPr>
          <p:nvPr>
            <p:ph type="dt" sz="half" idx="10"/>
          </p:nvPr>
        </p:nvSpPr>
        <p:spPr/>
        <p:txBody>
          <a:bodyPr/>
          <a:lstStyle/>
          <a:p>
            <a:fld id="{F390785F-F96D-420C-97DD-8D72989C66A0}" type="datetime8">
              <a:rPr lang="en-US" smtClean="0"/>
              <a:t>7/19/2026 1:05 PM</a:t>
            </a:fld>
            <a:endParaRPr lang="en-US"/>
          </a:p>
        </p:txBody>
      </p:sp>
      <p:sp>
        <p:nvSpPr>
          <p:cNvPr id="8" name="Footer Placeholder 7">
            <a:extLst>
              <a:ext uri="{FF2B5EF4-FFF2-40B4-BE49-F238E27FC236}">
                <a16:creationId xmlns:a16="http://schemas.microsoft.com/office/drawing/2014/main" id="{D0E0F197-C0E0-DD4D-8F6A-FB9214EF22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EFA811-C023-8F4C-258A-71D818A1D35C}"/>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810263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167BF-F934-6636-13A6-A25B452243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96E405-4353-A6CB-3384-982A2F747CB7}"/>
              </a:ext>
            </a:extLst>
          </p:cNvPr>
          <p:cNvSpPr>
            <a:spLocks noGrp="1"/>
          </p:cNvSpPr>
          <p:nvPr>
            <p:ph type="dt" sz="half" idx="10"/>
          </p:nvPr>
        </p:nvSpPr>
        <p:spPr/>
        <p:txBody>
          <a:bodyPr/>
          <a:lstStyle/>
          <a:p>
            <a:fld id="{248F9E38-CD42-44AA-A854-648AA1458DAE}" type="datetime8">
              <a:rPr lang="en-US" smtClean="0"/>
              <a:t>7/19/2026 1:05 PM</a:t>
            </a:fld>
            <a:endParaRPr lang="en-US"/>
          </a:p>
        </p:txBody>
      </p:sp>
      <p:sp>
        <p:nvSpPr>
          <p:cNvPr id="4" name="Footer Placeholder 3">
            <a:extLst>
              <a:ext uri="{FF2B5EF4-FFF2-40B4-BE49-F238E27FC236}">
                <a16:creationId xmlns:a16="http://schemas.microsoft.com/office/drawing/2014/main" id="{862DF4A6-55AE-E177-1F0F-7F427FBF23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6624DD-E353-8F88-A0D2-28ED71E3D44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953803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54E53F-7AD6-DB9F-C1AA-FD81916307A3}"/>
              </a:ext>
            </a:extLst>
          </p:cNvPr>
          <p:cNvSpPr>
            <a:spLocks noGrp="1"/>
          </p:cNvSpPr>
          <p:nvPr>
            <p:ph type="dt" sz="half" idx="10"/>
          </p:nvPr>
        </p:nvSpPr>
        <p:spPr/>
        <p:txBody>
          <a:bodyPr/>
          <a:lstStyle/>
          <a:p>
            <a:fld id="{FDD2F625-C442-460F-A33A-C385D42E4BF0}" type="datetime8">
              <a:rPr lang="en-US" smtClean="0"/>
              <a:t>7/19/2026 1:05 PM</a:t>
            </a:fld>
            <a:endParaRPr lang="en-US"/>
          </a:p>
        </p:txBody>
      </p:sp>
      <p:sp>
        <p:nvSpPr>
          <p:cNvPr id="3" name="Footer Placeholder 2">
            <a:extLst>
              <a:ext uri="{FF2B5EF4-FFF2-40B4-BE49-F238E27FC236}">
                <a16:creationId xmlns:a16="http://schemas.microsoft.com/office/drawing/2014/main" id="{49A1BEA7-E521-EFB6-A614-AA25E664B6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28A0A6-3426-F777-D745-C51471B0640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897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F4472-1203-0952-0B24-BD0EAD5CFD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4D0110-C02C-D87E-B062-BE623ABB19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36B595-F64A-309A-8F14-9A2D590C4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F1243-922E-DD1D-1639-47655E1AB389}"/>
              </a:ext>
            </a:extLst>
          </p:cNvPr>
          <p:cNvSpPr>
            <a:spLocks noGrp="1"/>
          </p:cNvSpPr>
          <p:nvPr>
            <p:ph type="dt" sz="half" idx="10"/>
          </p:nvPr>
        </p:nvSpPr>
        <p:spPr/>
        <p:txBody>
          <a:bodyPr/>
          <a:lstStyle/>
          <a:p>
            <a:fld id="{9AD9FFA2-37BB-4065-9E59-A04EE9D0B335}" type="datetime8">
              <a:rPr lang="en-US" smtClean="0"/>
              <a:t>7/19/2026 1:05 PM</a:t>
            </a:fld>
            <a:endParaRPr lang="en-US"/>
          </a:p>
        </p:txBody>
      </p:sp>
      <p:sp>
        <p:nvSpPr>
          <p:cNvPr id="6" name="Footer Placeholder 5">
            <a:extLst>
              <a:ext uri="{FF2B5EF4-FFF2-40B4-BE49-F238E27FC236}">
                <a16:creationId xmlns:a16="http://schemas.microsoft.com/office/drawing/2014/main" id="{ABFC9A5B-94C3-798B-ED21-431621A81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FC7C39-38A6-AED3-DEF8-62B0F13D241B}"/>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349306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E323-6B3F-7E80-8619-7C02D4A6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08B07C-181E-D5C2-B06F-F50C3F0EA5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7B7718-E837-FD9A-78BF-AC54BB9679BD}"/>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889AEA8A-8760-7AAB-DA2B-8A6E2359F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22A4A-C296-B50A-8BDF-BB533E60DB66}"/>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4213796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BE40-D137-117B-5C80-B342354B1E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52401C-2F38-01DA-2925-0EB99FB27D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306111-57C5-955B-EDCD-34B3E0CC9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951AC-5BC5-EC54-1BDF-3B62381B6D86}"/>
              </a:ext>
            </a:extLst>
          </p:cNvPr>
          <p:cNvSpPr>
            <a:spLocks noGrp="1"/>
          </p:cNvSpPr>
          <p:nvPr>
            <p:ph type="dt" sz="half" idx="10"/>
          </p:nvPr>
        </p:nvSpPr>
        <p:spPr/>
        <p:txBody>
          <a:bodyPr/>
          <a:lstStyle/>
          <a:p>
            <a:fld id="{013A77E5-F162-4169-A739-FABD41F31034}" type="datetime8">
              <a:rPr lang="en-US" smtClean="0"/>
              <a:t>7/19/2026 1:05 PM</a:t>
            </a:fld>
            <a:endParaRPr lang="en-US"/>
          </a:p>
        </p:txBody>
      </p:sp>
      <p:sp>
        <p:nvSpPr>
          <p:cNvPr id="6" name="Footer Placeholder 5">
            <a:extLst>
              <a:ext uri="{FF2B5EF4-FFF2-40B4-BE49-F238E27FC236}">
                <a16:creationId xmlns:a16="http://schemas.microsoft.com/office/drawing/2014/main" id="{60BA0740-9CDC-3F83-F22F-6A430E5F65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A168F-496E-608D-E2CC-8E3D1574A949}"/>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29832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5DCF-83D4-1288-64F6-3EC7438741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33D1FF-A08F-6432-AE47-FC2B1C8D68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EDCAA5-9659-FF36-FFFA-1C50155ADC6C}"/>
              </a:ext>
            </a:extLst>
          </p:cNvPr>
          <p:cNvSpPr>
            <a:spLocks noGrp="1"/>
          </p:cNvSpPr>
          <p:nvPr>
            <p:ph type="dt" sz="half" idx="10"/>
          </p:nvPr>
        </p:nvSpPr>
        <p:spPr/>
        <p:txBody>
          <a:bodyPr/>
          <a:lstStyle/>
          <a:p>
            <a:fld id="{5C7C2EB6-6A7D-47BF-802A-0B61D08FC687}" type="datetime8">
              <a:rPr lang="en-US" smtClean="0"/>
              <a:t>7/19/2026 1:05 PM</a:t>
            </a:fld>
            <a:endParaRPr lang="en-US"/>
          </a:p>
        </p:txBody>
      </p:sp>
      <p:sp>
        <p:nvSpPr>
          <p:cNvPr id="5" name="Footer Placeholder 4">
            <a:extLst>
              <a:ext uri="{FF2B5EF4-FFF2-40B4-BE49-F238E27FC236}">
                <a16:creationId xmlns:a16="http://schemas.microsoft.com/office/drawing/2014/main" id="{B14EB53E-919B-3EF6-3C1C-79EF838C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9273A-1DEF-2464-715F-5472A7281216}"/>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720690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DB6625-1F16-E88F-D23E-9916402F5E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5CD301-8C8A-017E-D518-3099BB2782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156D8-9CD9-F2A1-4AFD-D81F2328673A}"/>
              </a:ext>
            </a:extLst>
          </p:cNvPr>
          <p:cNvSpPr>
            <a:spLocks noGrp="1"/>
          </p:cNvSpPr>
          <p:nvPr>
            <p:ph type="dt" sz="half" idx="10"/>
          </p:nvPr>
        </p:nvSpPr>
        <p:spPr/>
        <p:txBody>
          <a:bodyPr/>
          <a:lstStyle/>
          <a:p>
            <a:fld id="{D182BCAA-5807-468F-8625-2A01A3E0E915}" type="datetime8">
              <a:rPr lang="en-US" smtClean="0"/>
              <a:t>7/19/2026 1:05 PM</a:t>
            </a:fld>
            <a:endParaRPr lang="en-US"/>
          </a:p>
        </p:txBody>
      </p:sp>
      <p:sp>
        <p:nvSpPr>
          <p:cNvPr id="5" name="Footer Placeholder 4">
            <a:extLst>
              <a:ext uri="{FF2B5EF4-FFF2-40B4-BE49-F238E27FC236}">
                <a16:creationId xmlns:a16="http://schemas.microsoft.com/office/drawing/2014/main" id="{83C01CBE-AC09-0BFE-5E75-3F93B0100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64C33A-1EB0-B831-A52D-AA628FB3BFA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56969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2A3C0-4F13-DD9D-0675-25C59E57E3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5CC080-F777-CDF3-3E47-33A99A23E7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0E94C-B043-6547-9307-6F206C750E32}"/>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2670C00C-3DFD-76CB-10F1-ED011EA44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63788-A460-11F2-1BCE-01B0D40B647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508346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AAEF-9B6C-4318-78D8-0B0EE4AF2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99A41F-9477-DE9B-8B12-D79D75C783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2DD07-46A7-31FE-C32C-D0A73D0DAE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E50083-0912-BF7A-BE3A-49F589F76753}"/>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6" name="Footer Placeholder 5">
            <a:extLst>
              <a:ext uri="{FF2B5EF4-FFF2-40B4-BE49-F238E27FC236}">
                <a16:creationId xmlns:a16="http://schemas.microsoft.com/office/drawing/2014/main" id="{28C2AEA5-2A12-903F-ED4C-01EF520B18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DAC65E-E7D5-C77A-C9D1-B8F6933C705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43297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6A68-DF8F-095E-3156-29C1120952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7DF757-7EA9-0C3E-69AA-F4768BFA5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109B6-6BBD-6976-575D-FDA31A2EE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EE0FC4-B2D5-A2B1-2480-F692890E17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1C859-3C54-2A17-0329-724A440068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F612F3-1181-63C4-2055-3F67A6645DE4}"/>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8" name="Footer Placeholder 7">
            <a:extLst>
              <a:ext uri="{FF2B5EF4-FFF2-40B4-BE49-F238E27FC236}">
                <a16:creationId xmlns:a16="http://schemas.microsoft.com/office/drawing/2014/main" id="{467EB4CC-07C7-8D12-8A21-2646FC269E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FE9580-92D3-305A-A2D1-E98076712CA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1045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7041-00C9-0B22-CE60-608F14ADF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27C8BE-8C59-BFB8-7091-100885BA6852}"/>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4" name="Footer Placeholder 3">
            <a:extLst>
              <a:ext uri="{FF2B5EF4-FFF2-40B4-BE49-F238E27FC236}">
                <a16:creationId xmlns:a16="http://schemas.microsoft.com/office/drawing/2014/main" id="{4251F9A3-AD24-0A50-0169-C560F13792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1B2A98-E579-CFC5-0F94-A1036EABB58C}"/>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07759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F8B3FF-D258-25EF-B1AF-747B451C5198}"/>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3" name="Footer Placeholder 2">
            <a:extLst>
              <a:ext uri="{FF2B5EF4-FFF2-40B4-BE49-F238E27FC236}">
                <a16:creationId xmlns:a16="http://schemas.microsoft.com/office/drawing/2014/main" id="{BBAB72C1-C22B-0F18-9C59-0A90D17919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14F92-0834-21DC-A887-DA4470C26FBB}"/>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90064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120D-2949-7A54-9681-F87598DC8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44C17B-62D0-B051-338C-56F15E23E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BD4F39-2FAC-01F6-0968-68F2F6EFB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795D4A-B3F6-1E33-F31D-885AD5F31B41}"/>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6" name="Footer Placeholder 5">
            <a:extLst>
              <a:ext uri="{FF2B5EF4-FFF2-40B4-BE49-F238E27FC236}">
                <a16:creationId xmlns:a16="http://schemas.microsoft.com/office/drawing/2014/main" id="{E75C23F8-C184-14E6-55FC-9ED970F11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9E7E1-E137-7D2D-E8E3-6D342396477A}"/>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93858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D932-E925-C03D-3740-DAFAAD1C0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53685A-C0B5-BF9E-2298-1522EB797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E36F21-F0C5-D506-F502-1BC1D8EBE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F09067-AFF6-13F5-8771-AEF393FD6057}"/>
              </a:ext>
            </a:extLst>
          </p:cNvPr>
          <p:cNvSpPr>
            <a:spLocks noGrp="1"/>
          </p:cNvSpPr>
          <p:nvPr>
            <p:ph type="dt" sz="half" idx="10"/>
          </p:nvPr>
        </p:nvSpPr>
        <p:spPr/>
        <p:txBody>
          <a:bodyPr/>
          <a:lstStyle/>
          <a:p>
            <a:fld id="{0A2F6184-0DB0-44B4-BC85-6FE096EDA416}" type="datetimeFigureOut">
              <a:rPr lang="en-US" smtClean="0"/>
              <a:t>7/19/2026</a:t>
            </a:fld>
            <a:endParaRPr lang="en-US"/>
          </a:p>
        </p:txBody>
      </p:sp>
      <p:sp>
        <p:nvSpPr>
          <p:cNvPr id="6" name="Footer Placeholder 5">
            <a:extLst>
              <a:ext uri="{FF2B5EF4-FFF2-40B4-BE49-F238E27FC236}">
                <a16:creationId xmlns:a16="http://schemas.microsoft.com/office/drawing/2014/main" id="{2A2278E4-7123-C5D8-D4A6-0CA1029F8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4E7014-D911-67BA-095D-BAA462DC5EB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7868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E1D33E-67E1-33AD-16E7-797CC6418C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5F5F4A-5EE7-F6A8-E4CC-77293CFA1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59052-EDD5-2E7D-FF33-83269E8B39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F6184-0DB0-44B4-BC85-6FE096EDA416}" type="datetimeFigureOut">
              <a:rPr lang="en-US" smtClean="0"/>
              <a:t>7/19/2026</a:t>
            </a:fld>
            <a:endParaRPr lang="en-US"/>
          </a:p>
        </p:txBody>
      </p:sp>
      <p:sp>
        <p:nvSpPr>
          <p:cNvPr id="5" name="Footer Placeholder 4">
            <a:extLst>
              <a:ext uri="{FF2B5EF4-FFF2-40B4-BE49-F238E27FC236}">
                <a16:creationId xmlns:a16="http://schemas.microsoft.com/office/drawing/2014/main" id="{2638FFD5-7D0F-DF41-9457-0DD8855F5E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A9C151-1671-D22D-9BD7-D3B83DA391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C560A-F639-45B7-91AE-E2F6837F5A75}" type="slidenum">
              <a:rPr lang="en-US" smtClean="0"/>
              <a:t>‹#›</a:t>
            </a:fld>
            <a:endParaRPr lang="en-US"/>
          </a:p>
        </p:txBody>
      </p:sp>
    </p:spTree>
    <p:extLst>
      <p:ext uri="{BB962C8B-B14F-4D97-AF65-F5344CB8AC3E}">
        <p14:creationId xmlns:p14="http://schemas.microsoft.com/office/powerpoint/2010/main" val="2180822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D4B27-6CDA-AB2D-F14B-FB10A975C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4BB02E-3AEB-BE4B-5EFA-E438C98730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CE556-CDA2-3DBE-F45F-88ED34C4B1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C8904-FB86-4BDA-A8FA-65327C0ABD7E}" type="datetime8">
              <a:rPr lang="en-US" smtClean="0"/>
              <a:t>7/19/2026 1:05 PM</a:t>
            </a:fld>
            <a:endParaRPr lang="en-US"/>
          </a:p>
        </p:txBody>
      </p:sp>
      <p:sp>
        <p:nvSpPr>
          <p:cNvPr id="5" name="Footer Placeholder 4">
            <a:extLst>
              <a:ext uri="{FF2B5EF4-FFF2-40B4-BE49-F238E27FC236}">
                <a16:creationId xmlns:a16="http://schemas.microsoft.com/office/drawing/2014/main" id="{BA6FF8D2-BFD8-CCB3-D054-567111AD0F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499E67-EF5C-43C9-9535-74047E0A04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F9812-7396-49BD-A011-6A37D97C8A4C}" type="slidenum">
              <a:rPr lang="en-US" smtClean="0"/>
              <a:t>‹#›</a:t>
            </a:fld>
            <a:endParaRPr lang="en-US"/>
          </a:p>
        </p:txBody>
      </p:sp>
    </p:spTree>
    <p:extLst>
      <p:ext uri="{BB962C8B-B14F-4D97-AF65-F5344CB8AC3E}">
        <p14:creationId xmlns:p14="http://schemas.microsoft.com/office/powerpoint/2010/main" val="1543397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urifiedbyfaith.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043CA29E-936C-2B7E-DC7B-FCF60F20B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410C1-66F1-DFE1-5040-03AD6B7DCA6B}"/>
              </a:ext>
            </a:extLst>
          </p:cNvPr>
          <p:cNvSpPr>
            <a:spLocks noGrp="1"/>
          </p:cNvSpPr>
          <p:nvPr>
            <p:ph type="ctrTitle"/>
          </p:nvPr>
        </p:nvSpPr>
        <p:spPr>
          <a:xfrm>
            <a:off x="0" y="4890781"/>
            <a:ext cx="12192000" cy="762280"/>
          </a:xfrm>
        </p:spPr>
        <p:txBody>
          <a:bodyPr>
            <a:normAutofit fontScale="90000"/>
          </a:bodyPr>
          <a:lstStyle/>
          <a:p>
            <a:r>
              <a:rPr lang="en-US" b="1" dirty="0">
                <a:solidFill>
                  <a:srgbClr val="F5F5F5"/>
                </a:solidFill>
                <a:effectLst>
                  <a:outerShdw blurRad="50800" dist="38100" dir="2700000" algn="tl" rotWithShape="0">
                    <a:prstClr val="black">
                      <a:alpha val="30000"/>
                    </a:prstClr>
                  </a:outerShdw>
                </a:effectLst>
                <a:latin typeface="Garamond" panose="02020404030301010803" pitchFamily="18" charset="0"/>
              </a:rPr>
              <a:t>Jesus’ Olivet Discourse</a:t>
            </a:r>
            <a:endParaRPr lang="en-US" b="1" dirty="0">
              <a:solidFill>
                <a:srgbClr val="FFD700"/>
              </a:solidFill>
              <a:effectLst>
                <a:outerShdw blurRad="50800" dist="38100" dir="2700000" algn="tl" rotWithShape="0">
                  <a:prstClr val="black">
                    <a:alpha val="30000"/>
                  </a:prstClr>
                </a:outerShdw>
              </a:effectLst>
              <a:latin typeface="Garamond" panose="02020404030301010803" pitchFamily="18" charset="0"/>
            </a:endParaRPr>
          </a:p>
        </p:txBody>
      </p:sp>
      <p:sp>
        <p:nvSpPr>
          <p:cNvPr id="3" name="Subtitle 2">
            <a:extLst>
              <a:ext uri="{FF2B5EF4-FFF2-40B4-BE49-F238E27FC236}">
                <a16:creationId xmlns:a16="http://schemas.microsoft.com/office/drawing/2014/main" id="{25D622E4-D75B-0C50-80DE-F423E09860AA}"/>
              </a:ext>
            </a:extLst>
          </p:cNvPr>
          <p:cNvSpPr>
            <a:spLocks noGrp="1"/>
          </p:cNvSpPr>
          <p:nvPr>
            <p:ph type="subTitle" idx="1"/>
          </p:nvPr>
        </p:nvSpPr>
        <p:spPr>
          <a:xfrm>
            <a:off x="2" y="5552272"/>
            <a:ext cx="11987347" cy="824754"/>
          </a:xfrm>
        </p:spPr>
        <p:txBody>
          <a:bodyPr>
            <a:normAutofit/>
          </a:bodyPr>
          <a:lstStyle/>
          <a:p>
            <a:r>
              <a:rPr lang="en-US" i="1" dirty="0">
                <a:solidFill>
                  <a:srgbClr val="00FFFF"/>
                </a:solidFill>
                <a:effectLst>
                  <a:outerShdw blurRad="50800" dist="38100" dir="2700000" algn="tl" rotWithShape="0">
                    <a:prstClr val="black">
                      <a:alpha val="30000"/>
                    </a:prstClr>
                  </a:outerShdw>
                </a:effectLst>
                <a:latin typeface="Cambria" panose="02040503050406030204" pitchFamily="18" charset="0"/>
                <a:ea typeface="Cambria" panose="02040503050406030204" pitchFamily="18" charset="0"/>
              </a:rPr>
              <a:t>“Truly, I say to you, this generation will not pass away until all these things take place. Heaven and earth will pass away, but my words will not pass away.” </a:t>
            </a:r>
            <a:r>
              <a:rPr lang="en-US" i="1" dirty="0">
                <a:solidFill>
                  <a:srgbClr val="F5F5F5"/>
                </a:solidFill>
                <a:effectLst>
                  <a:outerShdw blurRad="50800" dist="38100" dir="2700000" algn="tl" rotWithShape="0">
                    <a:prstClr val="black">
                      <a:alpha val="30000"/>
                    </a:prstClr>
                  </a:outerShdw>
                </a:effectLst>
                <a:ea typeface="Cambria" panose="02040503050406030204" pitchFamily="18" charset="0"/>
              </a:rPr>
              <a:t>(Mat 24:34-35)</a:t>
            </a:r>
          </a:p>
        </p:txBody>
      </p:sp>
      <p:sp>
        <p:nvSpPr>
          <p:cNvPr id="7" name="TextBox 6">
            <a:extLst>
              <a:ext uri="{FF2B5EF4-FFF2-40B4-BE49-F238E27FC236}">
                <a16:creationId xmlns:a16="http://schemas.microsoft.com/office/drawing/2014/main" id="{76B08277-8AAC-D205-AF19-ED1B537E81C9}"/>
              </a:ext>
            </a:extLst>
          </p:cNvPr>
          <p:cNvSpPr txBox="1"/>
          <p:nvPr/>
        </p:nvSpPr>
        <p:spPr>
          <a:xfrm>
            <a:off x="11791889" y="2923563"/>
            <a:ext cx="400110" cy="3934436"/>
          </a:xfrm>
          <a:prstGeom prst="rect">
            <a:avLst/>
          </a:prstGeom>
          <a:noFill/>
        </p:spPr>
        <p:txBody>
          <a:bodyPr vert="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Image credit – https://www.bible.com/events/84698</a:t>
            </a:r>
            <a:endParaRPr kumimoji="0" lang="en-US" sz="12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70F4124-600D-5A7F-FEA3-E61675C8C58F}"/>
              </a:ext>
            </a:extLst>
          </p:cNvPr>
          <p:cNvSpPr txBox="1"/>
          <p:nvPr/>
        </p:nvSpPr>
        <p:spPr>
          <a:xfrm>
            <a:off x="-1" y="6550222"/>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Sermon Available on </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https://www.purifiedbyfaith.com/</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 </a:t>
            </a:r>
            <a:endParaRPr kumimoji="0" lang="en-US" sz="1400" b="0" i="0" u="none" strike="noStrike" kern="1200" cap="none" spc="0" normalizeH="0" baseline="0" noProof="0" dirty="0">
              <a:ln>
                <a:noFill/>
              </a:ln>
              <a:solidFill>
                <a:prstClr val="white">
                  <a:lumMod val="65000"/>
                </a:prstClr>
              </a:solidFill>
              <a:effectLst>
                <a:outerShdw blurRad="50800" dist="50800" dir="5400000" algn="ctr" rotWithShape="0">
                  <a:prstClr val="black"/>
                </a:outerShdw>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6716726-F24B-63FD-428C-87E28896B8F2}"/>
              </a:ext>
            </a:extLst>
          </p:cNvPr>
          <p:cNvPicPr>
            <a:picLocks noChangeAspect="1"/>
          </p:cNvPicPr>
          <p:nvPr/>
        </p:nvPicPr>
        <p:blipFill>
          <a:blip r:embed="rId3"/>
          <a:stretch>
            <a:fillRect/>
          </a:stretch>
        </p:blipFill>
        <p:spPr>
          <a:xfrm>
            <a:off x="2073067" y="391986"/>
            <a:ext cx="8045863" cy="4362674"/>
          </a:xfrm>
          <a:prstGeom prst="rect">
            <a:avLst/>
          </a:prstGeom>
        </p:spPr>
      </p:pic>
    </p:spTree>
    <p:extLst>
      <p:ext uri="{BB962C8B-B14F-4D97-AF65-F5344CB8AC3E}">
        <p14:creationId xmlns:p14="http://schemas.microsoft.com/office/powerpoint/2010/main" val="33111190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FE38CC6B-98ED-8293-EBC0-F84DB89675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249C9B-039F-4645-56BE-043B3153977D}"/>
              </a:ext>
            </a:extLst>
          </p:cNvPr>
          <p:cNvSpPr>
            <a:spLocks noGrp="1"/>
          </p:cNvSpPr>
          <p:nvPr>
            <p:ph type="title"/>
          </p:nvPr>
        </p:nvSpPr>
        <p:spPr>
          <a:xfrm>
            <a:off x="0" y="1"/>
            <a:ext cx="12226954" cy="1084216"/>
          </a:xfrm>
        </p:spPr>
        <p:txBody>
          <a:bodyPr>
            <a:noAutofit/>
          </a:bodyPr>
          <a:lstStyle/>
          <a:p>
            <a:pPr algn="ctr"/>
            <a:r>
              <a:rPr lang="en-US" sz="40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As With Noah’s Flood, The Second Coming Will Come Unexpectedly (24:36-44)</a:t>
            </a:r>
            <a:endParaRPr lang="en-US" sz="40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79F40593-09FD-63D4-875C-5467CA2EB1DB}"/>
              </a:ext>
            </a:extLst>
          </p:cNvPr>
          <p:cNvSpPr>
            <a:spLocks noGrp="1"/>
          </p:cNvSpPr>
          <p:nvPr>
            <p:ph idx="1"/>
          </p:nvPr>
        </p:nvSpPr>
        <p:spPr>
          <a:xfrm>
            <a:off x="448551" y="1132116"/>
            <a:ext cx="11329851" cy="5773782"/>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Likewise, Christ’s return will come </a:t>
            </a:r>
            <a:r>
              <a:rPr lang="en-US" sz="4000" b="1" i="1" dirty="0">
                <a:solidFill>
                  <a:srgbClr val="F5F5F5"/>
                </a:solidFill>
                <a:effectLst>
                  <a:outerShdw blurRad="38100" dist="38100" dir="2700000" algn="tl" rotWithShape="0">
                    <a:prstClr val="black"/>
                  </a:outerShdw>
                </a:effectLst>
              </a:rPr>
              <a:t>without</a:t>
            </a:r>
            <a:r>
              <a:rPr lang="en-US" sz="4000" dirty="0">
                <a:solidFill>
                  <a:srgbClr val="F5F5F5"/>
                </a:solidFill>
                <a:effectLst>
                  <a:outerShdw blurRad="38100" dist="38100" dir="2700000" algn="tl" rotWithShape="0">
                    <a:prstClr val="black"/>
                  </a:outerShdw>
                </a:effectLst>
              </a:rPr>
              <a:t> a warning sign that allows people to anticipate that the time is near (cf. 2 Pet. 3:4).</a:t>
            </a:r>
          </a:p>
          <a:p>
            <a:r>
              <a:rPr lang="en-US" sz="4000" dirty="0">
                <a:solidFill>
                  <a:srgbClr val="F5F5F5"/>
                </a:solidFill>
                <a:effectLst>
                  <a:outerShdw blurRad="38100" dist="38100" dir="2700000" algn="tl" rotWithShape="0">
                    <a:prstClr val="black"/>
                  </a:outerShdw>
                </a:effectLst>
              </a:rPr>
              <a:t>The two people in the field and the two women grinding grain picture the final separation of the saved and lost (cf. 13:30; 25:31ff). </a:t>
            </a:r>
          </a:p>
          <a:p>
            <a:r>
              <a:rPr lang="en-US" sz="4000" dirty="0">
                <a:solidFill>
                  <a:srgbClr val="F5F5F5"/>
                </a:solidFill>
                <a:effectLst>
                  <a:outerShdw blurRad="38100" dist="38100" dir="2700000" algn="tl" rotWithShape="0">
                    <a:prstClr val="black"/>
                  </a:outerShdw>
                </a:effectLst>
              </a:rPr>
              <a:t>Most likely the person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taken</a:t>
            </a:r>
            <a:r>
              <a:rPr lang="en-US" sz="4000" dirty="0">
                <a:solidFill>
                  <a:srgbClr val="F5F5F5"/>
                </a:solidFill>
                <a:effectLst>
                  <a:outerShdw blurRad="38100" dist="38100" dir="2700000" algn="tl" rotWithShape="0">
                    <a:prstClr val="black"/>
                  </a:outerShdw>
                </a:effectLst>
              </a:rPr>
              <a:t>” is removed in judgment, just as people were “taken” by the flood in judgment, while the those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left</a:t>
            </a:r>
            <a:r>
              <a:rPr lang="en-US" sz="4000" dirty="0">
                <a:solidFill>
                  <a:srgbClr val="F5F5F5"/>
                </a:solidFill>
                <a:effectLst>
                  <a:outerShdw blurRad="38100" dist="38100" dir="2700000" algn="tl" rotWithShape="0">
                    <a:prstClr val="black"/>
                  </a:outerShdw>
                </a:effectLst>
              </a:rPr>
              <a:t>” were preserved. </a:t>
            </a:r>
          </a:p>
          <a:p>
            <a:r>
              <a:rPr lang="en-US" sz="4000" dirty="0">
                <a:solidFill>
                  <a:srgbClr val="F5F5F5"/>
                </a:solidFill>
                <a:effectLst>
                  <a:outerShdw blurRad="38100" dist="38100" dir="2700000" algn="tl" rotWithShape="0">
                    <a:prstClr val="black"/>
                  </a:outerShdw>
                </a:effectLst>
              </a:rPr>
              <a:t>This also fits with the way that Matthew repeatedly pictures the wicked being removed or cast out (Matt. 7:21–23; 13:41–42, 49–50; 24:51; 25:30, 41, 46).</a:t>
            </a:r>
          </a:p>
          <a:p>
            <a:r>
              <a:rPr lang="en-US" sz="4000" dirty="0">
                <a:solidFill>
                  <a:srgbClr val="F5F5F5"/>
                </a:solidFill>
                <a:effectLst>
                  <a:outerShdw blurRad="38100" dist="38100" dir="2700000" algn="tl" rotWithShape="0">
                    <a:prstClr val="black"/>
                  </a:outerShdw>
                </a:effectLst>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thief</a:t>
            </a:r>
            <a:r>
              <a:rPr lang="en-US" sz="4000" dirty="0">
                <a:solidFill>
                  <a:srgbClr val="F5F5F5"/>
                </a:solidFill>
                <a:effectLst>
                  <a:outerShdw blurRad="38100" dist="38100" dir="2700000" algn="tl" rotWithShape="0">
                    <a:prstClr val="black"/>
                  </a:outerShdw>
                </a:effectLst>
              </a:rPr>
              <a:t>” illustration reinforces the unexpected nature of Christ’s coming (Matt. 24:43–44; 1 Thess. 5:2; 2 Pet. 3:10; Rev. 3:3). </a:t>
            </a:r>
          </a:p>
          <a:p>
            <a:r>
              <a:rPr lang="en-US" sz="4000" dirty="0">
                <a:solidFill>
                  <a:srgbClr val="F5F5F5"/>
                </a:solidFill>
                <a:effectLst>
                  <a:outerShdw blurRad="38100" dist="38100" dir="2700000" algn="tl" rotWithShape="0">
                    <a:prstClr val="black"/>
                  </a:outerShdw>
                </a:effectLst>
              </a:rPr>
              <a:t>So, the point is this: we must </a:t>
            </a:r>
            <a:r>
              <a:rPr lang="en-US" sz="4000" b="1" i="1" dirty="0">
                <a:solidFill>
                  <a:srgbClr val="F5F5F5"/>
                </a:solidFill>
                <a:effectLst>
                  <a:outerShdw blurRad="38100" dist="38100" dir="2700000" algn="tl" rotWithShape="0">
                    <a:prstClr val="black"/>
                  </a:outerShdw>
                </a:effectLst>
              </a:rPr>
              <a:t>always</a:t>
            </a:r>
            <a:r>
              <a:rPr lang="en-US" sz="4000" dirty="0">
                <a:solidFill>
                  <a:srgbClr val="F5F5F5"/>
                </a:solidFill>
                <a:effectLst>
                  <a:outerShdw blurRad="38100" dist="38100" dir="2700000" algn="tl" rotWithShape="0">
                    <a:prstClr val="black"/>
                  </a:outerShdw>
                </a:effectLst>
              </a:rPr>
              <a:t> remain ready by living as faithful and wise servants since Jesus might return at any time and there will no advance notice.</a:t>
            </a:r>
            <a:endParaRPr lang="en-US" sz="4400" dirty="0">
              <a:solidFill>
                <a:srgbClr val="F5F5F5"/>
              </a:solidFill>
              <a:effectLst>
                <a:outerShdw blurRad="38100" dist="38100" dir="2700000" algn="tl" rotWithShape="0">
                  <a:prstClr val="black"/>
                </a:outerShdw>
              </a:effectLst>
            </a:endParaRPr>
          </a:p>
          <a:p>
            <a:endParaRPr lang="en-US" sz="36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25623601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3BECDFF-7047-E9E4-DC7B-6D5A2D7CF4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1DD2A9-3B36-0E7B-373B-F0C729E65BD9}"/>
              </a:ext>
            </a:extLst>
          </p:cNvPr>
          <p:cNvSpPr>
            <a:spLocks noGrp="1"/>
          </p:cNvSpPr>
          <p:nvPr>
            <p:ph type="title"/>
          </p:nvPr>
        </p:nvSpPr>
        <p:spPr>
          <a:xfrm>
            <a:off x="0" y="0"/>
            <a:ext cx="12192000" cy="866503"/>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Parable of the Servants Left in Charge (24:45-51)</a:t>
            </a:r>
          </a:p>
        </p:txBody>
      </p:sp>
      <p:sp>
        <p:nvSpPr>
          <p:cNvPr id="5" name="Content Placeholder 4">
            <a:extLst>
              <a:ext uri="{FF2B5EF4-FFF2-40B4-BE49-F238E27FC236}">
                <a16:creationId xmlns:a16="http://schemas.microsoft.com/office/drawing/2014/main" id="{DDC8A41D-FB1A-F636-69DF-B4555A555444}"/>
              </a:ext>
            </a:extLst>
          </p:cNvPr>
          <p:cNvSpPr>
            <a:spLocks noGrp="1"/>
          </p:cNvSpPr>
          <p:nvPr>
            <p:ph idx="1"/>
          </p:nvPr>
        </p:nvSpPr>
        <p:spPr>
          <a:xfrm>
            <a:off x="496389" y="905691"/>
            <a:ext cx="11436993" cy="5952309"/>
          </a:xfrm>
        </p:spPr>
        <p:txBody>
          <a:bodyPr>
            <a:normAutofit fontScale="92500" lnSpcReduction="10000"/>
          </a:bodyPr>
          <a:lstStyle/>
          <a:p>
            <a:pPr marL="0" indent="0">
              <a:buNone/>
            </a:pP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24:45</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"Who then is the faithful and wise servant, whom his master has set over his household, to give them their food at the proper time?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46</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Blessed is that servant whom his master will find so doing when he comes.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47</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Truly, I say to you, he will set him over all his possessions.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48</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if that wicked servant says to himself, 'My master is delayed,'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49</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begins to beat his fellow servants and eats and drinks with drunkards,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50</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 master of that servant will come on a day when he does not expect him and at an hour he does not know </a:t>
            </a:r>
            <a:r>
              <a:rPr lang="en-US" sz="40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51</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will cut him in pieces and put him with the hypocrites. In that place there will be weeping and gnashing of teeth. </a:t>
            </a:r>
            <a:r>
              <a:rPr lang="en-US" sz="40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40979338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B7385F5-55B7-1A1B-6FF2-8E5D3A5B85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F11082-744F-0CA2-0549-3D7DC76E4EAA}"/>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Parable of the Servants Left in Charge (24:45-51)</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F78D6140-57A7-44F7-6F2A-6D7DE1E04049}"/>
              </a:ext>
            </a:extLst>
          </p:cNvPr>
          <p:cNvSpPr>
            <a:spLocks noGrp="1"/>
          </p:cNvSpPr>
          <p:nvPr>
            <p:ph idx="1"/>
          </p:nvPr>
        </p:nvSpPr>
        <p:spPr>
          <a:xfrm>
            <a:off x="134982" y="725649"/>
            <a:ext cx="11737357" cy="6175894"/>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This parable teaches that Jesus’ disciples must wait for his return as responsible servants who will </a:t>
            </a:r>
            <a:r>
              <a:rPr lang="en-US" sz="4000" b="1" i="1" dirty="0">
                <a:solidFill>
                  <a:srgbClr val="F5F5F5"/>
                </a:solidFill>
                <a:effectLst>
                  <a:outerShdw blurRad="38100" dist="38100" dir="2700000" algn="tl" rotWithShape="0">
                    <a:prstClr val="black"/>
                  </a:outerShdw>
                </a:effectLst>
              </a:rPr>
              <a:t>give an account </a:t>
            </a:r>
            <a:r>
              <a:rPr lang="en-US" sz="4000" dirty="0">
                <a:solidFill>
                  <a:srgbClr val="F5F5F5"/>
                </a:solidFill>
                <a:effectLst>
                  <a:outerShdw blurRad="38100" dist="38100" dir="2700000" algn="tl" rotWithShape="0">
                    <a:prstClr val="black"/>
                  </a:outerShdw>
                </a:effectLst>
              </a:rPr>
              <a:t>of how they have lived. </a:t>
            </a:r>
          </a:p>
          <a:p>
            <a:r>
              <a:rPr lang="en-US" sz="4000" dirty="0">
                <a:solidFill>
                  <a:srgbClr val="F5F5F5"/>
                </a:solidFill>
                <a:effectLst>
                  <a:outerShdw blurRad="38100" dist="38100" dir="2700000" algn="tl" rotWithShape="0">
                    <a:prstClr val="black"/>
                  </a:outerShdw>
                </a:effectLst>
              </a:rPr>
              <a:t>Readiness does not mean watching </a:t>
            </a:r>
            <a:r>
              <a:rPr lang="en-US" sz="4000" b="1" i="1" dirty="0">
                <a:solidFill>
                  <a:srgbClr val="F5F5F5"/>
                </a:solidFill>
                <a:effectLst>
                  <a:outerShdw blurRad="38100" dist="38100" dir="2700000" algn="tl" rotWithShape="0">
                    <a:prstClr val="black"/>
                  </a:outerShdw>
                </a:effectLst>
              </a:rPr>
              <a:t>passively</a:t>
            </a:r>
            <a:r>
              <a:rPr lang="en-US" sz="4000" dirty="0">
                <a:solidFill>
                  <a:srgbClr val="F5F5F5"/>
                </a:solidFill>
                <a:effectLst>
                  <a:outerShdw blurRad="38100" dist="38100" dir="2700000" algn="tl" rotWithShape="0">
                    <a:prstClr val="black"/>
                  </a:outerShdw>
                </a:effectLst>
              </a:rPr>
              <a:t> for </a:t>
            </a:r>
            <a:r>
              <a:rPr lang="en-US" sz="4000" b="1" i="1" dirty="0">
                <a:solidFill>
                  <a:srgbClr val="F5F5F5"/>
                </a:solidFill>
                <a:effectLst>
                  <a:outerShdw blurRad="38100" dist="38100" dir="2700000" algn="tl" rotWithShape="0">
                    <a:prstClr val="black"/>
                  </a:outerShdw>
                </a:effectLst>
              </a:rPr>
              <a:t>signs</a:t>
            </a:r>
            <a:r>
              <a:rPr lang="en-US" sz="4000" dirty="0">
                <a:solidFill>
                  <a:srgbClr val="F5F5F5"/>
                </a:solidFill>
                <a:effectLst>
                  <a:outerShdw blurRad="38100" dist="38100" dir="2700000" algn="tl" rotWithShape="0">
                    <a:prstClr val="black"/>
                  </a:outerShdw>
                </a:effectLst>
              </a:rPr>
              <a:t>; it means faithfully doing the work Christ has assigned. </a:t>
            </a:r>
          </a:p>
          <a:p>
            <a:r>
              <a:rPr lang="en-US" sz="4000" dirty="0">
                <a:solidFill>
                  <a:srgbClr val="F5F5F5"/>
                </a:solidFill>
                <a:effectLst>
                  <a:outerShdw blurRad="38100" dist="38100" dir="2700000" algn="tl" rotWithShape="0">
                    <a:prstClr val="black"/>
                  </a:outerShdw>
                </a:effectLst>
              </a:rPr>
              <a:t>The faithful and wise servant cares for the other members of the household and gives them what they need at the proper time. </a:t>
            </a:r>
          </a:p>
          <a:p>
            <a:r>
              <a:rPr lang="en-US" sz="4000" dirty="0">
                <a:solidFill>
                  <a:srgbClr val="F5F5F5"/>
                </a:solidFill>
                <a:effectLst>
                  <a:outerShdw blurRad="38100" dist="38100" dir="2700000" algn="tl" rotWithShape="0">
                    <a:prstClr val="black"/>
                  </a:outerShdw>
                </a:effectLst>
              </a:rPr>
              <a:t>When the master returns, this servant is </a:t>
            </a:r>
            <a:r>
              <a:rPr lang="en-US" sz="4000" b="1" i="1" dirty="0">
                <a:solidFill>
                  <a:srgbClr val="F5F5F5"/>
                </a:solidFill>
                <a:effectLst>
                  <a:outerShdw blurRad="38100" dist="38100" dir="2700000" algn="tl" rotWithShape="0">
                    <a:prstClr val="black"/>
                  </a:outerShdw>
                </a:effectLst>
              </a:rPr>
              <a:t>rewarded</a:t>
            </a:r>
            <a:r>
              <a:rPr lang="en-US" sz="4000" dirty="0">
                <a:solidFill>
                  <a:srgbClr val="F5F5F5"/>
                </a:solidFill>
                <a:effectLst>
                  <a:outerShdw blurRad="38100" dist="38100" dir="2700000" algn="tl" rotWithShape="0">
                    <a:prstClr val="black"/>
                  </a:outerShdw>
                </a:effectLst>
              </a:rPr>
              <a:t> with </a:t>
            </a:r>
            <a:r>
              <a:rPr lang="en-US" sz="4000" b="1" i="1" dirty="0">
                <a:solidFill>
                  <a:srgbClr val="F5F5F5"/>
                </a:solidFill>
                <a:effectLst>
                  <a:outerShdw blurRad="38100" dist="38100" dir="2700000" algn="tl" rotWithShape="0">
                    <a:prstClr val="black"/>
                  </a:outerShdw>
                </a:effectLst>
              </a:rPr>
              <a:t>greater</a:t>
            </a:r>
            <a:r>
              <a:rPr lang="en-US" sz="4000" dirty="0">
                <a:solidFill>
                  <a:srgbClr val="F5F5F5"/>
                </a:solidFill>
                <a:effectLst>
                  <a:outerShdw blurRad="38100" dist="38100" dir="2700000" algn="tl" rotWithShape="0">
                    <a:prstClr val="black"/>
                  </a:outerShdw>
                </a:effectLst>
              </a:rPr>
              <a:t> responsibility, much as in Matthew 25:21, 23.</a:t>
            </a:r>
          </a:p>
          <a:p>
            <a:r>
              <a:rPr lang="en-US" sz="4000" dirty="0">
                <a:solidFill>
                  <a:srgbClr val="F5F5F5"/>
                </a:solidFill>
                <a:effectLst>
                  <a:outerShdw blurRad="38100" dist="38100" dir="2700000" algn="tl" rotWithShape="0">
                    <a:prstClr val="black"/>
                  </a:outerShdw>
                </a:effectLst>
              </a:rPr>
              <a:t>The </a:t>
            </a:r>
            <a:r>
              <a:rPr lang="en-US" sz="4000" b="1" i="1" dirty="0">
                <a:solidFill>
                  <a:srgbClr val="F5F5F5"/>
                </a:solidFill>
                <a:effectLst>
                  <a:outerShdw blurRad="38100" dist="38100" dir="2700000" algn="tl" rotWithShape="0">
                    <a:prstClr val="black"/>
                  </a:outerShdw>
                </a:effectLst>
              </a:rPr>
              <a:t>wicked</a:t>
            </a:r>
            <a:r>
              <a:rPr lang="en-US" sz="4000" dirty="0">
                <a:solidFill>
                  <a:srgbClr val="F5F5F5"/>
                </a:solidFill>
                <a:effectLst>
                  <a:outerShdw blurRad="38100" dist="38100" dir="2700000" algn="tl" rotWithShape="0">
                    <a:prstClr val="black"/>
                  </a:outerShdw>
                </a:effectLst>
              </a:rPr>
              <a:t> servant views the master’s delay as an opportunity to live selfishly. </a:t>
            </a:r>
          </a:p>
          <a:p>
            <a:r>
              <a:rPr lang="en-US" sz="4000" dirty="0">
                <a:solidFill>
                  <a:srgbClr val="F5F5F5"/>
                </a:solidFill>
                <a:effectLst>
                  <a:outerShdw blurRad="38100" dist="38100" dir="2700000" algn="tl" rotWithShape="0">
                    <a:prstClr val="black"/>
                  </a:outerShdw>
                </a:effectLst>
              </a:rPr>
              <a:t>He abuses his fellow servants and associates with drunkards, forgetting that the master may return any time. </a:t>
            </a:r>
          </a:p>
          <a:p>
            <a:r>
              <a:rPr lang="en-US" sz="4000" dirty="0">
                <a:solidFill>
                  <a:srgbClr val="F5F5F5"/>
                </a:solidFill>
                <a:effectLst>
                  <a:outerShdw blurRad="38100" dist="38100" dir="2700000" algn="tl" rotWithShape="0">
                    <a:prstClr val="black"/>
                  </a:outerShdw>
                </a:effectLst>
              </a:rPr>
              <a:t>His severe punishment, being placed among the hypocrites—where there will be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weeping and gnashing of teeth</a:t>
            </a:r>
            <a:r>
              <a:rPr lang="en-US" sz="4000" dirty="0">
                <a:solidFill>
                  <a:srgbClr val="F5F5F5"/>
                </a:solidFill>
                <a:effectLst>
                  <a:outerShdw blurRad="38100" dist="38100" dir="2700000" algn="tl" rotWithShape="0">
                    <a:prstClr val="black"/>
                  </a:outerShdw>
                </a:effectLst>
              </a:rPr>
              <a:t>”, shows that merely </a:t>
            </a:r>
            <a:r>
              <a:rPr lang="en-US" sz="4000" b="1" i="1" dirty="0">
                <a:solidFill>
                  <a:srgbClr val="F5F5F5"/>
                </a:solidFill>
                <a:effectLst>
                  <a:outerShdw blurRad="38100" dist="38100" dir="2700000" algn="tl" rotWithShape="0">
                    <a:prstClr val="black"/>
                  </a:outerShdw>
                </a:effectLst>
              </a:rPr>
              <a:t>appearing</a:t>
            </a:r>
            <a:r>
              <a:rPr lang="en-US" sz="4000" dirty="0">
                <a:solidFill>
                  <a:srgbClr val="F5F5F5"/>
                </a:solidFill>
                <a:effectLst>
                  <a:outerShdw blurRad="38100" dist="38100" dir="2700000" algn="tl" rotWithShape="0">
                    <a:prstClr val="black"/>
                  </a:outerShdw>
                </a:effectLst>
              </a:rPr>
              <a:t> to belong to Christ’s household does not guarantee salvation.</a:t>
            </a:r>
            <a:endParaRPr lang="en-US" sz="36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24482900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ABBBDA40-6B22-2EEB-BEC1-CCF8C6DB8C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061E74-CE31-837E-6EC1-DA83A955F1C6}"/>
              </a:ext>
            </a:extLst>
          </p:cNvPr>
          <p:cNvSpPr>
            <a:spLocks noGrp="1"/>
          </p:cNvSpPr>
          <p:nvPr>
            <p:ph type="title"/>
          </p:nvPr>
        </p:nvSpPr>
        <p:spPr>
          <a:xfrm>
            <a:off x="0" y="0"/>
            <a:ext cx="12192000" cy="866503"/>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Wise and Foolish Virgins (25:1-13)</a:t>
            </a:r>
          </a:p>
        </p:txBody>
      </p:sp>
      <p:sp>
        <p:nvSpPr>
          <p:cNvPr id="5" name="Content Placeholder 4">
            <a:extLst>
              <a:ext uri="{FF2B5EF4-FFF2-40B4-BE49-F238E27FC236}">
                <a16:creationId xmlns:a16="http://schemas.microsoft.com/office/drawing/2014/main" id="{5B484F97-A170-0756-3615-79C0D400934D}"/>
              </a:ext>
            </a:extLst>
          </p:cNvPr>
          <p:cNvSpPr>
            <a:spLocks noGrp="1"/>
          </p:cNvSpPr>
          <p:nvPr>
            <p:ph idx="1"/>
          </p:nvPr>
        </p:nvSpPr>
        <p:spPr>
          <a:xfrm>
            <a:off x="336336" y="757646"/>
            <a:ext cx="11610109" cy="6100354"/>
          </a:xfrm>
        </p:spPr>
        <p:txBody>
          <a:bodyPr>
            <a:normAutofit fontScale="925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the kingdom of heaven will be like ten virgins who took their lamps and went to meet the bridegroom.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Five of them were foolish, and five were wise.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when the foolish took their lamps, they took no oil with them,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the wise took flasks of oil with their lamps.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As the bridegroom was delayed, they all became drowsy and slept.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at midnight there was a cry, ‘Here is the bridegroom! Come out to meet him.’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all those virgins rose and trimmed their lamps.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 foolish said to the wise, ‘Give us some of your oil, for our lamps are going out.’</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9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But the wise answered, saying, ‘Since there will not be enough for us and for you, go rather to the dealers and buy for yourselves.’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while they were going to buy, the bridegroom came, and those who were ready went in with him to the marriage feast, and the door was shut.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Afterward the other virgins came also, saying, ‘Lord, lord, open to us.’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he answered, ‘Truly, I say to you, I do not know you.’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Watch therefore, for you know neither the day nor the hour.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2763826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E2545311-0207-D348-1924-EFA95C0600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ADBC91-9637-999A-8D21-8999E9B20E09}"/>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Wise and Foolish Virgins (25:1-13)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1A0EC1A6-BFBB-151E-4188-93D2C8430F1F}"/>
              </a:ext>
            </a:extLst>
          </p:cNvPr>
          <p:cNvSpPr>
            <a:spLocks noGrp="1"/>
          </p:cNvSpPr>
          <p:nvPr>
            <p:ph idx="1"/>
          </p:nvPr>
        </p:nvSpPr>
        <p:spPr>
          <a:xfrm>
            <a:off x="370114" y="725649"/>
            <a:ext cx="11464835" cy="6199464"/>
          </a:xfrm>
        </p:spPr>
        <p:txBody>
          <a:bodyPr>
            <a:normAutofit fontScale="92500" lnSpcReduction="10000"/>
          </a:bodyPr>
          <a:lstStyle/>
          <a:p>
            <a:r>
              <a:rPr lang="en-US" sz="4000" dirty="0">
                <a:solidFill>
                  <a:srgbClr val="F5F5F5"/>
                </a:solidFill>
                <a:effectLst>
                  <a:outerShdw blurRad="38100" dist="38100" dir="2700000" algn="tl" rotWithShape="0">
                    <a:prstClr val="black"/>
                  </a:outerShdw>
                </a:effectLst>
              </a:rPr>
              <a:t>The parable of the ten virgins teaches that we must remain prepared for Christ’s return, even if He comes much later than expected. </a:t>
            </a:r>
          </a:p>
          <a:p>
            <a:r>
              <a:rPr lang="en-US" sz="4000" dirty="0">
                <a:solidFill>
                  <a:srgbClr val="F5F5F5"/>
                </a:solidFill>
                <a:effectLst>
                  <a:outerShdw blurRad="38100" dist="38100" dir="2700000" algn="tl" rotWithShape="0">
                    <a:prstClr val="black"/>
                  </a:outerShdw>
                </a:effectLst>
              </a:rPr>
              <a:t>The parable reflects weddings of that day in which a bridegroom might participate in ceremonies at the bride’s home and then at some later time lead a nighttime procession to the place of the wedding feast. </a:t>
            </a:r>
          </a:p>
          <a:p>
            <a:r>
              <a:rPr lang="en-US" sz="4000" dirty="0">
                <a:solidFill>
                  <a:srgbClr val="F5F5F5"/>
                </a:solidFill>
                <a:effectLst>
                  <a:outerShdw blurRad="38100" dist="38100" dir="2700000" algn="tl" rotWithShape="0">
                    <a:prstClr val="black"/>
                  </a:outerShdw>
                </a:effectLst>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bridegroom</a:t>
            </a:r>
            <a:r>
              <a:rPr lang="en-US" sz="4000" dirty="0">
                <a:solidFill>
                  <a:srgbClr val="F5F5F5"/>
                </a:solidFill>
                <a:effectLst>
                  <a:outerShdw blurRad="38100" dist="38100" dir="2700000" algn="tl" rotWithShape="0">
                    <a:prstClr val="black"/>
                  </a:outerShdw>
                </a:effectLst>
              </a:rPr>
              <a:t>” here represents Jesus. </a:t>
            </a:r>
          </a:p>
          <a:p>
            <a:r>
              <a:rPr lang="en-US" sz="4000" dirty="0">
                <a:solidFill>
                  <a:srgbClr val="F5F5F5"/>
                </a:solidFill>
                <a:effectLst>
                  <a:outerShdw blurRad="38100" dist="38100" dir="2700000" algn="tl" rotWithShape="0">
                    <a:prstClr val="black"/>
                  </a:outerShdw>
                </a:effectLst>
              </a:rPr>
              <a:t>The Bridegroom’s arrival represents Christ’s glorious return at his Second Coming.</a:t>
            </a:r>
          </a:p>
          <a:p>
            <a:r>
              <a:rPr lang="en-US" sz="4000" dirty="0">
                <a:solidFill>
                  <a:srgbClr val="F5F5F5"/>
                </a:solidFill>
                <a:effectLst>
                  <a:outerShdw blurRad="38100" dist="38100" dir="2700000" algn="tl" rotWithShape="0">
                    <a:prstClr val="black"/>
                  </a:outerShdw>
                </a:effectLst>
              </a:rPr>
              <a:t>The ten virgins represent those who profess to belong to Christ. </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19607511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4224FA0-081D-C713-8BEA-46DB408480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E9A418-D64B-7E87-8BEC-979C435BB5E4}"/>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Wise and Foolish Virgins (25:1-13)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B6165291-4919-8BD8-7E85-9264E4C7AFE0}"/>
              </a:ext>
            </a:extLst>
          </p:cNvPr>
          <p:cNvSpPr>
            <a:spLocks noGrp="1"/>
          </p:cNvSpPr>
          <p:nvPr>
            <p:ph idx="1"/>
          </p:nvPr>
        </p:nvSpPr>
        <p:spPr>
          <a:xfrm>
            <a:off x="322976" y="796834"/>
            <a:ext cx="11581002" cy="6132474"/>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Outwardly the ten virgins appear remarkably similar: they all expect the Bridegroom, carry lamps, desire to join the celebration, grow drowsy, fall asleep, and awaken at the midnight announcement. </a:t>
            </a:r>
          </a:p>
          <a:p>
            <a:r>
              <a:rPr lang="en-US" sz="4000" dirty="0">
                <a:solidFill>
                  <a:srgbClr val="F5F5F5"/>
                </a:solidFill>
                <a:effectLst>
                  <a:outerShdw blurRad="38100" dist="38100" dir="2700000" algn="tl" rotWithShape="0">
                    <a:prstClr val="black"/>
                  </a:outerShdw>
                </a:effectLst>
              </a:rPr>
              <a:t>Notice their sleeping is not condemned. </a:t>
            </a:r>
          </a:p>
          <a:p>
            <a:r>
              <a:rPr lang="en-US" sz="4000" dirty="0">
                <a:solidFill>
                  <a:srgbClr val="F5F5F5"/>
                </a:solidFill>
                <a:effectLst>
                  <a:outerShdw blurRad="38100" dist="38100" dir="2700000" algn="tl" rotWithShape="0">
                    <a:prstClr val="black"/>
                  </a:outerShdw>
                </a:effectLst>
              </a:rPr>
              <a:t>The command to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watch</a:t>
            </a:r>
            <a:r>
              <a:rPr lang="en-US" sz="4000" dirty="0">
                <a:solidFill>
                  <a:srgbClr val="F5F5F5"/>
                </a:solidFill>
                <a:effectLst>
                  <a:outerShdw blurRad="38100" dist="38100" dir="2700000" algn="tl" rotWithShape="0">
                    <a:prstClr val="black"/>
                  </a:outerShdw>
                </a:effectLst>
              </a:rPr>
              <a:t>” in verse 13 does not mean that Christians must </a:t>
            </a:r>
            <a:r>
              <a:rPr lang="en-US" sz="4000" b="1" i="1" dirty="0">
                <a:solidFill>
                  <a:srgbClr val="F5F5F5"/>
                </a:solidFill>
                <a:effectLst>
                  <a:outerShdw blurRad="38100" dist="38100" dir="2700000" algn="tl" rotWithShape="0">
                    <a:prstClr val="black"/>
                  </a:outerShdw>
                </a:effectLst>
              </a:rPr>
              <a:t>constantly</a:t>
            </a:r>
            <a:r>
              <a:rPr lang="en-US" sz="4000" dirty="0">
                <a:solidFill>
                  <a:srgbClr val="F5F5F5"/>
                </a:solidFill>
                <a:effectLst>
                  <a:outerShdw blurRad="38100" dist="38100" dir="2700000" algn="tl" rotWithShape="0">
                    <a:prstClr val="black"/>
                  </a:outerShdw>
                </a:effectLst>
              </a:rPr>
              <a:t> be thinking about Christ’s return and never rest.</a:t>
            </a:r>
          </a:p>
          <a:p>
            <a:r>
              <a:rPr lang="en-US" sz="4000" dirty="0">
                <a:solidFill>
                  <a:srgbClr val="F5F5F5"/>
                </a:solidFill>
                <a:effectLst>
                  <a:outerShdw blurRad="38100" dist="38100" dir="2700000" algn="tl" rotWithShape="0">
                    <a:prstClr val="black"/>
                  </a:outerShdw>
                </a:effectLst>
              </a:rPr>
              <a:t>It simply means that they must remain </a:t>
            </a:r>
            <a:r>
              <a:rPr lang="en-US" sz="4000" b="1" i="1" dirty="0">
                <a:solidFill>
                  <a:srgbClr val="F5F5F5"/>
                </a:solidFill>
                <a:effectLst>
                  <a:outerShdw blurRad="38100" dist="38100" dir="2700000" algn="tl" rotWithShape="0">
                    <a:prstClr val="black"/>
                  </a:outerShdw>
                </a:effectLst>
              </a:rPr>
              <a:t>spiritually prepared</a:t>
            </a:r>
            <a:r>
              <a:rPr lang="en-US" sz="4000" dirty="0">
                <a:solidFill>
                  <a:srgbClr val="F5F5F5"/>
                </a:solidFill>
                <a:effectLst>
                  <a:outerShdw blurRad="38100" dist="38100" dir="2700000" algn="tl" rotWithShape="0">
                    <a:prstClr val="black"/>
                  </a:outerShdw>
                </a:effectLst>
              </a:rPr>
              <a:t>. </a:t>
            </a:r>
          </a:p>
          <a:p>
            <a:r>
              <a:rPr lang="en-US" sz="4000" dirty="0">
                <a:solidFill>
                  <a:srgbClr val="F5F5F5"/>
                </a:solidFill>
                <a:effectLst>
                  <a:outerShdw blurRad="38100" dist="38100" dir="2700000" algn="tl" rotWithShape="0">
                    <a:prstClr val="black"/>
                  </a:outerShdw>
                </a:effectLst>
              </a:rPr>
              <a:t>The difference between the two groups was established before they fell asleep: five had prepared for a possible delay, while five had not.</a:t>
            </a:r>
          </a:p>
          <a:p>
            <a:r>
              <a:rPr lang="en-US" sz="4000" dirty="0">
                <a:solidFill>
                  <a:srgbClr val="F5F5F5"/>
                </a:solidFill>
                <a:effectLst>
                  <a:outerShdw blurRad="38100" dist="38100" dir="2700000" algn="tl" rotWithShape="0">
                    <a:prstClr val="black"/>
                  </a:outerShdw>
                </a:effectLst>
              </a:rPr>
              <a:t>The inability of the unwise virgins to borrow oil from the wise virgins illustrates that spiritual readiness cannot be borrowed from another person. </a:t>
            </a:r>
          </a:p>
          <a:p>
            <a:r>
              <a:rPr lang="en-US" sz="4000" dirty="0">
                <a:solidFill>
                  <a:srgbClr val="F5F5F5"/>
                </a:solidFill>
                <a:effectLst>
                  <a:outerShdw blurRad="38100" dist="38100" dir="2700000" algn="tl" rotWithShape="0">
                    <a:prstClr val="black"/>
                  </a:outerShdw>
                </a:effectLst>
              </a:rPr>
              <a:t>In the final judgment, no one will be given credit for another person’s faith, character, good works, or relationship with Christ (Psalm 49:7; Proverbs 9:12; Galatians 6:5). </a:t>
            </a:r>
          </a:p>
        </p:txBody>
      </p:sp>
    </p:spTree>
    <p:extLst>
      <p:ext uri="{BB962C8B-B14F-4D97-AF65-F5344CB8AC3E}">
        <p14:creationId xmlns:p14="http://schemas.microsoft.com/office/powerpoint/2010/main" val="10724742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ADABA2A-8830-BB24-95C0-805A69F0AD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A27EC3-9CFE-102D-6950-25C498C753FD}"/>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Wise and Foolish Virgins (25:1-13)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72ED1C5D-BC00-252B-53B9-5DD9F7529F6F}"/>
              </a:ext>
            </a:extLst>
          </p:cNvPr>
          <p:cNvSpPr>
            <a:spLocks noGrp="1"/>
          </p:cNvSpPr>
          <p:nvPr>
            <p:ph idx="1"/>
          </p:nvPr>
        </p:nvSpPr>
        <p:spPr>
          <a:xfrm>
            <a:off x="272642" y="698384"/>
            <a:ext cx="11723616" cy="6159615"/>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The bridegroom’s arrival at midnight emphasizes both delay and suddenness. </a:t>
            </a:r>
          </a:p>
          <a:p>
            <a:r>
              <a:rPr lang="en-US" sz="4000" dirty="0">
                <a:solidFill>
                  <a:srgbClr val="F5F5F5"/>
                </a:solidFill>
                <a:effectLst>
                  <a:outerShdw blurRad="38100" dist="38100" dir="2700000" algn="tl" rotWithShape="0">
                    <a:prstClr val="black"/>
                  </a:outerShdw>
                </a:effectLst>
              </a:rPr>
              <a:t>The foolish virgins’ cries,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Lord, Lord</a:t>
            </a:r>
            <a:r>
              <a:rPr lang="en-US" sz="4000" dirty="0">
                <a:solidFill>
                  <a:srgbClr val="F5F5F5"/>
                </a:solidFill>
                <a:effectLst>
                  <a:outerShdw blurRad="38100" dist="38100" dir="2700000" algn="tl" rotWithShape="0">
                    <a:prstClr val="black"/>
                  </a:outerShdw>
                </a:effectLst>
              </a:rPr>
              <a:t>,” echo Matthew 7:21–23 – They expected to be admitted, but their outward association with the wedding party did not prove that they truly belonged to the Bridegroom. </a:t>
            </a:r>
          </a:p>
          <a:p>
            <a:r>
              <a:rPr lang="en-US" sz="4000" dirty="0">
                <a:solidFill>
                  <a:srgbClr val="F5F5F5"/>
                </a:solidFill>
                <a:effectLst>
                  <a:outerShdw blurRad="38100" dist="38100" dir="2700000" algn="tl" rotWithShape="0">
                    <a:prstClr val="black"/>
                  </a:outerShdw>
                </a:effectLst>
              </a:rPr>
              <a:t>“</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I do not know you</a:t>
            </a:r>
            <a:r>
              <a:rPr lang="en-US" sz="4000" dirty="0">
                <a:solidFill>
                  <a:srgbClr val="F5F5F5"/>
                </a:solidFill>
                <a:effectLst>
                  <a:outerShdw blurRad="38100" dist="38100" dir="2700000" algn="tl" rotWithShape="0">
                    <a:prstClr val="black"/>
                  </a:outerShdw>
                </a:effectLst>
              </a:rPr>
              <a:t>” is a judicial declaration that they do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belong to Christ (Matthew 7:23; 12:50; 2 Timothy 2:19). </a:t>
            </a:r>
          </a:p>
          <a:p>
            <a:r>
              <a:rPr lang="en-US" sz="4000" dirty="0">
                <a:solidFill>
                  <a:srgbClr val="F5F5F5"/>
                </a:solidFill>
                <a:effectLst>
                  <a:outerShdw blurRad="38100" dist="38100" dir="2700000" algn="tl" rotWithShape="0">
                    <a:prstClr val="black"/>
                  </a:outerShdw>
                </a:effectLst>
              </a:rPr>
              <a:t>The closed door represents the final and irreversible separation of the saved and the lost (Matthew 8:11–12; 13:30, 48; 22:1–13; Luke 13:25). </a:t>
            </a:r>
          </a:p>
          <a:p>
            <a:r>
              <a:rPr lang="en-US" sz="4000" dirty="0">
                <a:solidFill>
                  <a:srgbClr val="F5F5F5"/>
                </a:solidFill>
                <a:effectLst>
                  <a:outerShdw blurRad="38100" dist="38100" dir="2700000" algn="tl" rotWithShape="0">
                    <a:prstClr val="black"/>
                  </a:outerShdw>
                </a:effectLst>
              </a:rPr>
              <a:t>After Christ returns, there will be no opportunity for last-minute preparation or a second chance (2 Corinthians 5:9–10; Hebrews 9:27).</a:t>
            </a:r>
          </a:p>
          <a:p>
            <a:r>
              <a:rPr lang="en-US" sz="4000" dirty="0">
                <a:solidFill>
                  <a:srgbClr val="F5F5F5"/>
                </a:solidFill>
                <a:effectLst>
                  <a:outerShdw blurRad="38100" dist="38100" dir="2700000" algn="tl" rotWithShape="0">
                    <a:prstClr val="black"/>
                  </a:outerShdw>
                </a:effectLst>
              </a:rPr>
              <a:t>The central message remains clear: because no one knows the day or hour of Christ’s return (Matthew 24:36, 42, 44), Christians must be ready </a:t>
            </a:r>
            <a:r>
              <a:rPr lang="en-US" sz="4000" b="1" i="1" dirty="0">
                <a:solidFill>
                  <a:srgbClr val="F5F5F5"/>
                </a:solidFill>
                <a:effectLst>
                  <a:outerShdw blurRad="38100" dist="38100" dir="2700000" algn="tl" rotWithShape="0">
                    <a:prstClr val="black"/>
                  </a:outerShdw>
                </a:effectLst>
              </a:rPr>
              <a:t>now</a:t>
            </a:r>
            <a:r>
              <a:rPr lang="en-US" sz="4000" dirty="0">
                <a:solidFill>
                  <a:srgbClr val="F5F5F5"/>
                </a:solidFill>
                <a:effectLst>
                  <a:outerShdw blurRad="38100" dist="38100" dir="2700000" algn="tl" rotWithShape="0">
                    <a:prstClr val="black"/>
                  </a:outerShdw>
                </a:effectLst>
              </a:rPr>
              <a:t> and be prepared to </a:t>
            </a:r>
            <a:r>
              <a:rPr lang="en-US" sz="4000" b="1" i="1" dirty="0">
                <a:solidFill>
                  <a:srgbClr val="F5F5F5"/>
                </a:solidFill>
                <a:effectLst>
                  <a:outerShdw blurRad="38100" dist="38100" dir="2700000" algn="tl" rotWithShape="0">
                    <a:prstClr val="black"/>
                  </a:outerShdw>
                </a:effectLst>
              </a:rPr>
              <a:t>persevere</a:t>
            </a:r>
            <a:r>
              <a:rPr lang="en-US" sz="4000" dirty="0">
                <a:solidFill>
                  <a:srgbClr val="F5F5F5"/>
                </a:solidFill>
                <a:effectLst>
                  <a:outerShdw blurRad="38100" dist="38100" dir="2700000" algn="tl" rotWithShape="0">
                    <a:prstClr val="black"/>
                  </a:outerShdw>
                </a:effectLst>
              </a:rPr>
              <a:t> for as long as necessary.</a:t>
            </a:r>
          </a:p>
          <a:p>
            <a:r>
              <a:rPr lang="en-US" sz="4000" dirty="0">
                <a:solidFill>
                  <a:srgbClr val="F5F5F5"/>
                </a:solidFill>
                <a:effectLst>
                  <a:outerShdw blurRad="38100" dist="38100" dir="2700000" algn="tl" rotWithShape="0">
                    <a:prstClr val="black"/>
                  </a:outerShdw>
                </a:effectLst>
              </a:rPr>
              <a:t>Genuine disciples persevere rather than displaying only temporary enthusiasm (Matthew 13; Mark 4; John 8:30–31; 1 John 2:18–19). </a:t>
            </a:r>
          </a:p>
          <a:p>
            <a:r>
              <a:rPr lang="en-US" sz="4000" dirty="0">
                <a:solidFill>
                  <a:srgbClr val="F5F5F5"/>
                </a:solidFill>
                <a:effectLst>
                  <a:outerShdw blurRad="38100" dist="38100" dir="2700000" algn="tl" rotWithShape="0">
                    <a:prstClr val="black"/>
                  </a:outerShdw>
                </a:effectLst>
              </a:rPr>
              <a:t>Faithful waiting consists of: present readiness, lifelong endurance, and long-term service.</a:t>
            </a:r>
          </a:p>
        </p:txBody>
      </p:sp>
    </p:spTree>
    <p:extLst>
      <p:ext uri="{BB962C8B-B14F-4D97-AF65-F5344CB8AC3E}">
        <p14:creationId xmlns:p14="http://schemas.microsoft.com/office/powerpoint/2010/main" val="41657569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3B2C123-B5AA-0E69-1573-1610BA15D6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728E0C9-8A45-F687-A458-3D869058ED11}"/>
              </a:ext>
            </a:extLst>
          </p:cNvPr>
          <p:cNvSpPr>
            <a:spLocks noGrp="1"/>
          </p:cNvSpPr>
          <p:nvPr>
            <p:ph type="title"/>
          </p:nvPr>
        </p:nvSpPr>
        <p:spPr>
          <a:xfrm>
            <a:off x="0" y="0"/>
            <a:ext cx="12192000" cy="717259"/>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Talents (25:14-30)</a:t>
            </a:r>
          </a:p>
        </p:txBody>
      </p:sp>
      <p:sp>
        <p:nvSpPr>
          <p:cNvPr id="5" name="Content Placeholder 4">
            <a:extLst>
              <a:ext uri="{FF2B5EF4-FFF2-40B4-BE49-F238E27FC236}">
                <a16:creationId xmlns:a16="http://schemas.microsoft.com/office/drawing/2014/main" id="{E7C4CF9F-605B-974C-D82B-9A50D51E7DDD}"/>
              </a:ext>
            </a:extLst>
          </p:cNvPr>
          <p:cNvSpPr>
            <a:spLocks noGrp="1"/>
          </p:cNvSpPr>
          <p:nvPr>
            <p:ph idx="1"/>
          </p:nvPr>
        </p:nvSpPr>
        <p:spPr>
          <a:xfrm>
            <a:off x="377505" y="717259"/>
            <a:ext cx="11539056" cy="6140741"/>
          </a:xfrm>
        </p:spPr>
        <p:txBody>
          <a:bodyPr>
            <a:normAutofit fontScale="850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it will be like a man going on a journey, who called his servants and entrusted to them his property.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To one he gave five talents, to another two, to another one, to each according to his ability. Then he went away.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He who had received the five talents went at once and traded with them, and he made five talents more.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also he who had the two talents made two talents more.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he who had received the one talent went and dug in the ground and hid his master's money.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Now after a long time the master of those servants came and settled accounts with them.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who had received the five talents came forward, bringing five talents more, saying, 'Master, you delivered to me five talents; here I have made five talents more.'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His master said to him, 'Well done, good and faithful servant. You have been faithful over a little; I will set you over much. Enter into the joy of your master.'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also who had the two talents came forward, saying, 'Master, you delivered to me two talents; here I have made two talents more.'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His master said to him, 'Well done, good and faithful servant. You have been faithful over a little; I will set you over much. Enter into the joy of your master.'</a:t>
            </a:r>
            <a:endPar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20464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58A48B4C-ADCC-4F1B-0C64-F3A9BCAA7A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75A176-8E32-19E4-4C21-6A32BD527F5D}"/>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Talents (25:14-30)</a:t>
            </a:r>
          </a:p>
        </p:txBody>
      </p:sp>
      <p:sp>
        <p:nvSpPr>
          <p:cNvPr id="5" name="Content Placeholder 4">
            <a:extLst>
              <a:ext uri="{FF2B5EF4-FFF2-40B4-BE49-F238E27FC236}">
                <a16:creationId xmlns:a16="http://schemas.microsoft.com/office/drawing/2014/main" id="{EF18E375-DC7E-D8FE-2147-5F9C25D4F307}"/>
              </a:ext>
            </a:extLst>
          </p:cNvPr>
          <p:cNvSpPr>
            <a:spLocks noGrp="1"/>
          </p:cNvSpPr>
          <p:nvPr>
            <p:ph idx="1"/>
          </p:nvPr>
        </p:nvSpPr>
        <p:spPr>
          <a:xfrm>
            <a:off x="323273" y="866503"/>
            <a:ext cx="11610109" cy="5991497"/>
          </a:xfrm>
        </p:spPr>
        <p:txBody>
          <a:bodyPr>
            <a:normAutofit fontScale="925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He also who had received the one talent came forward, saying, 'Master, I knew you to be a hard man, reaping where you did not sow, and gathering where you scattered no seed,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I was afraid, and I went and hid your talent in the ground. Here you have what is yours.'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his master answered him, 'You wicked and slothful servant! You knew that I reap where I have not sown and gather where I scattered no seed?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you ought to have invested my money with the bankers, and at my coming I should have received what was my own with interest.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take the talent from him and give it to him who has the ten talents.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to everyone who has will more be given, and he will have an abundance. But from the one who has not, even what he has will be taken away. </a:t>
            </a:r>
            <a:r>
              <a:rPr lang="en-US" sz="35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cast the worthless servant into the outer darkness. In that place there will be weeping and gnashing of teeth.'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8477072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1DE7775B-BA0F-3E94-49A6-AB700DB339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D8AFB2-E21B-C77A-A592-2B64EEE8C6E0}"/>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Talents (25:14-30)</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B070D242-67A3-2346-7A3D-1E2F2E913EF0}"/>
              </a:ext>
            </a:extLst>
          </p:cNvPr>
          <p:cNvSpPr>
            <a:spLocks noGrp="1"/>
          </p:cNvSpPr>
          <p:nvPr>
            <p:ph idx="1"/>
          </p:nvPr>
        </p:nvSpPr>
        <p:spPr>
          <a:xfrm>
            <a:off x="274040" y="725649"/>
            <a:ext cx="11643919" cy="6178494"/>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The Parable of the Talents teaches that waiting for Christ means actively serving him, not merely watching for his return. </a:t>
            </a:r>
          </a:p>
          <a:p>
            <a:r>
              <a:rPr lang="en-US" sz="4000" dirty="0">
                <a:solidFill>
                  <a:srgbClr val="F5F5F5"/>
                </a:solidFill>
                <a:effectLst>
                  <a:outerShdw blurRad="38100" dist="38100" dir="2700000" algn="tl" rotWithShape="0">
                    <a:prstClr val="black"/>
                  </a:outerShdw>
                </a:effectLst>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master</a:t>
            </a:r>
            <a:r>
              <a:rPr lang="en-US" sz="4000" dirty="0">
                <a:solidFill>
                  <a:srgbClr val="F5F5F5"/>
                </a:solidFill>
                <a:effectLst>
                  <a:outerShdw blurRad="38100" dist="38100" dir="2700000" algn="tl" rotWithShape="0">
                    <a:prstClr val="black"/>
                  </a:outerShdw>
                </a:effectLst>
              </a:rPr>
              <a:t>”, representing Jesus, entrusts each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servant</a:t>
            </a:r>
            <a:r>
              <a:rPr lang="en-US" sz="4000" dirty="0">
                <a:solidFill>
                  <a:srgbClr val="F5F5F5"/>
                </a:solidFill>
                <a:effectLst>
                  <a:outerShdw blurRad="38100" dist="38100" dir="2700000" algn="tl" rotWithShape="0">
                    <a:prstClr val="black"/>
                  </a:outerShdw>
                </a:effectLst>
              </a:rPr>
              <a:t>” with a vast amount of money according to his ability. </a:t>
            </a:r>
          </a:p>
          <a:p>
            <a:r>
              <a:rPr lang="en-US" sz="4000" dirty="0">
                <a:solidFill>
                  <a:srgbClr val="F5F5F5"/>
                </a:solidFill>
                <a:effectLst>
                  <a:outerShdw blurRad="38100" dist="38100" dir="2700000" algn="tl" rotWithShape="0">
                    <a:prstClr val="black"/>
                  </a:outerShdw>
                </a:effectLst>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talents</a:t>
            </a:r>
            <a:r>
              <a:rPr lang="en-US" sz="4000" dirty="0">
                <a:solidFill>
                  <a:srgbClr val="F5F5F5"/>
                </a:solidFill>
                <a:effectLst>
                  <a:outerShdw blurRad="38100" dist="38100" dir="2700000" algn="tl" rotWithShape="0">
                    <a:prstClr val="black"/>
                  </a:outerShdw>
                </a:effectLst>
              </a:rPr>
              <a:t>” talked about in this parable do not refer to natural skills and abilities but to a large sum of money.</a:t>
            </a:r>
          </a:p>
          <a:p>
            <a:r>
              <a:rPr lang="en-US" sz="4000" dirty="0">
                <a:solidFill>
                  <a:srgbClr val="F5F5F5"/>
                </a:solidFill>
                <a:effectLst>
                  <a:outerShdw blurRad="38100" dist="38100" dir="2700000" algn="tl" rotWithShape="0">
                    <a:prstClr val="black"/>
                  </a:outerShdw>
                </a:effectLst>
              </a:rPr>
              <a:t>A talent in that day was equal to roughly twenty years of a laborer’s wages. </a:t>
            </a:r>
          </a:p>
          <a:p>
            <a:r>
              <a:rPr lang="en-US" sz="4000" dirty="0">
                <a:solidFill>
                  <a:srgbClr val="F5F5F5"/>
                </a:solidFill>
                <a:effectLst>
                  <a:outerShdw blurRad="38100" dist="38100" dir="2700000" algn="tl" rotWithShape="0">
                    <a:prstClr val="black"/>
                  </a:outerShdw>
                </a:effectLst>
              </a:rPr>
              <a:t>Even the servant receiving one talent was therefore given a substantial trust.</a:t>
            </a:r>
          </a:p>
          <a:p>
            <a:r>
              <a:rPr lang="en-US" sz="4000" dirty="0">
                <a:solidFill>
                  <a:srgbClr val="F5F5F5"/>
                </a:solidFill>
                <a:effectLst>
                  <a:outerShdw blurRad="38100" dist="38100" dir="2700000" algn="tl" rotWithShape="0">
                    <a:prstClr val="black"/>
                  </a:outerShdw>
                </a:effectLst>
              </a:rPr>
              <a:t>The first two servants immediately put their master’s money to work and doubled it. </a:t>
            </a:r>
          </a:p>
          <a:p>
            <a:r>
              <a:rPr lang="en-US" sz="4000" dirty="0">
                <a:solidFill>
                  <a:srgbClr val="F5F5F5"/>
                </a:solidFill>
                <a:effectLst>
                  <a:outerShdw blurRad="38100" dist="38100" dir="2700000" algn="tl" rotWithShape="0">
                    <a:prstClr val="black"/>
                  </a:outerShdw>
                </a:effectLst>
              </a:rPr>
              <a:t>Although they received different amounts, both received exactly the same praise: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Well done, good and faithful servant</a:t>
            </a:r>
            <a:r>
              <a:rPr lang="en-US" sz="4000" dirty="0">
                <a:solidFill>
                  <a:srgbClr val="F5F5F5"/>
                </a:solidFill>
                <a:effectLst>
                  <a:outerShdw blurRad="38100" dist="38100" dir="2700000" algn="tl" rotWithShape="0">
                    <a:prstClr val="black"/>
                  </a:outerShdw>
                </a:effectLst>
              </a:rPr>
              <a:t>” (Matthew 25:21, 23). </a:t>
            </a:r>
          </a:p>
        </p:txBody>
      </p:sp>
    </p:spTree>
    <p:extLst>
      <p:ext uri="{BB962C8B-B14F-4D97-AF65-F5344CB8AC3E}">
        <p14:creationId xmlns:p14="http://schemas.microsoft.com/office/powerpoint/2010/main" val="21379544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3DAF9EC-1F75-4256-69A4-0F7D4FE55D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AA7C46-5EE7-7AB6-602B-2330F606F84C}"/>
              </a:ext>
            </a:extLst>
          </p:cNvPr>
          <p:cNvSpPr>
            <a:spLocks noGrp="1"/>
          </p:cNvSpPr>
          <p:nvPr>
            <p:ph type="title"/>
          </p:nvPr>
        </p:nvSpPr>
        <p:spPr>
          <a:xfrm>
            <a:off x="0" y="1"/>
            <a:ext cx="12226954" cy="628250"/>
          </a:xfrm>
        </p:spPr>
        <p:txBody>
          <a:bodyPr>
            <a:noAutofit/>
          </a:bodyPr>
          <a:lstStyle/>
          <a:p>
            <a:pPr algn="ctr"/>
            <a:r>
              <a:rPr lang="en-US" sz="4000" dirty="0">
                <a:solidFill>
                  <a:srgbClr val="F5F5F5"/>
                </a:solidFill>
                <a:effectLst>
                  <a:outerShdw blurRad="38100" dist="38100" dir="2700000" algn="tl" rotWithShape="0">
                    <a:prstClr val="black"/>
                  </a:outerShdw>
                </a:effectLst>
                <a:latin typeface="+mn-lt"/>
              </a:rPr>
              <a:t>The Structure of the Olivet Discourse in Matthew 24-25</a:t>
            </a:r>
          </a:p>
        </p:txBody>
      </p:sp>
      <p:sp>
        <p:nvSpPr>
          <p:cNvPr id="6" name="Rectangle 5">
            <a:extLst>
              <a:ext uri="{FF2B5EF4-FFF2-40B4-BE49-F238E27FC236}">
                <a16:creationId xmlns:a16="http://schemas.microsoft.com/office/drawing/2014/main" id="{45E58CCD-27F3-1708-0A35-46A7F356DB4B}"/>
              </a:ext>
            </a:extLst>
          </p:cNvPr>
          <p:cNvSpPr/>
          <p:nvPr/>
        </p:nvSpPr>
        <p:spPr>
          <a:xfrm>
            <a:off x="1900736" y="2342912"/>
            <a:ext cx="8269838" cy="4571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ndara"/>
              <a:ea typeface="+mn-ea"/>
              <a:cs typeface="+mn-cs"/>
            </a:endParaRPr>
          </a:p>
        </p:txBody>
      </p:sp>
      <p:cxnSp>
        <p:nvCxnSpPr>
          <p:cNvPr id="7" name="Straight Connector 6">
            <a:extLst>
              <a:ext uri="{FF2B5EF4-FFF2-40B4-BE49-F238E27FC236}">
                <a16:creationId xmlns:a16="http://schemas.microsoft.com/office/drawing/2014/main" id="{13A3CFCF-655F-3469-6913-A4BE58D6F8FA}"/>
              </a:ext>
            </a:extLst>
          </p:cNvPr>
          <p:cNvCxnSpPr/>
          <p:nvPr/>
        </p:nvCxnSpPr>
        <p:spPr>
          <a:xfrm rot="5400000" flipH="1" flipV="1">
            <a:off x="1634830" y="21211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81FD677-A6A7-30AC-CFE5-61AC0BB39FA5}"/>
              </a:ext>
            </a:extLst>
          </p:cNvPr>
          <p:cNvCxnSpPr/>
          <p:nvPr/>
        </p:nvCxnSpPr>
        <p:spPr>
          <a:xfrm rot="5400000" flipH="1" flipV="1">
            <a:off x="3100159"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083703-DD3A-5048-4FC5-86483E396FCD}"/>
              </a:ext>
            </a:extLst>
          </p:cNvPr>
          <p:cNvCxnSpPr/>
          <p:nvPr/>
        </p:nvCxnSpPr>
        <p:spPr>
          <a:xfrm rot="5400000" flipH="1" flipV="1">
            <a:off x="5455873"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C8BCC61-9C7C-8FD7-D267-63B1147665D8}"/>
              </a:ext>
            </a:extLst>
          </p:cNvPr>
          <p:cNvCxnSpPr/>
          <p:nvPr/>
        </p:nvCxnSpPr>
        <p:spPr>
          <a:xfrm rot="5400000" flipH="1" flipV="1">
            <a:off x="9907592" y="21211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9EF4F6-8EA5-8605-BFC9-2D7D0C437A3D}"/>
              </a:ext>
            </a:extLst>
          </p:cNvPr>
          <p:cNvSpPr txBox="1"/>
          <p:nvPr/>
        </p:nvSpPr>
        <p:spPr>
          <a:xfrm>
            <a:off x="2053129" y="1680186"/>
            <a:ext cx="112096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Matthew 24:1-3</a:t>
            </a:r>
          </a:p>
        </p:txBody>
      </p:sp>
      <p:sp>
        <p:nvSpPr>
          <p:cNvPr id="16" name="Rectangle 15">
            <a:extLst>
              <a:ext uri="{FF2B5EF4-FFF2-40B4-BE49-F238E27FC236}">
                <a16:creationId xmlns:a16="http://schemas.microsoft.com/office/drawing/2014/main" id="{04AC903F-5FE6-87BE-E9C6-5F6122ED7EE9}"/>
              </a:ext>
            </a:extLst>
          </p:cNvPr>
          <p:cNvSpPr/>
          <p:nvPr/>
        </p:nvSpPr>
        <p:spPr>
          <a:xfrm>
            <a:off x="1900737" y="2425800"/>
            <a:ext cx="1461632" cy="923330"/>
          </a:xfrm>
          <a:prstGeom prst="rect">
            <a:avLst/>
          </a:prstGeom>
          <a:ln w="38100">
            <a:solidFill>
              <a:srgbClr val="FFFF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The disciples' questions </a:t>
            </a:r>
          </a:p>
        </p:txBody>
      </p:sp>
      <p:sp>
        <p:nvSpPr>
          <p:cNvPr id="19" name="Rectangle 18">
            <a:extLst>
              <a:ext uri="{FF2B5EF4-FFF2-40B4-BE49-F238E27FC236}">
                <a16:creationId xmlns:a16="http://schemas.microsoft.com/office/drawing/2014/main" id="{3C946ECA-82DE-46B0-0F8D-686973AA2D66}"/>
              </a:ext>
            </a:extLst>
          </p:cNvPr>
          <p:cNvSpPr/>
          <p:nvPr/>
        </p:nvSpPr>
        <p:spPr>
          <a:xfrm>
            <a:off x="3366065" y="2425800"/>
            <a:ext cx="2355713" cy="923330"/>
          </a:xfrm>
          <a:prstGeom prst="rect">
            <a:avLst/>
          </a:prstGeom>
          <a:ln w="38100">
            <a:solidFill>
              <a:srgbClr val="FFFF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The events of AD 70 and the “</a:t>
            </a:r>
            <a:r>
              <a:rPr kumimoji="0" lang="en-US" sz="1800" b="0" i="1" u="none" strike="noStrike" kern="1200" cap="none" spc="0" normalizeH="0" baseline="0" noProof="0" dirty="0">
                <a:ln>
                  <a:noFill/>
                </a:ln>
                <a:solidFill>
                  <a:srgbClr val="99FFFF"/>
                </a:solidFill>
                <a:effectLst>
                  <a:outerShdw blurRad="50800" dist="50800" dir="5400000" algn="ctr" rotWithShape="0">
                    <a:prstClr val="black"/>
                  </a:outerShdw>
                </a:effectLst>
                <a:uLnTx/>
                <a:uFillTx/>
                <a:latin typeface="Cambria" panose="02040503050406030204" pitchFamily="18" charset="0"/>
                <a:ea typeface="Cambria" panose="02040503050406030204" pitchFamily="18" charset="0"/>
                <a:cs typeface="+mn-cs"/>
              </a:rPr>
              <a:t>signs</a:t>
            </a: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 preceding them</a:t>
            </a:r>
          </a:p>
        </p:txBody>
      </p:sp>
      <p:sp>
        <p:nvSpPr>
          <p:cNvPr id="25" name="Rectangle 24">
            <a:extLst>
              <a:ext uri="{FF2B5EF4-FFF2-40B4-BE49-F238E27FC236}">
                <a16:creationId xmlns:a16="http://schemas.microsoft.com/office/drawing/2014/main" id="{53360706-4834-7B76-1349-F42490A08563}"/>
              </a:ext>
            </a:extLst>
          </p:cNvPr>
          <p:cNvSpPr/>
          <p:nvPr/>
        </p:nvSpPr>
        <p:spPr>
          <a:xfrm>
            <a:off x="5725475" y="2425800"/>
            <a:ext cx="1673140" cy="923330"/>
          </a:xfrm>
          <a:prstGeom prst="rect">
            <a:avLst/>
          </a:prstGeom>
          <a:ln w="38100">
            <a:solidFill>
              <a:srgbClr val="FFFF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Jesus Interpretive Key</a:t>
            </a:r>
          </a:p>
        </p:txBody>
      </p:sp>
      <p:sp>
        <p:nvSpPr>
          <p:cNvPr id="28" name="Rectangle 27">
            <a:extLst>
              <a:ext uri="{FF2B5EF4-FFF2-40B4-BE49-F238E27FC236}">
                <a16:creationId xmlns:a16="http://schemas.microsoft.com/office/drawing/2014/main" id="{88EAE91A-D118-5102-C95D-CF191C1DAE9F}"/>
              </a:ext>
            </a:extLst>
          </p:cNvPr>
          <p:cNvSpPr/>
          <p:nvPr/>
        </p:nvSpPr>
        <p:spPr>
          <a:xfrm>
            <a:off x="7398616" y="2425800"/>
            <a:ext cx="2775134" cy="923330"/>
          </a:xfrm>
          <a:prstGeom prst="rect">
            <a:avLst/>
          </a:prstGeom>
          <a:ln w="38100">
            <a:solidFill>
              <a:srgbClr val="FFFF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The Second Coming, final judgment, and end of the world</a:t>
            </a:r>
          </a:p>
        </p:txBody>
      </p:sp>
      <p:sp>
        <p:nvSpPr>
          <p:cNvPr id="31" name="TextBox 30">
            <a:extLst>
              <a:ext uri="{FF2B5EF4-FFF2-40B4-BE49-F238E27FC236}">
                <a16:creationId xmlns:a16="http://schemas.microsoft.com/office/drawing/2014/main" id="{9113CCAE-A718-C641-C1DA-3EA491C69DEB}"/>
              </a:ext>
            </a:extLst>
          </p:cNvPr>
          <p:cNvSpPr txBox="1"/>
          <p:nvPr/>
        </p:nvSpPr>
        <p:spPr>
          <a:xfrm>
            <a:off x="4031941" y="1680186"/>
            <a:ext cx="112096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Matthew 24:4-33</a:t>
            </a:r>
          </a:p>
        </p:txBody>
      </p:sp>
      <p:sp>
        <p:nvSpPr>
          <p:cNvPr id="33" name="TextBox 32">
            <a:extLst>
              <a:ext uri="{FF2B5EF4-FFF2-40B4-BE49-F238E27FC236}">
                <a16:creationId xmlns:a16="http://schemas.microsoft.com/office/drawing/2014/main" id="{7FC1D426-2F01-ED25-AF86-17E574B9D758}"/>
              </a:ext>
            </a:extLst>
          </p:cNvPr>
          <p:cNvSpPr txBox="1"/>
          <p:nvPr/>
        </p:nvSpPr>
        <p:spPr>
          <a:xfrm>
            <a:off x="5981887" y="1676898"/>
            <a:ext cx="112096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Matthew 24:34-36</a:t>
            </a:r>
          </a:p>
        </p:txBody>
      </p:sp>
      <p:sp>
        <p:nvSpPr>
          <p:cNvPr id="35" name="TextBox 34">
            <a:extLst>
              <a:ext uri="{FF2B5EF4-FFF2-40B4-BE49-F238E27FC236}">
                <a16:creationId xmlns:a16="http://schemas.microsoft.com/office/drawing/2014/main" id="{51FCAD14-2CED-8B72-452A-A6BBDE5A394B}"/>
              </a:ext>
            </a:extLst>
          </p:cNvPr>
          <p:cNvSpPr txBox="1"/>
          <p:nvPr/>
        </p:nvSpPr>
        <p:spPr>
          <a:xfrm>
            <a:off x="7961636" y="1651017"/>
            <a:ext cx="137824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Matthew 24:36-25:46</a:t>
            </a:r>
          </a:p>
        </p:txBody>
      </p:sp>
      <p:cxnSp>
        <p:nvCxnSpPr>
          <p:cNvPr id="36" name="Straight Connector 35">
            <a:extLst>
              <a:ext uri="{FF2B5EF4-FFF2-40B4-BE49-F238E27FC236}">
                <a16:creationId xmlns:a16="http://schemas.microsoft.com/office/drawing/2014/main" id="{E626F6F5-B972-ABEF-E4A0-59FC5EA77CE6}"/>
              </a:ext>
            </a:extLst>
          </p:cNvPr>
          <p:cNvCxnSpPr/>
          <p:nvPr/>
        </p:nvCxnSpPr>
        <p:spPr>
          <a:xfrm rot="5400000" flipH="1" flipV="1">
            <a:off x="7132709"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7DA3819B-B5A9-60D3-AC53-2DB5801C505E}"/>
              </a:ext>
            </a:extLst>
          </p:cNvPr>
          <p:cNvGrpSpPr/>
          <p:nvPr/>
        </p:nvGrpSpPr>
        <p:grpSpPr>
          <a:xfrm>
            <a:off x="3366065" y="3349130"/>
            <a:ext cx="4032551" cy="2031325"/>
            <a:chOff x="3366065" y="3349130"/>
            <a:chExt cx="4032551" cy="2031325"/>
          </a:xfrm>
        </p:grpSpPr>
        <p:sp>
          <p:nvSpPr>
            <p:cNvPr id="39" name="Right Brace 38">
              <a:extLst>
                <a:ext uri="{FF2B5EF4-FFF2-40B4-BE49-F238E27FC236}">
                  <a16:creationId xmlns:a16="http://schemas.microsoft.com/office/drawing/2014/main" id="{4AEBABA7-D0E7-5471-8668-3529C0CA5C77}"/>
                </a:ext>
              </a:extLst>
            </p:cNvPr>
            <p:cNvSpPr/>
            <p:nvPr/>
          </p:nvSpPr>
          <p:spPr>
            <a:xfrm rot="5400000">
              <a:off x="4344456" y="2386020"/>
              <a:ext cx="398930" cy="2355712"/>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90BD2765-3764-62B7-795F-95B3D0A0087D}"/>
                </a:ext>
              </a:extLst>
            </p:cNvPr>
            <p:cNvSpPr txBox="1"/>
            <p:nvPr/>
          </p:nvSpPr>
          <p:spPr>
            <a:xfrm>
              <a:off x="5721778" y="3349130"/>
              <a:ext cx="1676838"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this generation will not pass away until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A2FFB3"/>
                  </a:solidFill>
                  <a:effectLst/>
                  <a:uLnTx/>
                  <a:uFillTx/>
                  <a:latin typeface="Cambria" panose="02040503050406030204" pitchFamily="18" charset="0"/>
                  <a:ea typeface="Cambria" panose="02040503050406030204" pitchFamily="18" charset="0"/>
                  <a:cs typeface="+mn-cs"/>
                </a:rPr>
                <a:t>all these things </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take place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(Mat 24:34)</a:t>
              </a:r>
            </a:p>
          </p:txBody>
        </p:sp>
        <p:cxnSp>
          <p:nvCxnSpPr>
            <p:cNvPr id="41" name="Connector: Elbow 40">
              <a:extLst>
                <a:ext uri="{FF2B5EF4-FFF2-40B4-BE49-F238E27FC236}">
                  <a16:creationId xmlns:a16="http://schemas.microsoft.com/office/drawing/2014/main" id="{8FD90A1B-0BB5-7DC7-F292-A881511AAEF9}"/>
                </a:ext>
              </a:extLst>
            </p:cNvPr>
            <p:cNvCxnSpPr>
              <a:cxnSpLocks/>
            </p:cNvCxnSpPr>
            <p:nvPr/>
          </p:nvCxnSpPr>
          <p:spPr>
            <a:xfrm rot="10800000">
              <a:off x="4543925" y="3763344"/>
              <a:ext cx="1177853" cy="864825"/>
            </a:xfrm>
            <a:prstGeom prst="bentConnector3">
              <a:avLst>
                <a:gd name="adj1" fmla="val 100614"/>
              </a:avLst>
            </a:prstGeom>
            <a:ln w="50800">
              <a:solidFill>
                <a:srgbClr val="A2FFB3"/>
              </a:solidFill>
              <a:tailEnd type="triangle"/>
            </a:ln>
          </p:spPr>
          <p:style>
            <a:lnRef idx="1">
              <a:schemeClr val="accent1"/>
            </a:lnRef>
            <a:fillRef idx="0">
              <a:schemeClr val="accent1"/>
            </a:fillRef>
            <a:effectRef idx="0">
              <a:schemeClr val="accent1"/>
            </a:effectRef>
            <a:fontRef idx="minor">
              <a:schemeClr val="tx1"/>
            </a:fontRef>
          </p:style>
        </p:cxnSp>
      </p:grpSp>
      <p:sp>
        <p:nvSpPr>
          <p:cNvPr id="59" name="TextBox 58">
            <a:extLst>
              <a:ext uri="{FF2B5EF4-FFF2-40B4-BE49-F238E27FC236}">
                <a16:creationId xmlns:a16="http://schemas.microsoft.com/office/drawing/2014/main" id="{F4528F5B-6FB4-7688-C2BD-FF1C64712899}"/>
              </a:ext>
            </a:extLst>
          </p:cNvPr>
          <p:cNvSpPr txBox="1"/>
          <p:nvPr/>
        </p:nvSpPr>
        <p:spPr>
          <a:xfrm>
            <a:off x="1840061" y="3349130"/>
            <a:ext cx="152759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1" u="none" strike="noStrike" kern="1200" cap="none" spc="0" normalizeH="0" baseline="0" noProof="0" dirty="0">
                <a:ln>
                  <a:noFill/>
                </a:ln>
                <a:solidFill>
                  <a:srgbClr val="A2FFB3"/>
                </a:solidFill>
                <a:effectLst/>
                <a:uLnTx/>
                <a:uFillTx/>
                <a:latin typeface="Cambria" panose="02040503050406030204" pitchFamily="18" charset="0"/>
                <a:ea typeface="Cambria" panose="02040503050406030204" pitchFamily="18" charset="0"/>
                <a:cs typeface="+mn-cs"/>
              </a:rPr>
              <a:t>when</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 will these things be,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7" name="Group 76">
            <a:extLst>
              <a:ext uri="{FF2B5EF4-FFF2-40B4-BE49-F238E27FC236}">
                <a16:creationId xmlns:a16="http://schemas.microsoft.com/office/drawing/2014/main" id="{97D1BA48-AA4E-5AF6-1018-33FEE3180053}"/>
              </a:ext>
            </a:extLst>
          </p:cNvPr>
          <p:cNvGrpSpPr/>
          <p:nvPr/>
        </p:nvGrpSpPr>
        <p:grpSpPr>
          <a:xfrm>
            <a:off x="1900735" y="605965"/>
            <a:ext cx="1496858" cy="1207279"/>
            <a:chOff x="1900735" y="605965"/>
            <a:chExt cx="1496858" cy="1207279"/>
          </a:xfrm>
        </p:grpSpPr>
        <p:sp>
          <p:nvSpPr>
            <p:cNvPr id="70" name="Right Brace 69">
              <a:extLst>
                <a:ext uri="{FF2B5EF4-FFF2-40B4-BE49-F238E27FC236}">
                  <a16:creationId xmlns:a16="http://schemas.microsoft.com/office/drawing/2014/main" id="{419546CF-73AD-307B-A808-F13588457F0D}"/>
                </a:ext>
              </a:extLst>
            </p:cNvPr>
            <p:cNvSpPr/>
            <p:nvPr/>
          </p:nvSpPr>
          <p:spPr>
            <a:xfrm rot="16200000">
              <a:off x="2432087" y="882962"/>
              <a:ext cx="398930" cy="1461633"/>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TextBox 73">
              <a:extLst>
                <a:ext uri="{FF2B5EF4-FFF2-40B4-BE49-F238E27FC236}">
                  <a16:creationId xmlns:a16="http://schemas.microsoft.com/office/drawing/2014/main" id="{A5616C45-E4D4-8E2B-708E-BF3F16665895}"/>
                </a:ext>
              </a:extLst>
            </p:cNvPr>
            <p:cNvSpPr txBox="1"/>
            <p:nvPr/>
          </p:nvSpPr>
          <p:spPr>
            <a:xfrm>
              <a:off x="1900735" y="605965"/>
              <a:ext cx="149685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The </a:t>
              </a:r>
              <a:r>
                <a:rPr kumimoji="0" lang="en-US" sz="1800" b="1" i="1"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Setup</a:t>
              </a: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 to the Olivet Discourse</a:t>
              </a:r>
            </a:p>
          </p:txBody>
        </p:sp>
      </p:grpSp>
      <p:grpSp>
        <p:nvGrpSpPr>
          <p:cNvPr id="78" name="Group 77">
            <a:extLst>
              <a:ext uri="{FF2B5EF4-FFF2-40B4-BE49-F238E27FC236}">
                <a16:creationId xmlns:a16="http://schemas.microsoft.com/office/drawing/2014/main" id="{B749A2F6-8FBF-4E9F-4D03-491318BE1B30}"/>
              </a:ext>
            </a:extLst>
          </p:cNvPr>
          <p:cNvGrpSpPr/>
          <p:nvPr/>
        </p:nvGrpSpPr>
        <p:grpSpPr>
          <a:xfrm>
            <a:off x="3362369" y="1042465"/>
            <a:ext cx="6808204" cy="755498"/>
            <a:chOff x="3362369" y="1042465"/>
            <a:chExt cx="6808204" cy="755498"/>
          </a:xfrm>
        </p:grpSpPr>
        <p:sp>
          <p:nvSpPr>
            <p:cNvPr id="68" name="Right Brace 67">
              <a:extLst>
                <a:ext uri="{FF2B5EF4-FFF2-40B4-BE49-F238E27FC236}">
                  <a16:creationId xmlns:a16="http://schemas.microsoft.com/office/drawing/2014/main" id="{97A642B0-E2C0-417C-895E-F5435AD1BEC4}"/>
                </a:ext>
              </a:extLst>
            </p:cNvPr>
            <p:cNvSpPr/>
            <p:nvPr/>
          </p:nvSpPr>
          <p:spPr>
            <a:xfrm rot="16200000">
              <a:off x="6568854" y="-1803756"/>
              <a:ext cx="398930" cy="6804508"/>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CAD12B6E-06A6-0F87-7B5C-1533F90DE9BF}"/>
                </a:ext>
              </a:extLst>
            </p:cNvPr>
            <p:cNvSpPr txBox="1"/>
            <p:nvPr/>
          </p:nvSpPr>
          <p:spPr>
            <a:xfrm>
              <a:off x="3362369" y="1042465"/>
              <a:ext cx="68045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Candara"/>
                  <a:ea typeface="+mn-ea"/>
                  <a:cs typeface="+mn-cs"/>
                </a:rPr>
                <a:t>The Olivet Discourse</a:t>
              </a:r>
            </a:p>
          </p:txBody>
        </p:sp>
      </p:grpSp>
      <p:grpSp>
        <p:nvGrpSpPr>
          <p:cNvPr id="83" name="Group 82">
            <a:extLst>
              <a:ext uri="{FF2B5EF4-FFF2-40B4-BE49-F238E27FC236}">
                <a16:creationId xmlns:a16="http://schemas.microsoft.com/office/drawing/2014/main" id="{A4FBBFAA-BC96-C41F-E6F1-22F49DB8500B}"/>
              </a:ext>
            </a:extLst>
          </p:cNvPr>
          <p:cNvGrpSpPr/>
          <p:nvPr/>
        </p:nvGrpSpPr>
        <p:grpSpPr>
          <a:xfrm>
            <a:off x="5721777" y="3364411"/>
            <a:ext cx="4448796" cy="3390757"/>
            <a:chOff x="5721777" y="3364411"/>
            <a:chExt cx="4448796" cy="3390757"/>
          </a:xfrm>
        </p:grpSpPr>
        <p:sp>
          <p:nvSpPr>
            <p:cNvPr id="61" name="Right Brace 60">
              <a:extLst>
                <a:ext uri="{FF2B5EF4-FFF2-40B4-BE49-F238E27FC236}">
                  <a16:creationId xmlns:a16="http://schemas.microsoft.com/office/drawing/2014/main" id="{08B117BD-FB8B-1B9A-2DCD-028031602693}"/>
                </a:ext>
              </a:extLst>
            </p:cNvPr>
            <p:cNvSpPr/>
            <p:nvPr/>
          </p:nvSpPr>
          <p:spPr>
            <a:xfrm rot="5400000">
              <a:off x="8574185" y="2188840"/>
              <a:ext cx="420817" cy="2771959"/>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62" name="Connector: Elbow 61">
              <a:extLst>
                <a:ext uri="{FF2B5EF4-FFF2-40B4-BE49-F238E27FC236}">
                  <a16:creationId xmlns:a16="http://schemas.microsoft.com/office/drawing/2014/main" id="{E2C3FD1F-E22F-34D4-A3D3-3868054F43EC}"/>
                </a:ext>
              </a:extLst>
            </p:cNvPr>
            <p:cNvCxnSpPr>
              <a:cxnSpLocks/>
            </p:cNvCxnSpPr>
            <p:nvPr/>
          </p:nvCxnSpPr>
          <p:spPr>
            <a:xfrm flipV="1">
              <a:off x="6633882" y="3776967"/>
              <a:ext cx="2150712" cy="1978374"/>
            </a:xfrm>
            <a:prstGeom prst="bentConnector3">
              <a:avLst>
                <a:gd name="adj1" fmla="val 99811"/>
              </a:avLst>
            </a:prstGeom>
            <a:ln w="50800">
              <a:solidFill>
                <a:srgbClr val="A2FFB3"/>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9FDB4B90-8559-7961-F642-13C894ADE9F6}"/>
                </a:ext>
              </a:extLst>
            </p:cNvPr>
            <p:cNvSpPr txBox="1"/>
            <p:nvPr/>
          </p:nvSpPr>
          <p:spPr>
            <a:xfrm>
              <a:off x="5721777" y="5277840"/>
              <a:ext cx="180360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But concerning </a:t>
              </a:r>
              <a:r>
                <a:rPr kumimoji="0" lang="en-US" sz="1800" b="0" i="1" u="none" strike="noStrike" kern="1200" cap="none" spc="0" normalizeH="0" baseline="0" noProof="0" dirty="0">
                  <a:ln>
                    <a:noFill/>
                  </a:ln>
                  <a:solidFill>
                    <a:srgbClr val="A2FFB3"/>
                  </a:solidFill>
                  <a:effectLst/>
                  <a:uLnTx/>
                  <a:uFillTx/>
                  <a:latin typeface="Cambria" panose="02040503050406030204" pitchFamily="18" charset="0"/>
                  <a:ea typeface="Cambria" panose="02040503050406030204" pitchFamily="18" charset="0"/>
                  <a:cs typeface="+mn-cs"/>
                </a:rPr>
                <a:t>that day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and hour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no one knows…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(Mat 24:36)</a:t>
              </a:r>
            </a:p>
          </p:txBody>
        </p:sp>
      </p:grpSp>
      <p:sp>
        <p:nvSpPr>
          <p:cNvPr id="84" name="TextBox 83">
            <a:extLst>
              <a:ext uri="{FF2B5EF4-FFF2-40B4-BE49-F238E27FC236}">
                <a16:creationId xmlns:a16="http://schemas.microsoft.com/office/drawing/2014/main" id="{BBB4B7DB-3D57-D1FB-95B7-5C09DFCE60FD}"/>
              </a:ext>
            </a:extLst>
          </p:cNvPr>
          <p:cNvSpPr txBox="1"/>
          <p:nvPr/>
        </p:nvSpPr>
        <p:spPr>
          <a:xfrm>
            <a:off x="1840061" y="4153302"/>
            <a:ext cx="1707092"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A2FFB3"/>
                </a:solidFill>
                <a:effectLst/>
                <a:uLnTx/>
                <a:uFillTx/>
                <a:latin typeface="Cambria" panose="02040503050406030204" pitchFamily="18" charset="0"/>
                <a:ea typeface="Cambria" panose="02040503050406030204" pitchFamily="18" charset="0"/>
                <a:cs typeface="+mn-cs"/>
              </a:rPr>
              <a:t>what</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 will be the </a:t>
            </a:r>
            <a:r>
              <a:rPr kumimoji="0" lang="en-US" sz="1800" b="0" i="1" u="none" strike="noStrike" kern="1200" cap="none" spc="0" normalizeH="0" baseline="0" noProof="0" dirty="0">
                <a:ln>
                  <a:noFill/>
                </a:ln>
                <a:solidFill>
                  <a:srgbClr val="A2FFB3"/>
                </a:solidFill>
                <a:effectLst/>
                <a:uLnTx/>
                <a:uFillTx/>
                <a:latin typeface="Cambria" panose="02040503050406030204" pitchFamily="18" charset="0"/>
                <a:ea typeface="Cambria" panose="02040503050406030204" pitchFamily="18" charset="0"/>
                <a:cs typeface="+mn-cs"/>
              </a:rPr>
              <a:t>sign</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 of your coming and of the close of the age?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99FFFF"/>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(Mat 24:3).</a:t>
            </a:r>
          </a:p>
        </p:txBody>
      </p:sp>
    </p:spTree>
    <p:extLst>
      <p:ext uri="{BB962C8B-B14F-4D97-AF65-F5344CB8AC3E}">
        <p14:creationId xmlns:p14="http://schemas.microsoft.com/office/powerpoint/2010/main" val="2819076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down)">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p:cTn id="19" dur="500" fill="hold"/>
                                        <p:tgtEl>
                                          <p:spTgt spid="59"/>
                                        </p:tgtEl>
                                        <p:attrNameLst>
                                          <p:attrName>ppt_w</p:attrName>
                                        </p:attrNameLst>
                                      </p:cBhvr>
                                      <p:tavLst>
                                        <p:tav tm="0">
                                          <p:val>
                                            <p:fltVal val="0"/>
                                          </p:val>
                                        </p:tav>
                                        <p:tav tm="100000">
                                          <p:val>
                                            <p:strVal val="#ppt_w"/>
                                          </p:val>
                                        </p:tav>
                                      </p:tavLst>
                                    </p:anim>
                                    <p:anim calcmode="lin" valueType="num">
                                      <p:cBhvr>
                                        <p:cTn id="20" dur="500" fill="hold"/>
                                        <p:tgtEl>
                                          <p:spTgt spid="59"/>
                                        </p:tgtEl>
                                        <p:attrNameLst>
                                          <p:attrName>ppt_h</p:attrName>
                                        </p:attrNameLst>
                                      </p:cBhvr>
                                      <p:tavLst>
                                        <p:tav tm="0">
                                          <p:val>
                                            <p:fltVal val="0"/>
                                          </p:val>
                                        </p:tav>
                                        <p:tav tm="100000">
                                          <p:val>
                                            <p:strVal val="#ppt_h"/>
                                          </p:val>
                                        </p:tav>
                                      </p:tavLst>
                                    </p:anim>
                                    <p:animEffect transition="in" filter="fade">
                                      <p:cBhvr>
                                        <p:cTn id="21" dur="500"/>
                                        <p:tgtEl>
                                          <p:spTgt spid="5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4"/>
                                        </p:tgtEl>
                                        <p:attrNameLst>
                                          <p:attrName>style.visibility</p:attrName>
                                        </p:attrNameLst>
                                      </p:cBhvr>
                                      <p:to>
                                        <p:strVal val="visible"/>
                                      </p:to>
                                    </p:set>
                                    <p:anim calcmode="lin" valueType="num">
                                      <p:cBhvr>
                                        <p:cTn id="26" dur="500" fill="hold"/>
                                        <p:tgtEl>
                                          <p:spTgt spid="84"/>
                                        </p:tgtEl>
                                        <p:attrNameLst>
                                          <p:attrName>ppt_w</p:attrName>
                                        </p:attrNameLst>
                                      </p:cBhvr>
                                      <p:tavLst>
                                        <p:tav tm="0">
                                          <p:val>
                                            <p:fltVal val="0"/>
                                          </p:val>
                                        </p:tav>
                                        <p:tav tm="100000">
                                          <p:val>
                                            <p:strVal val="#ppt_w"/>
                                          </p:val>
                                        </p:tav>
                                      </p:tavLst>
                                    </p:anim>
                                    <p:anim calcmode="lin" valueType="num">
                                      <p:cBhvr>
                                        <p:cTn id="27" dur="500" fill="hold"/>
                                        <p:tgtEl>
                                          <p:spTgt spid="84"/>
                                        </p:tgtEl>
                                        <p:attrNameLst>
                                          <p:attrName>ppt_h</p:attrName>
                                        </p:attrNameLst>
                                      </p:cBhvr>
                                      <p:tavLst>
                                        <p:tav tm="0">
                                          <p:val>
                                            <p:fltVal val="0"/>
                                          </p:val>
                                        </p:tav>
                                        <p:tav tm="100000">
                                          <p:val>
                                            <p:strVal val="#ppt_h"/>
                                          </p:val>
                                        </p:tav>
                                      </p:tavLst>
                                    </p:anim>
                                    <p:animEffect transition="in" filter="fade">
                                      <p:cBhvr>
                                        <p:cTn id="28" dur="500"/>
                                        <p:tgtEl>
                                          <p:spTgt spid="8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wipe(down)">
                                      <p:cBhvr>
                                        <p:cTn id="33" dur="500"/>
                                        <p:tgtEl>
                                          <p:spTgt spid="7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nodeType="click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wipe(right)">
                                      <p:cBhvr>
                                        <p:cTn id="59" dur="500"/>
                                        <p:tgtEl>
                                          <p:spTgt spid="8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83"/>
                                        </p:tgtEl>
                                        <p:attrNameLst>
                                          <p:attrName>style.visibility</p:attrName>
                                        </p:attrNameLst>
                                      </p:cBhvr>
                                      <p:to>
                                        <p:strVal val="visible"/>
                                      </p:to>
                                    </p:set>
                                    <p:animEffect transition="in" filter="wipe(down)">
                                      <p:cBhvr>
                                        <p:cTn id="6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5" grpId="0" animBg="1"/>
      <p:bldP spid="28" grpId="0" animBg="1"/>
      <p:bldP spid="59" grpId="0"/>
      <p:bldP spid="8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6F3799C7-8FC8-5925-6830-491CFB09A7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E4C1BF-700B-A489-2D85-DF3544DDCCBF}"/>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Talents (25:14-30)</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BD70868C-7DBB-4EE8-7B59-ADF49BE8F27C}"/>
              </a:ext>
            </a:extLst>
          </p:cNvPr>
          <p:cNvSpPr>
            <a:spLocks noGrp="1"/>
          </p:cNvSpPr>
          <p:nvPr>
            <p:ph idx="1"/>
          </p:nvPr>
        </p:nvSpPr>
        <p:spPr>
          <a:xfrm>
            <a:off x="448811" y="792760"/>
            <a:ext cx="11455167" cy="6065239"/>
          </a:xfrm>
        </p:spPr>
        <p:txBody>
          <a:bodyPr>
            <a:normAutofit fontScale="85000" lnSpcReduction="20000"/>
          </a:bodyPr>
          <a:lstStyle/>
          <a:p>
            <a:r>
              <a:rPr lang="en-US" sz="4000" dirty="0">
                <a:solidFill>
                  <a:srgbClr val="F5F5F5"/>
                </a:solidFill>
                <a:effectLst>
                  <a:outerShdw blurRad="38100" dist="38100" dir="2700000" algn="tl" rotWithShape="0">
                    <a:prstClr val="black"/>
                  </a:outerShdw>
                </a:effectLst>
              </a:rPr>
              <a:t>God does not judge disciples by comparing them with others, but by whether they faithfully use what he has entrusted to them (Luke 12:48; 1 Corinthians 4:1–2; 1 Peter 4:10). </a:t>
            </a:r>
          </a:p>
          <a:p>
            <a:r>
              <a:rPr lang="en-US" sz="4000" dirty="0">
                <a:solidFill>
                  <a:srgbClr val="F5F5F5"/>
                </a:solidFill>
                <a:effectLst>
                  <a:outerShdw blurRad="38100" dist="38100" dir="2700000" algn="tl" rotWithShape="0">
                    <a:prstClr val="black"/>
                  </a:outerShdw>
                </a:effectLst>
              </a:rPr>
              <a:t>Their reward includes greater responsibility and sharing their master’s joy.</a:t>
            </a:r>
          </a:p>
          <a:p>
            <a:r>
              <a:rPr lang="en-US" sz="4000" dirty="0">
                <a:solidFill>
                  <a:srgbClr val="F5F5F5"/>
                </a:solidFill>
                <a:effectLst>
                  <a:outerShdw blurRad="38100" dist="38100" dir="2700000" algn="tl" rotWithShape="0">
                    <a:prstClr val="black"/>
                  </a:outerShdw>
                </a:effectLst>
              </a:rPr>
              <a:t>The third servant did nothing. </a:t>
            </a:r>
          </a:p>
          <a:p>
            <a:r>
              <a:rPr lang="en-US" sz="4000" dirty="0">
                <a:solidFill>
                  <a:srgbClr val="F5F5F5"/>
                </a:solidFill>
                <a:effectLst>
                  <a:outerShdw blurRad="38100" dist="38100" dir="2700000" algn="tl" rotWithShape="0">
                    <a:prstClr val="black"/>
                  </a:outerShdw>
                </a:effectLst>
              </a:rPr>
              <a:t>He portrayed his master as harsh and used fear as an excuse, but his failure to earn even interest on the money he was given exposed his laziness, distrust, and unwillingness to serve. </a:t>
            </a:r>
          </a:p>
          <a:p>
            <a:r>
              <a:rPr lang="en-US" sz="4000" dirty="0">
                <a:solidFill>
                  <a:srgbClr val="F5F5F5"/>
                </a:solidFill>
                <a:effectLst>
                  <a:outerShdw blurRad="38100" dist="38100" dir="2700000" algn="tl" rotWithShape="0">
                    <a:prstClr val="black"/>
                  </a:outerShdw>
                </a:effectLst>
              </a:rPr>
              <a:t>His sin was not merely doing something wrong but failing to do good (Matthew 25:41–45; James 4:17). </a:t>
            </a:r>
          </a:p>
          <a:p>
            <a:r>
              <a:rPr lang="en-US" sz="4000" dirty="0">
                <a:solidFill>
                  <a:srgbClr val="F5F5F5"/>
                </a:solidFill>
                <a:effectLst>
                  <a:outerShdw blurRad="38100" dist="38100" dir="2700000" algn="tl" rotWithShape="0">
                    <a:prstClr val="black"/>
                  </a:outerShdw>
                </a:effectLst>
              </a:rPr>
              <a:t>His judgment—outer darkness with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weeping and gnashing of teeth</a:t>
            </a:r>
            <a:r>
              <a:rPr lang="en-US" sz="4000" dirty="0">
                <a:solidFill>
                  <a:srgbClr val="F5F5F5"/>
                </a:solidFill>
                <a:effectLst>
                  <a:outerShdw blurRad="38100" dist="38100" dir="2700000" algn="tl" rotWithShape="0">
                    <a:prstClr val="black"/>
                  </a:outerShdw>
                </a:effectLst>
              </a:rPr>
              <a:t>”—shows that he was not a genuine believer (Matthew 7:21–27; 22:13).</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11366950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CB9EA26-2254-2D7C-3B88-AFE7B78A6D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52AB86-0563-811A-A347-53F0D51A07DB}"/>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Parable of the Talents (25:14-30)</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9A6A2915-E3B0-0C84-1E60-E6F777779B4A}"/>
              </a:ext>
            </a:extLst>
          </p:cNvPr>
          <p:cNvSpPr>
            <a:spLocks noGrp="1"/>
          </p:cNvSpPr>
          <p:nvPr>
            <p:ph idx="1"/>
          </p:nvPr>
        </p:nvSpPr>
        <p:spPr>
          <a:xfrm>
            <a:off x="448811" y="792760"/>
            <a:ext cx="11455167" cy="6065239"/>
          </a:xfrm>
        </p:spPr>
        <p:txBody>
          <a:bodyPr>
            <a:normAutofit fontScale="92500" lnSpcReduction="10000"/>
          </a:bodyPr>
          <a:lstStyle/>
          <a:p>
            <a:r>
              <a:rPr lang="en-US" sz="4000" dirty="0">
                <a:solidFill>
                  <a:srgbClr val="F5F5F5"/>
                </a:solidFill>
                <a:effectLst>
                  <a:outerShdw blurRad="38100" dist="38100" dir="2700000" algn="tl" rotWithShape="0">
                    <a:prstClr val="black"/>
                  </a:outerShdw>
                </a:effectLst>
              </a:rPr>
              <a:t>The point of the parable, then, is this, while we are waiting for the Lord’s return, we are to be faithful in using the opportunities for service which the Lord has given us. </a:t>
            </a:r>
          </a:p>
          <a:p>
            <a:r>
              <a:rPr lang="en-US" sz="4000" dirty="0">
                <a:solidFill>
                  <a:srgbClr val="F5F5F5"/>
                </a:solidFill>
                <a:effectLst>
                  <a:outerShdw blurRad="38100" dist="38100" dir="2700000" algn="tl" rotWithShape="0">
                    <a:prstClr val="black"/>
                  </a:outerShdw>
                </a:effectLst>
              </a:rPr>
              <a:t>Whatever we have belongs to God. </a:t>
            </a:r>
          </a:p>
          <a:p>
            <a:r>
              <a:rPr lang="en-US" sz="4000" dirty="0">
                <a:solidFill>
                  <a:srgbClr val="F5F5F5"/>
                </a:solidFill>
                <a:effectLst>
                  <a:outerShdw blurRad="38100" dist="38100" dir="2700000" algn="tl" rotWithShape="0">
                    <a:prstClr val="black"/>
                  </a:outerShdw>
                </a:effectLst>
              </a:rPr>
              <a:t>We are stewards who will give an account for how we made use of everything God has given us. See Matt. 25:14; also Luke 16:2; 1 Cor. 4:1, 2; 6:19, 20; 1 Peter 4:10.</a:t>
            </a:r>
          </a:p>
          <a:p>
            <a:r>
              <a:rPr lang="en-US" sz="4000" dirty="0">
                <a:solidFill>
                  <a:srgbClr val="F5F5F5"/>
                </a:solidFill>
                <a:effectLst>
                  <a:outerShdw blurRad="38100" dist="38100" dir="2700000" algn="tl" rotWithShape="0">
                    <a:prstClr val="black"/>
                  </a:outerShdw>
                </a:effectLst>
              </a:rPr>
              <a:t>Those who profess to serve God but neglect to use the resources and opportunities the Lord has entrusted to them in service to him, and who make excuses for not doing so, show that their professed faith is not genuine and they will be condemned in the last judgment.</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4522902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6510BFA-1C9E-9FE6-56A3-AB6D637A8F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12E5CD-3B93-5805-4231-FF5BB032405D}"/>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Sheep and the Goats (25:31-46)</a:t>
            </a:r>
          </a:p>
        </p:txBody>
      </p:sp>
      <p:sp>
        <p:nvSpPr>
          <p:cNvPr id="5" name="Content Placeholder 4">
            <a:extLst>
              <a:ext uri="{FF2B5EF4-FFF2-40B4-BE49-F238E27FC236}">
                <a16:creationId xmlns:a16="http://schemas.microsoft.com/office/drawing/2014/main" id="{A74910FA-4EDD-CB83-B697-FE79D1C657C8}"/>
              </a:ext>
            </a:extLst>
          </p:cNvPr>
          <p:cNvSpPr>
            <a:spLocks noGrp="1"/>
          </p:cNvSpPr>
          <p:nvPr>
            <p:ph idx="1"/>
          </p:nvPr>
        </p:nvSpPr>
        <p:spPr>
          <a:xfrm>
            <a:off x="323273" y="866503"/>
            <a:ext cx="11610109" cy="5991497"/>
          </a:xfrm>
        </p:spPr>
        <p:txBody>
          <a:bodyPr>
            <a:normAutofit lnSpcReduction="1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25:31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"When the Son of Man comes in his glory, and all the angels with him, then he will sit on his glorious throne.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Before him will be gathered all the nations, and he will separate people one from another as a shepherd separates the sheep from the goats.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will place the sheep on his right, but the goats on the left.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the King will say to those on his right, 'Come, you who are blessed by my Father, inherit the kingdom prepared for you from the foundation of the world.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I was hungry and you gave me food, I was thirsty and you gave me drink, I was a stranger and you welcomed me,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was naked and you clothed me, I was sick and you visited me, I was in prison and you came to me.'</a:t>
            </a:r>
            <a:endPar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8599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6DCF72D-44BF-E754-96C9-335DDB8C958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28043E-84FB-38B7-7C65-190BF15977C0}"/>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Sheep and the Goats (25:31-46)</a:t>
            </a:r>
          </a:p>
        </p:txBody>
      </p:sp>
      <p:sp>
        <p:nvSpPr>
          <p:cNvPr id="5" name="Content Placeholder 4">
            <a:extLst>
              <a:ext uri="{FF2B5EF4-FFF2-40B4-BE49-F238E27FC236}">
                <a16:creationId xmlns:a16="http://schemas.microsoft.com/office/drawing/2014/main" id="{B0BD25A9-7572-CAA0-CC82-96AD94818898}"/>
              </a:ext>
            </a:extLst>
          </p:cNvPr>
          <p:cNvSpPr>
            <a:spLocks noGrp="1"/>
          </p:cNvSpPr>
          <p:nvPr>
            <p:ph idx="1"/>
          </p:nvPr>
        </p:nvSpPr>
        <p:spPr>
          <a:xfrm>
            <a:off x="323273" y="866503"/>
            <a:ext cx="11610109" cy="5991497"/>
          </a:xfrm>
        </p:spPr>
        <p:txBody>
          <a:bodyPr>
            <a:normAutofit fontScale="850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25:37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the righteous will answer him, saying, 'Lord, when did we see you hungry and feed you, or thirsty and give you drink?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when did we see you a stranger and welcome you, or naked and clothe you?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when did we see you sick or in prison and visit you?'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 King will answer them, 'Truly, I say to you, as you did it to one of the least of these my brothers, you did it to me.'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he will say to those on his left, 'Depart from me, you cursed, into the eternal fire prepared for the devil and his angels.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I was hungry and you gave me no food, I was thirsty and you gave me no drink,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was a stranger and you did not welcome me, naked and you did not clothe me, sick and in prison and you did not visit me.'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they also will answer, saying, 'Lord, when did we see you hungry or thirsty or a stranger or naked or sick or in prison, and did not minister to you?'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he will answer them, saying, 'Truly, I say to you, as you did not do it to one of the least of these, you did not do it to me.'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these will go away into eternal punishment, but the righteous into eternal life."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3494136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1F4A5A0-7481-8D75-A930-919E13E9A65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0E43B1-F26C-BAEE-6D1D-0AABDA26D0C0}"/>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Sheep and the Goats (25:31-46)</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00D2C229-A21F-2ADC-13BE-5D89D57D5472}"/>
              </a:ext>
            </a:extLst>
          </p:cNvPr>
          <p:cNvSpPr>
            <a:spLocks noGrp="1"/>
          </p:cNvSpPr>
          <p:nvPr>
            <p:ph idx="1"/>
          </p:nvPr>
        </p:nvSpPr>
        <p:spPr>
          <a:xfrm>
            <a:off x="637563" y="822121"/>
            <a:ext cx="11081857" cy="6128160"/>
          </a:xfrm>
        </p:spPr>
        <p:txBody>
          <a:bodyPr>
            <a:normAutofit fontScale="92500" lnSpcReduction="10000"/>
          </a:bodyPr>
          <a:lstStyle/>
          <a:p>
            <a:r>
              <a:rPr lang="en-US" sz="4000" dirty="0">
                <a:solidFill>
                  <a:srgbClr val="F5F5F5"/>
                </a:solidFill>
                <a:effectLst>
                  <a:outerShdw blurRad="38100" dist="38100" dir="2700000" algn="tl" rotWithShape="0">
                    <a:prstClr val="black"/>
                  </a:outerShdw>
                </a:effectLst>
              </a:rPr>
              <a:t>Matthew 25:31–46 brings the Olivet Discourse to its climax with a majestic picture of the final judgment. </a:t>
            </a:r>
          </a:p>
          <a:p>
            <a:r>
              <a:rPr lang="en-US" sz="4000" dirty="0">
                <a:solidFill>
                  <a:srgbClr val="F5F5F5"/>
                </a:solidFill>
                <a:effectLst>
                  <a:outerShdw blurRad="38100" dist="38100" dir="2700000" algn="tl" rotWithShape="0">
                    <a:prstClr val="black"/>
                  </a:outerShdw>
                </a:effectLst>
              </a:rPr>
              <a:t>When Jesus returns in glory, accompanied by his angels, he will sit upon his throne as the divine King and Judge (Matt. 25:31; cf. Dan. 7:13–14; Matt. 13:41–43; 16:27; 24:30–31; 28:18). </a:t>
            </a:r>
          </a:p>
          <a:p>
            <a:r>
              <a:rPr lang="en-US" sz="4000" dirty="0">
                <a:solidFill>
                  <a:srgbClr val="F5F5F5"/>
                </a:solidFill>
                <a:effectLst>
                  <a:outerShdw blurRad="38100" dist="38100" dir="2700000" algn="tl" rotWithShape="0">
                    <a:prstClr val="black"/>
                  </a:outerShdw>
                </a:effectLst>
              </a:rPr>
              <a:t>All humanity will be gathered before him, and he will separate individuals as a shepherd separates sheep from goats (Matt. 25:32–33; cf. Matt. 13:47–50; Rev. 20:11–15). </a:t>
            </a:r>
          </a:p>
          <a:p>
            <a:r>
              <a:rPr lang="en-US" sz="4000" dirty="0">
                <a:solidFill>
                  <a:srgbClr val="F5F5F5"/>
                </a:solidFill>
                <a:effectLst>
                  <a:outerShdw blurRad="38100" dist="38100" dir="2700000" algn="tl" rotWithShape="0">
                    <a:prstClr val="black"/>
                  </a:outerShdw>
                </a:effectLst>
              </a:rPr>
              <a:t>The right hand represents acceptance and honor; the left represents rejection.</a:t>
            </a:r>
          </a:p>
        </p:txBody>
      </p:sp>
    </p:spTree>
    <p:extLst>
      <p:ext uri="{BB962C8B-B14F-4D97-AF65-F5344CB8AC3E}">
        <p14:creationId xmlns:p14="http://schemas.microsoft.com/office/powerpoint/2010/main" val="15268924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5F9283F5-F778-BCF9-A750-0A124D07E3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F98B5A-7729-A6E1-F40C-B9F6D1268842}"/>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Sheep and the Goats (25:31-46)</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2F4678FE-E3C9-D4E8-67CB-4673DB2FA307}"/>
              </a:ext>
            </a:extLst>
          </p:cNvPr>
          <p:cNvSpPr>
            <a:spLocks noGrp="1"/>
          </p:cNvSpPr>
          <p:nvPr>
            <p:ph idx="1"/>
          </p:nvPr>
        </p:nvSpPr>
        <p:spPr>
          <a:xfrm>
            <a:off x="637563" y="822121"/>
            <a:ext cx="11081857" cy="6128160"/>
          </a:xfrm>
        </p:spPr>
        <p:txBody>
          <a:bodyPr>
            <a:normAutofit fontScale="92500" lnSpcReduction="20000"/>
          </a:bodyPr>
          <a:lstStyle/>
          <a:p>
            <a:r>
              <a:rPr lang="en-US" sz="4000" dirty="0">
                <a:solidFill>
                  <a:srgbClr val="F5F5F5"/>
                </a:solidFill>
                <a:effectLst>
                  <a:outerShdw blurRad="38100" dist="38100" dir="2700000" algn="tl" rotWithShape="0">
                    <a:prstClr val="black"/>
                  </a:outerShdw>
                </a:effectLst>
              </a:rPr>
              <a:t>The sheep are invited to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inherit the kingdom</a:t>
            </a:r>
            <a:r>
              <a:rPr lang="en-US" sz="4000" dirty="0">
                <a:solidFill>
                  <a:srgbClr val="F5F5F5"/>
                </a:solidFill>
                <a:effectLst>
                  <a:outerShdw blurRad="38100" dist="38100" dir="2700000" algn="tl" rotWithShape="0">
                    <a:prstClr val="black"/>
                  </a:outerShdw>
                </a:effectLst>
              </a:rPr>
              <a:t>” prepared for them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from the foundation of the world</a:t>
            </a:r>
            <a:r>
              <a:rPr lang="en-US" sz="4000" dirty="0">
                <a:solidFill>
                  <a:srgbClr val="F5F5F5"/>
                </a:solidFill>
                <a:effectLst>
                  <a:outerShdw blurRad="38100" dist="38100" dir="2700000" algn="tl" rotWithShape="0">
                    <a:prstClr val="black"/>
                  </a:outerShdw>
                </a:effectLst>
              </a:rPr>
              <a:t>” (Matt. 25:34). </a:t>
            </a:r>
          </a:p>
          <a:p>
            <a:r>
              <a:rPr lang="en-US" sz="4000" dirty="0">
                <a:solidFill>
                  <a:srgbClr val="F5F5F5"/>
                </a:solidFill>
                <a:effectLst>
                  <a:outerShdw blurRad="38100" dist="38100" dir="2700000" algn="tl" rotWithShape="0">
                    <a:prstClr val="black"/>
                  </a:outerShdw>
                </a:effectLst>
              </a:rPr>
              <a:t>The word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inherit</a:t>
            </a:r>
            <a:r>
              <a:rPr lang="en-US" sz="4000" dirty="0">
                <a:solidFill>
                  <a:srgbClr val="F5F5F5"/>
                </a:solidFill>
                <a:effectLst>
                  <a:outerShdw blurRad="38100" dist="38100" dir="2700000" algn="tl" rotWithShape="0">
                    <a:prstClr val="black"/>
                  </a:outerShdw>
                </a:effectLst>
              </a:rPr>
              <a:t>” is important: they do not earn the kingdom but </a:t>
            </a:r>
            <a:r>
              <a:rPr lang="en-US" sz="4000" b="1" i="1" dirty="0">
                <a:solidFill>
                  <a:srgbClr val="F5F5F5"/>
                </a:solidFill>
                <a:effectLst>
                  <a:outerShdw blurRad="38100" dist="38100" dir="2700000" algn="tl" rotWithShape="0">
                    <a:prstClr val="black"/>
                  </a:outerShdw>
                </a:effectLst>
              </a:rPr>
              <a:t>receive</a:t>
            </a:r>
            <a:r>
              <a:rPr lang="en-US" sz="4000" dirty="0">
                <a:solidFill>
                  <a:srgbClr val="F5F5F5"/>
                </a:solidFill>
                <a:effectLst>
                  <a:outerShdw blurRad="38100" dist="38100" dir="2700000" algn="tl" rotWithShape="0">
                    <a:prstClr val="black"/>
                  </a:outerShdw>
                </a:effectLst>
              </a:rPr>
              <a:t> what </a:t>
            </a:r>
            <a:r>
              <a:rPr lang="en-US" sz="4000" b="1" i="1" dirty="0">
                <a:solidFill>
                  <a:srgbClr val="F5F5F5"/>
                </a:solidFill>
                <a:effectLst>
                  <a:outerShdw blurRad="38100" dist="38100" dir="2700000" algn="tl" rotWithShape="0">
                    <a:prstClr val="black"/>
                  </a:outerShdw>
                </a:effectLst>
              </a:rPr>
              <a:t>God</a:t>
            </a:r>
            <a:r>
              <a:rPr lang="en-US" sz="4000" dirty="0">
                <a:solidFill>
                  <a:srgbClr val="F5F5F5"/>
                </a:solidFill>
                <a:effectLst>
                  <a:outerShdw blurRad="38100" dist="38100" dir="2700000" algn="tl" rotWithShape="0">
                    <a:prstClr val="black"/>
                  </a:outerShdw>
                </a:effectLst>
              </a:rPr>
              <a:t> graciously prepared for them. </a:t>
            </a:r>
          </a:p>
          <a:p>
            <a:r>
              <a:rPr lang="en-US" sz="4000" dirty="0">
                <a:solidFill>
                  <a:srgbClr val="F5F5F5"/>
                </a:solidFill>
                <a:effectLst>
                  <a:outerShdw blurRad="38100" dist="38100" dir="2700000" algn="tl" rotWithShape="0">
                    <a:prstClr val="black"/>
                  </a:outerShdw>
                </a:effectLst>
              </a:rPr>
              <a:t>Their good works are therefore the </a:t>
            </a:r>
            <a:r>
              <a:rPr lang="en-US" sz="4000" b="1" i="1" dirty="0">
                <a:solidFill>
                  <a:srgbClr val="F5F5F5"/>
                </a:solidFill>
                <a:effectLst>
                  <a:outerShdw blurRad="38100" dist="38100" dir="2700000" algn="tl" rotWithShape="0">
                    <a:prstClr val="black"/>
                  </a:outerShdw>
                </a:effectLst>
              </a:rPr>
              <a:t>fruit</a:t>
            </a:r>
            <a:r>
              <a:rPr lang="en-US" sz="4000" dirty="0">
                <a:solidFill>
                  <a:srgbClr val="F5F5F5"/>
                </a:solidFill>
                <a:effectLst>
                  <a:outerShdw blurRad="38100" dist="38100" dir="2700000" algn="tl" rotWithShape="0">
                    <a:prstClr val="black"/>
                  </a:outerShdw>
                </a:effectLst>
              </a:rPr>
              <a:t> of salvation,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its </a:t>
            </a:r>
            <a:r>
              <a:rPr lang="en-US" sz="4000" b="1" i="1" dirty="0">
                <a:solidFill>
                  <a:srgbClr val="F5F5F5"/>
                </a:solidFill>
                <a:effectLst>
                  <a:outerShdw blurRad="38100" dist="38100" dir="2700000" algn="tl" rotWithShape="0">
                    <a:prstClr val="black"/>
                  </a:outerShdw>
                </a:effectLst>
              </a:rPr>
              <a:t>cause</a:t>
            </a:r>
            <a:r>
              <a:rPr lang="en-US" sz="4000" dirty="0">
                <a:solidFill>
                  <a:srgbClr val="F5F5F5"/>
                </a:solidFill>
                <a:effectLst>
                  <a:outerShdw blurRad="38100" dist="38100" dir="2700000" algn="tl" rotWithShape="0">
                    <a:prstClr val="black"/>
                  </a:outerShdw>
                </a:effectLst>
              </a:rPr>
              <a:t>. </a:t>
            </a:r>
          </a:p>
          <a:p>
            <a:r>
              <a:rPr lang="en-US" sz="4000" dirty="0">
                <a:solidFill>
                  <a:srgbClr val="F5F5F5"/>
                </a:solidFill>
                <a:effectLst>
                  <a:outerShdw blurRad="38100" dist="38100" dir="2700000" algn="tl" rotWithShape="0">
                    <a:prstClr val="black"/>
                  </a:outerShdw>
                </a:effectLst>
              </a:rPr>
              <a:t>They have been saved by grace, but that grace has transformed their attitudes, loyalties, and actions (Eph. 2:8–10). </a:t>
            </a:r>
          </a:p>
          <a:p>
            <a:r>
              <a:rPr lang="en-US" sz="4000" dirty="0">
                <a:solidFill>
                  <a:srgbClr val="F5F5F5"/>
                </a:solidFill>
                <a:effectLst>
                  <a:outerShdw blurRad="38100" dist="38100" dir="2700000" algn="tl" rotWithShape="0">
                    <a:prstClr val="black"/>
                  </a:outerShdw>
                </a:effectLst>
              </a:rPr>
              <a:t>Grace and faith are never alone; genuine faith produces a changed life.</a:t>
            </a:r>
            <a:endParaRPr lang="en-US" sz="36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3108895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F84B1070-4170-300A-3293-CE9D469087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26DF94-5F90-5DD1-3DCD-6531C2F36E6C}"/>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Sheep and the Goats (25:31-46)</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53DE7A79-F639-B5A4-07A4-D7F91A431F90}"/>
              </a:ext>
            </a:extLst>
          </p:cNvPr>
          <p:cNvSpPr>
            <a:spLocks noGrp="1"/>
          </p:cNvSpPr>
          <p:nvPr>
            <p:ph idx="1"/>
          </p:nvPr>
        </p:nvSpPr>
        <p:spPr>
          <a:xfrm>
            <a:off x="637563" y="822121"/>
            <a:ext cx="11081857" cy="6128160"/>
          </a:xfrm>
        </p:spPr>
        <p:txBody>
          <a:bodyPr>
            <a:normAutofit fontScale="92500" lnSpcReduction="20000"/>
          </a:bodyPr>
          <a:lstStyle/>
          <a:p>
            <a:r>
              <a:rPr lang="en-US" sz="3200" dirty="0">
                <a:solidFill>
                  <a:srgbClr val="F5F5F5"/>
                </a:solidFill>
                <a:effectLst>
                  <a:outerShdw blurRad="38100" dist="38100" dir="2700000" algn="tl" rotWithShape="0">
                    <a:prstClr val="black"/>
                  </a:outerShdw>
                </a:effectLst>
              </a:rPr>
              <a:t>The King commends the sheep for feeding him when hungry, giving him drink when thirsty, welcoming him as a stranger, clothing him, caring for him when sick, and visiting him in prison (Matt. 25:35–36). </a:t>
            </a:r>
          </a:p>
          <a:p>
            <a:r>
              <a:rPr lang="en-US" sz="3200" dirty="0">
                <a:solidFill>
                  <a:srgbClr val="F5F5F5"/>
                </a:solidFill>
                <a:effectLst>
                  <a:outerShdw blurRad="38100" dist="38100" dir="2700000" algn="tl" rotWithShape="0">
                    <a:prstClr val="black"/>
                  </a:outerShdw>
                </a:effectLst>
              </a:rPr>
              <a:t>Their surprise—“</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When did we see you?</a:t>
            </a:r>
            <a:r>
              <a:rPr lang="en-US" sz="3200" dirty="0">
                <a:solidFill>
                  <a:srgbClr val="F5F5F5"/>
                </a:solidFill>
                <a:effectLst>
                  <a:outerShdw blurRad="38100" dist="38100" dir="2700000" algn="tl" rotWithShape="0">
                    <a:prstClr val="black"/>
                  </a:outerShdw>
                </a:effectLst>
              </a:rPr>
              <a:t>”—shows that they were not consciously performing charitable works to earn eternal life. </a:t>
            </a:r>
          </a:p>
          <a:p>
            <a:r>
              <a:rPr lang="en-US" sz="3200" dirty="0">
                <a:solidFill>
                  <a:srgbClr val="F5F5F5"/>
                </a:solidFill>
                <a:effectLst>
                  <a:outerShdw blurRad="38100" dist="38100" dir="2700000" algn="tl" rotWithShape="0">
                    <a:prstClr val="black"/>
                  </a:outerShdw>
                </a:effectLst>
              </a:rPr>
              <a:t>Their service flowed naturally and humbly from their transformed character. </a:t>
            </a:r>
          </a:p>
          <a:p>
            <a:r>
              <a:rPr lang="en-US" sz="3200" dirty="0">
                <a:solidFill>
                  <a:srgbClr val="F5F5F5"/>
                </a:solidFill>
                <a:effectLst>
                  <a:outerShdw blurRad="38100" dist="38100" dir="2700000" algn="tl" rotWithShape="0">
                    <a:prstClr val="black"/>
                  </a:outerShdw>
                </a:effectLst>
              </a:rPr>
              <a:t>In contrast, the goats’ failure consists largely of sins of omission: they neglected to do the good that love required (Matt. 25:42–45; cf. Heb. 2:3). </a:t>
            </a:r>
          </a:p>
          <a:p>
            <a:r>
              <a:rPr lang="en-US" sz="3200" dirty="0">
                <a:solidFill>
                  <a:srgbClr val="F5F5F5"/>
                </a:solidFill>
                <a:effectLst>
                  <a:outerShdw blurRad="38100" dist="38100" dir="2700000" algn="tl" rotWithShape="0">
                    <a:prstClr val="black"/>
                  </a:outerShdw>
                </a:effectLst>
              </a:rPr>
              <a:t>Their neglect revealed their lack of genuine faith.</a:t>
            </a:r>
          </a:p>
          <a:p>
            <a:r>
              <a:rPr lang="en-US" sz="3200" dirty="0">
                <a:solidFill>
                  <a:srgbClr val="F5F5F5"/>
                </a:solidFill>
                <a:effectLst>
                  <a:outerShdw blurRad="38100" dist="38100" dir="2700000" algn="tl" rotWithShape="0">
                    <a:prstClr val="black"/>
                  </a:outerShdw>
                </a:effectLst>
              </a:rPr>
              <a:t>The passage calls believers to watch for Christ’s return, trust entirely in his grace, care faithfully for his people, support those who proclaim his gospel, and remember that even the smallest unnoticed act of Christian love is seen and remembered by the Lord (Matt. 24:42–44; 25:13; 1 Cor. 15:58).</a:t>
            </a:r>
          </a:p>
        </p:txBody>
      </p:sp>
    </p:spTree>
    <p:extLst>
      <p:ext uri="{BB962C8B-B14F-4D97-AF65-F5344CB8AC3E}">
        <p14:creationId xmlns:p14="http://schemas.microsoft.com/office/powerpoint/2010/main" val="22652540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A2DF635E-0DED-F635-299B-F1485BA6D8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0A2DC7-0237-D726-720B-864717D6043A}"/>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Final Takeaways From the Olivet Discourse</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811822CA-A792-79F3-8BC7-EAD6D0998914}"/>
              </a:ext>
            </a:extLst>
          </p:cNvPr>
          <p:cNvSpPr>
            <a:spLocks noGrp="1"/>
          </p:cNvSpPr>
          <p:nvPr>
            <p:ph idx="1"/>
          </p:nvPr>
        </p:nvSpPr>
        <p:spPr>
          <a:xfrm>
            <a:off x="637563" y="822121"/>
            <a:ext cx="11081857" cy="6128160"/>
          </a:xfrm>
        </p:spPr>
        <p:txBody>
          <a:bodyPr>
            <a:normAutofit lnSpcReduction="10000"/>
          </a:bodyPr>
          <a:lstStyle/>
          <a:p>
            <a:r>
              <a:rPr lang="en-US" sz="3200" dirty="0">
                <a:solidFill>
                  <a:srgbClr val="F5F5F5"/>
                </a:solidFill>
                <a:effectLst>
                  <a:outerShdw blurRad="38100" dist="38100" dir="2700000" algn="tl" rotWithShape="0">
                    <a:prstClr val="black"/>
                  </a:outerShdw>
                </a:effectLst>
              </a:rPr>
              <a:t>Matthew 24:4-33 – Destruction of Jerusalem in A.D 70</a:t>
            </a:r>
          </a:p>
          <a:p>
            <a:pPr lvl="1"/>
            <a:r>
              <a:rPr lang="en-US" sz="2800" dirty="0">
                <a:solidFill>
                  <a:srgbClr val="F5F5F5"/>
                </a:solidFill>
                <a:effectLst>
                  <a:outerShdw blurRad="38100" dist="38100" dir="2700000" algn="tl" rotWithShape="0">
                    <a:prstClr val="black"/>
                  </a:outerShdw>
                </a:effectLst>
              </a:rPr>
              <a:t>Demonstration that Jesus knows the future with uncanny accuracy</a:t>
            </a:r>
          </a:p>
          <a:p>
            <a:pPr lvl="1"/>
            <a:r>
              <a:rPr lang="en-US" sz="2800" dirty="0">
                <a:solidFill>
                  <a:srgbClr val="F5F5F5"/>
                </a:solidFill>
                <a:effectLst>
                  <a:outerShdw blurRad="38100" dist="38100" dir="2700000" algn="tl" rotWithShape="0">
                    <a:prstClr val="black"/>
                  </a:outerShdw>
                </a:effectLst>
              </a:rPr>
              <a:t>Reminder that when those who call themselves God’s people rebel against him, he will eventually bring judgment</a:t>
            </a:r>
          </a:p>
          <a:p>
            <a:pPr lvl="1"/>
            <a:r>
              <a:rPr lang="en-US" sz="2800" dirty="0">
                <a:solidFill>
                  <a:srgbClr val="F5F5F5"/>
                </a:solidFill>
                <a:effectLst>
                  <a:outerShdw blurRad="38100" dist="38100" dir="2700000" algn="tl" rotWithShape="0">
                    <a:prstClr val="black"/>
                  </a:outerShdw>
                </a:effectLst>
              </a:rPr>
              <a:t>We can be thankful that the last vestiges of the Old Covenant were done away with in A.D. 70, and we now are the beneficiaries of a New Covenant that was inaugurated by Christ’s death on the cross.</a:t>
            </a:r>
          </a:p>
          <a:p>
            <a:r>
              <a:rPr lang="en-US" sz="3200" dirty="0">
                <a:solidFill>
                  <a:srgbClr val="F5F5F5"/>
                </a:solidFill>
                <a:effectLst>
                  <a:outerShdw blurRad="38100" dist="38100" dir="2700000" algn="tl" rotWithShape="0">
                    <a:prstClr val="black"/>
                  </a:outerShdw>
                </a:effectLst>
              </a:rPr>
              <a:t>Matthew 24:36-25:46 – Second Coming, End of the World, Final Judgment</a:t>
            </a:r>
          </a:p>
          <a:p>
            <a:pPr lvl="1"/>
            <a:r>
              <a:rPr lang="en-US" sz="2800" dirty="0">
                <a:solidFill>
                  <a:srgbClr val="F5F5F5"/>
                </a:solidFill>
                <a:effectLst>
                  <a:outerShdw blurRad="38100" dist="38100" dir="2700000" algn="tl" rotWithShape="0">
                    <a:prstClr val="black"/>
                  </a:outerShdw>
                </a:effectLst>
              </a:rPr>
              <a:t>Christ will return without prior warning; therefore, we must remain vigilant, being constantly faithful in our Christian walk</a:t>
            </a:r>
          </a:p>
          <a:p>
            <a:pPr lvl="1"/>
            <a:r>
              <a:rPr lang="en-US" sz="2800" dirty="0">
                <a:solidFill>
                  <a:srgbClr val="F5F5F5"/>
                </a:solidFill>
                <a:effectLst>
                  <a:outerShdw blurRad="38100" dist="38100" dir="2700000" algn="tl" rotWithShape="0">
                    <a:prstClr val="black"/>
                  </a:outerShdw>
                </a:effectLst>
              </a:rPr>
              <a:t>Outward association alone with other faithful Christians brings no assurance – we must have our own genuine relationship with the Lord.</a:t>
            </a:r>
          </a:p>
          <a:p>
            <a:pPr lvl="1"/>
            <a:r>
              <a:rPr lang="en-US" sz="2800" dirty="0">
                <a:solidFill>
                  <a:srgbClr val="F5F5F5"/>
                </a:solidFill>
                <a:effectLst>
                  <a:outerShdw blurRad="38100" dist="38100" dir="2700000" algn="tl" rotWithShape="0">
                    <a:prstClr val="black"/>
                  </a:outerShdw>
                </a:effectLst>
              </a:rPr>
              <a:t>If our faith is genuine, there will be </a:t>
            </a:r>
            <a:r>
              <a:rPr lang="en-US" sz="2800" b="1" i="1" dirty="0">
                <a:solidFill>
                  <a:srgbClr val="F5F5F5"/>
                </a:solidFill>
                <a:effectLst>
                  <a:outerShdw blurRad="38100" dist="38100" dir="2700000" algn="tl" rotWithShape="0">
                    <a:prstClr val="black"/>
                  </a:outerShdw>
                </a:effectLst>
              </a:rPr>
              <a:t>visible evidence </a:t>
            </a:r>
            <a:r>
              <a:rPr lang="en-US" sz="2800" dirty="0">
                <a:solidFill>
                  <a:srgbClr val="F5F5F5"/>
                </a:solidFill>
                <a:effectLst>
                  <a:outerShdw blurRad="38100" dist="38100" dir="2700000" algn="tl" rotWithShape="0">
                    <a:prstClr val="black"/>
                  </a:outerShdw>
                </a:effectLst>
              </a:rPr>
              <a:t>of it in the way we live our lives – especially in service to God’s people</a:t>
            </a:r>
          </a:p>
          <a:p>
            <a:pPr lvl="1"/>
            <a:endParaRPr lang="en-US" sz="28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4992634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2">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 calcmode="lin" valueType="num">
                                      <p:cBhvr>
                                        <p:cTn id="49"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2">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 calcmode="lin" valueType="num">
                                      <p:cBhvr>
                                        <p:cTn id="56"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BC044482-63A0-6460-7B13-9D497F6F50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2A10E1-08BB-533F-5E0A-37F1997C5EA9}"/>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101130AF-E22E-D11E-8109-345A03C07EED}"/>
              </a:ext>
            </a:extLst>
          </p:cNvPr>
          <p:cNvSpPr>
            <a:spLocks noGrp="1"/>
          </p:cNvSpPr>
          <p:nvPr>
            <p:ph idx="1"/>
          </p:nvPr>
        </p:nvSpPr>
        <p:spPr>
          <a:xfrm>
            <a:off x="557441" y="738365"/>
            <a:ext cx="11007029" cy="5911817"/>
          </a:xfrm>
        </p:spPr>
        <p:txBody>
          <a:bodyPr>
            <a:normAutofit/>
          </a:bodyPr>
          <a:lstStyle/>
          <a:p>
            <a:r>
              <a:rPr lang="en-US" sz="3600" dirty="0"/>
              <a:t>Now that we have given you a high level view of the Olivet Discourse in one lesson are you able to see how there is a clear division (explained by Christ in the text itself in 24:34-36) between:</a:t>
            </a:r>
          </a:p>
          <a:p>
            <a:pPr lvl="1"/>
            <a:r>
              <a:rPr lang="en-US" sz="2800" dirty="0"/>
              <a:t>“</a:t>
            </a:r>
            <a:r>
              <a:rPr lang="en-US" sz="2800" i="1" dirty="0">
                <a:solidFill>
                  <a:schemeClr val="accent1">
                    <a:lumMod val="75000"/>
                  </a:schemeClr>
                </a:solidFill>
                <a:latin typeface="Cambria" panose="02040503050406030204" pitchFamily="18" charset="0"/>
                <a:ea typeface="Cambria" panose="02040503050406030204" pitchFamily="18" charset="0"/>
              </a:rPr>
              <a:t>all these things</a:t>
            </a:r>
            <a:r>
              <a:rPr lang="en-US" sz="2800" dirty="0"/>
              <a:t>” - the description given of the events of A.D. 70 and the signs that precede them in 24:4-33</a:t>
            </a:r>
          </a:p>
          <a:p>
            <a:pPr lvl="1"/>
            <a:r>
              <a:rPr lang="en-US" sz="2800" dirty="0"/>
              <a:t>“</a:t>
            </a:r>
            <a:r>
              <a:rPr lang="en-US" sz="2800" i="1" dirty="0">
                <a:solidFill>
                  <a:schemeClr val="accent1">
                    <a:lumMod val="75000"/>
                  </a:schemeClr>
                </a:solidFill>
                <a:latin typeface="Cambria" panose="02040503050406030204" pitchFamily="18" charset="0"/>
                <a:ea typeface="Cambria" panose="02040503050406030204" pitchFamily="18" charset="0"/>
              </a:rPr>
              <a:t>that day</a:t>
            </a:r>
            <a:r>
              <a:rPr lang="en-US" sz="2800" dirty="0"/>
              <a:t>” – the description given of the Second Coming, end of the world, and final judgment in 24:26-25:46</a:t>
            </a:r>
          </a:p>
          <a:p>
            <a:r>
              <a:rPr lang="en-US" sz="3200" dirty="0"/>
              <a:t>Does seeing this clear division help you make sense of this difficult passage?</a:t>
            </a:r>
          </a:p>
          <a:p>
            <a:endParaRPr lang="en-US" sz="2800" dirty="0"/>
          </a:p>
          <a:p>
            <a:endParaRPr lang="en-US" sz="3200" dirty="0"/>
          </a:p>
        </p:txBody>
      </p:sp>
    </p:spTree>
    <p:extLst>
      <p:ext uri="{BB962C8B-B14F-4D97-AF65-F5344CB8AC3E}">
        <p14:creationId xmlns:p14="http://schemas.microsoft.com/office/powerpoint/2010/main" val="21818908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6507198E-8F3B-B5E2-AC03-9687371B68B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DB2A76-1A3D-961F-CD72-15DA407CEE3C}"/>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16B41F81-60FB-78C7-D54A-94E734D38A12}"/>
              </a:ext>
            </a:extLst>
          </p:cNvPr>
          <p:cNvSpPr>
            <a:spLocks noGrp="1"/>
          </p:cNvSpPr>
          <p:nvPr>
            <p:ph idx="1"/>
          </p:nvPr>
        </p:nvSpPr>
        <p:spPr>
          <a:xfrm>
            <a:off x="557441" y="738365"/>
            <a:ext cx="11007029" cy="5911817"/>
          </a:xfrm>
        </p:spPr>
        <p:txBody>
          <a:bodyPr>
            <a:normAutofit/>
          </a:bodyPr>
          <a:lstStyle/>
          <a:p>
            <a:r>
              <a:rPr lang="en-US" sz="3600" dirty="0"/>
              <a:t>I listed a number of final takeaways from the Olivet Discourse as a way of knowing the practical applications that come out of this passage.</a:t>
            </a:r>
          </a:p>
          <a:p>
            <a:r>
              <a:rPr lang="en-US" sz="3600" dirty="0"/>
              <a:t>Did any of the takeaways listed (most of which you probably already knew) serve as a needful reminder to you? If so, which one(s) and why?</a:t>
            </a:r>
          </a:p>
          <a:p>
            <a:r>
              <a:rPr lang="en-US" sz="3600" dirty="0"/>
              <a:t>Can you think of any takeaways or practical applications of this passage that I might have overlooked in making this list?</a:t>
            </a:r>
            <a:endParaRPr lang="en-US" sz="3200" dirty="0"/>
          </a:p>
          <a:p>
            <a:endParaRPr lang="en-US" sz="2800" dirty="0"/>
          </a:p>
          <a:p>
            <a:endParaRPr lang="en-US" sz="3200" dirty="0"/>
          </a:p>
        </p:txBody>
      </p:sp>
    </p:spTree>
    <p:extLst>
      <p:ext uri="{BB962C8B-B14F-4D97-AF65-F5344CB8AC3E}">
        <p14:creationId xmlns:p14="http://schemas.microsoft.com/office/powerpoint/2010/main" val="1850991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EBFE823-AED5-3AA0-37B8-5BDF958703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C9B36AE-1ED0-707D-0026-4483890A3C8F}"/>
              </a:ext>
            </a:extLst>
          </p:cNvPr>
          <p:cNvSpPr>
            <a:spLocks noGrp="1"/>
          </p:cNvSpPr>
          <p:nvPr>
            <p:ph type="title"/>
          </p:nvPr>
        </p:nvSpPr>
        <p:spPr>
          <a:xfrm>
            <a:off x="0" y="0"/>
            <a:ext cx="12226954" cy="905435"/>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Signs of Jerusalem’s Fall We Have Looked at So Far</a:t>
            </a:r>
          </a:p>
        </p:txBody>
      </p:sp>
      <p:sp>
        <p:nvSpPr>
          <p:cNvPr id="2" name="Content Placeholder 1">
            <a:extLst>
              <a:ext uri="{FF2B5EF4-FFF2-40B4-BE49-F238E27FC236}">
                <a16:creationId xmlns:a16="http://schemas.microsoft.com/office/drawing/2014/main" id="{B4CF0C53-7DFB-A29D-FCA5-B29E8C1D0640}"/>
              </a:ext>
            </a:extLst>
          </p:cNvPr>
          <p:cNvSpPr>
            <a:spLocks noGrp="1"/>
          </p:cNvSpPr>
          <p:nvPr>
            <p:ph idx="1"/>
          </p:nvPr>
        </p:nvSpPr>
        <p:spPr>
          <a:xfrm>
            <a:off x="305499" y="864066"/>
            <a:ext cx="11821846" cy="5939406"/>
          </a:xfrm>
        </p:spPr>
        <p:txBody>
          <a:bodyPr>
            <a:normAutofit fontScale="77500" lnSpcReduction="20000"/>
          </a:bodyPr>
          <a:lstStyle/>
          <a:p>
            <a:r>
              <a:rPr lang="en-US" sz="3700" dirty="0">
                <a:solidFill>
                  <a:srgbClr val="FFC000"/>
                </a:solidFill>
                <a:effectLst>
                  <a:outerShdw blurRad="38100" dist="38100" dir="2700000" algn="tl" rotWithShape="0">
                    <a:prstClr val="black"/>
                  </a:outerShdw>
                </a:effectLst>
              </a:rPr>
              <a:t>The Beginning of Birth Pains (24:4-8)</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rPr>
              <a:t>– Jesus warned of false messiahs, wars, famines, and earthquakes—the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beginning of birth pains</a:t>
            </a:r>
            <a:r>
              <a:rPr lang="en-US" sz="3700" dirty="0">
                <a:solidFill>
                  <a:srgbClr val="F5F5F5"/>
                </a:solidFill>
                <a:effectLst>
                  <a:outerShdw blurRad="38100" dist="38100" dir="2700000" algn="tl" rotWithShape="0">
                    <a:prstClr val="black"/>
                  </a:outerShdw>
                </a:effectLst>
              </a:rPr>
              <a:t>” signaling that God's judgment on Jerusalem was approaching.</a:t>
            </a:r>
          </a:p>
          <a:p>
            <a:r>
              <a:rPr lang="en-US" sz="3700" dirty="0">
                <a:solidFill>
                  <a:srgbClr val="FFC000"/>
                </a:solidFill>
                <a:effectLst>
                  <a:outerShdw blurRad="38100" dist="38100" dir="2700000" algn="tl" rotWithShape="0">
                    <a:prstClr val="black"/>
                  </a:outerShdw>
                </a:effectLst>
              </a:rPr>
              <a:t>Persecution Predicted (24:9-13)</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rPr>
              <a:t>– Jesus also predicted there would be persecution, apostasy, false prophets, and increasing lawlessness, and he called on His followers to </a:t>
            </a:r>
            <a:r>
              <a:rPr lang="en-US" sz="3700" b="1" i="1" dirty="0">
                <a:solidFill>
                  <a:srgbClr val="F5F5F5"/>
                </a:solidFill>
                <a:effectLst>
                  <a:outerShdw blurRad="38100" dist="38100" dir="2700000" algn="tl" rotWithShape="0">
                    <a:prstClr val="black"/>
                  </a:outerShdw>
                </a:effectLst>
              </a:rPr>
              <a:t>remain faithful </a:t>
            </a:r>
            <a:r>
              <a:rPr lang="en-US" sz="3700" dirty="0">
                <a:solidFill>
                  <a:srgbClr val="F5F5F5"/>
                </a:solidFill>
                <a:effectLst>
                  <a:outerShdw blurRad="38100" dist="38100" dir="2700000" algn="tl" rotWithShape="0">
                    <a:prstClr val="black"/>
                  </a:outerShdw>
                </a:effectLst>
              </a:rPr>
              <a:t>through the coming crisis.</a:t>
            </a:r>
          </a:p>
          <a:p>
            <a:r>
              <a:rPr lang="en-US" sz="3700" dirty="0">
                <a:solidFill>
                  <a:srgbClr val="FFC000"/>
                </a:solidFill>
                <a:effectLst>
                  <a:outerShdw blurRad="38100" dist="38100" dir="2700000" algn="tl" rotWithShape="0">
                    <a:prstClr val="black"/>
                  </a:outerShdw>
                </a:effectLst>
              </a:rPr>
              <a:t>Gospel Proclaimed 24:14</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rPr>
              <a:t>– Jesus also predicted that in the period before Jerusalem fell, the gospel would be proclaimed throughout the Roman world, as a testimony to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all nations</a:t>
            </a:r>
            <a:r>
              <a:rPr lang="en-US" sz="3700" dirty="0">
                <a:solidFill>
                  <a:srgbClr val="F5F5F5"/>
                </a:solidFill>
                <a:effectLst>
                  <a:outerShdw blurRad="38100" dist="38100" dir="2700000" algn="tl" rotWithShape="0">
                    <a:prstClr val="black"/>
                  </a:outerShdw>
                </a:effectLst>
              </a:rPr>
              <a:t>”.</a:t>
            </a:r>
          </a:p>
          <a:p>
            <a:r>
              <a:rPr lang="en-US" sz="3800" dirty="0">
                <a:solidFill>
                  <a:srgbClr val="FFC000"/>
                </a:solidFill>
                <a:effectLst>
                  <a:outerShdw blurRad="38100" dist="38100" dir="2700000" algn="tl" rotWithShape="0">
                    <a:prstClr val="black"/>
                  </a:outerShdw>
                </a:effectLst>
              </a:rPr>
              <a:t>Abomination of Desolation (24:15–20) </a:t>
            </a:r>
            <a:r>
              <a:rPr lang="en-US" sz="3700" dirty="0">
                <a:solidFill>
                  <a:srgbClr val="F5F5F5"/>
                </a:solidFill>
                <a:effectLst>
                  <a:outerShdw blurRad="38100" dist="38100" dir="2700000" algn="tl" rotWithShape="0">
                    <a:prstClr val="black"/>
                  </a:outerShdw>
                </a:effectLst>
                <a:ea typeface="+mj-ea"/>
                <a:cs typeface="+mj-cs"/>
              </a:rPr>
              <a:t>– </a:t>
            </a:r>
          </a:p>
          <a:p>
            <a:pPr lvl="1"/>
            <a:r>
              <a:rPr lang="en-US" sz="3300" dirty="0">
                <a:solidFill>
                  <a:srgbClr val="F5F5F5"/>
                </a:solidFill>
                <a:effectLst>
                  <a:outerShdw blurRad="38100" dist="38100" dir="2700000" algn="tl" rotWithShape="0">
                    <a:prstClr val="black"/>
                  </a:outerShdw>
                </a:effectLst>
                <a:ea typeface="+mj-ea"/>
                <a:cs typeface="+mj-cs"/>
              </a:rPr>
              <a:t>Jesus' warning about the “</a:t>
            </a:r>
            <a:r>
              <a:rPr lang="en-US" sz="33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abomination of desolation</a:t>
            </a:r>
            <a:r>
              <a:rPr lang="en-US" sz="3300" dirty="0">
                <a:solidFill>
                  <a:srgbClr val="F5F5F5"/>
                </a:solidFill>
                <a:effectLst>
                  <a:outerShdw blurRad="38100" dist="38100" dir="2700000" algn="tl" rotWithShape="0">
                    <a:prstClr val="black"/>
                  </a:outerShdw>
                </a:effectLst>
                <a:ea typeface="+mj-ea"/>
                <a:cs typeface="+mj-cs"/>
              </a:rPr>
              <a:t>” draws on the prophecies of Daniel, where earlier events under Antiochus Epiphanes foreshadowed the greater judgment that came upon Jerusalem in A.D. 70. </a:t>
            </a:r>
          </a:p>
          <a:p>
            <a:pPr lvl="1"/>
            <a:r>
              <a:rPr lang="en-US" sz="3300" dirty="0">
                <a:solidFill>
                  <a:srgbClr val="F5F5F5"/>
                </a:solidFill>
                <a:effectLst>
                  <a:outerShdw blurRad="38100" dist="38100" dir="2700000" algn="tl" rotWithShape="0">
                    <a:prstClr val="black"/>
                  </a:outerShdw>
                </a:effectLst>
                <a:ea typeface="+mj-ea"/>
                <a:cs typeface="+mj-cs"/>
              </a:rPr>
              <a:t>When we compare Matthew with Luke 21:20 we see that the “</a:t>
            </a:r>
            <a:r>
              <a:rPr lang="en-US" sz="33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abomination of desolation</a:t>
            </a:r>
            <a:r>
              <a:rPr lang="en-US" sz="3300" dirty="0">
                <a:solidFill>
                  <a:srgbClr val="F5F5F5"/>
                </a:solidFill>
                <a:effectLst>
                  <a:outerShdw blurRad="38100" dist="38100" dir="2700000" algn="tl" rotWithShape="0">
                    <a:prstClr val="black"/>
                  </a:outerShdw>
                </a:effectLst>
                <a:ea typeface="+mj-ea"/>
                <a:cs typeface="+mj-cs"/>
              </a:rPr>
              <a:t>” refers to Jerusalem being surrounded by Roman armies, prompting Christians to flee immediately—a warning that, according to Eusebius, they obeyed by escaping to Pella.</a:t>
            </a:r>
          </a:p>
        </p:txBody>
      </p:sp>
    </p:spTree>
    <p:extLst>
      <p:ext uri="{BB962C8B-B14F-4D97-AF65-F5344CB8AC3E}">
        <p14:creationId xmlns:p14="http://schemas.microsoft.com/office/powerpoint/2010/main" val="10451598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C68AAB1-FBD9-3CF3-8D70-A94970180E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828468A-06F2-0736-B32C-AF9FEDCEF30D}"/>
              </a:ext>
            </a:extLst>
          </p:cNvPr>
          <p:cNvSpPr>
            <a:spLocks noGrp="1"/>
          </p:cNvSpPr>
          <p:nvPr>
            <p:ph type="title"/>
          </p:nvPr>
        </p:nvSpPr>
        <p:spPr>
          <a:xfrm>
            <a:off x="0" y="0"/>
            <a:ext cx="12226954" cy="905435"/>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Signs of Jerusalem’s Fall We Have Looked at So Far</a:t>
            </a:r>
          </a:p>
        </p:txBody>
      </p:sp>
      <p:sp>
        <p:nvSpPr>
          <p:cNvPr id="2" name="Content Placeholder 1">
            <a:extLst>
              <a:ext uri="{FF2B5EF4-FFF2-40B4-BE49-F238E27FC236}">
                <a16:creationId xmlns:a16="http://schemas.microsoft.com/office/drawing/2014/main" id="{82A18DA8-F749-BC08-B08D-D01BA413341E}"/>
              </a:ext>
            </a:extLst>
          </p:cNvPr>
          <p:cNvSpPr>
            <a:spLocks noGrp="1"/>
          </p:cNvSpPr>
          <p:nvPr>
            <p:ph idx="1"/>
          </p:nvPr>
        </p:nvSpPr>
        <p:spPr>
          <a:xfrm>
            <a:off x="230778" y="788127"/>
            <a:ext cx="11608525" cy="6139542"/>
          </a:xfrm>
        </p:spPr>
        <p:txBody>
          <a:bodyPr>
            <a:normAutofit fontScale="85000" lnSpcReduction="20000"/>
          </a:bodyPr>
          <a:lstStyle/>
          <a:p>
            <a:r>
              <a:rPr lang="en-US" sz="3800" dirty="0">
                <a:solidFill>
                  <a:srgbClr val="FFC000"/>
                </a:solidFill>
                <a:effectLst>
                  <a:outerShdw blurRad="38100" dist="38100" dir="2700000" algn="tl" rotWithShape="0">
                    <a:prstClr val="black"/>
                  </a:outerShdw>
                </a:effectLst>
              </a:rPr>
              <a:t>The Great Tribulation (24:21–22) </a:t>
            </a:r>
            <a:r>
              <a:rPr lang="en-US" sz="3700" dirty="0">
                <a:solidFill>
                  <a:srgbClr val="F5F5F5"/>
                </a:solidFill>
                <a:effectLst>
                  <a:outerShdw blurRad="38100" dist="38100" dir="2700000" algn="tl" rotWithShape="0">
                    <a:prstClr val="black"/>
                  </a:outerShdw>
                </a:effectLst>
                <a:ea typeface="+mj-ea"/>
                <a:cs typeface="+mj-cs"/>
              </a:rPr>
              <a:t>– </a:t>
            </a:r>
          </a:p>
          <a:p>
            <a:pPr lvl="1"/>
            <a:r>
              <a:rPr lang="en-US" sz="3300" dirty="0">
                <a:solidFill>
                  <a:srgbClr val="F5F5F5"/>
                </a:solidFill>
                <a:effectLst>
                  <a:outerShdw blurRad="38100" dist="38100" dir="2700000" algn="tl" rotWithShape="0">
                    <a:prstClr val="black"/>
                  </a:outerShdw>
                </a:effectLst>
                <a:ea typeface="+mj-ea"/>
                <a:cs typeface="+mj-cs"/>
              </a:rPr>
              <a:t>The “</a:t>
            </a:r>
            <a:r>
              <a:rPr lang="en-US" sz="33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great tribulation</a:t>
            </a:r>
            <a:r>
              <a:rPr lang="en-US" sz="3300" dirty="0">
                <a:solidFill>
                  <a:srgbClr val="F5F5F5"/>
                </a:solidFill>
                <a:effectLst>
                  <a:outerShdw blurRad="38100" dist="38100" dir="2700000" algn="tl" rotWithShape="0">
                    <a:prstClr val="black"/>
                  </a:outerShdw>
                </a:effectLst>
                <a:ea typeface="+mj-ea"/>
                <a:cs typeface="+mj-cs"/>
              </a:rPr>
              <a:t>” does </a:t>
            </a:r>
            <a:r>
              <a:rPr lang="en-US" sz="3300" b="1" i="1" dirty="0">
                <a:solidFill>
                  <a:srgbClr val="F5F5F5"/>
                </a:solidFill>
                <a:effectLst>
                  <a:outerShdw blurRad="38100" dist="38100" dir="2700000" algn="tl" rotWithShape="0">
                    <a:prstClr val="black"/>
                  </a:outerShdw>
                </a:effectLst>
                <a:ea typeface="+mj-ea"/>
                <a:cs typeface="+mj-cs"/>
              </a:rPr>
              <a:t>not</a:t>
            </a:r>
            <a:r>
              <a:rPr lang="en-US" sz="3300" dirty="0">
                <a:solidFill>
                  <a:srgbClr val="F5F5F5"/>
                </a:solidFill>
                <a:effectLst>
                  <a:outerShdw blurRad="38100" dist="38100" dir="2700000" algn="tl" rotWithShape="0">
                    <a:prstClr val="black"/>
                  </a:outerShdw>
                </a:effectLst>
                <a:ea typeface="+mj-ea"/>
                <a:cs typeface="+mj-cs"/>
              </a:rPr>
              <a:t> refer to a future worldwide catastrophe just prior to Christ’s return, but to the </a:t>
            </a:r>
            <a:r>
              <a:rPr lang="en-US" sz="3300" b="1" i="1" dirty="0">
                <a:solidFill>
                  <a:srgbClr val="F5F5F5"/>
                </a:solidFill>
                <a:effectLst>
                  <a:outerShdw blurRad="38100" dist="38100" dir="2700000" algn="tl" rotWithShape="0">
                    <a:prstClr val="black"/>
                  </a:outerShdw>
                </a:effectLst>
                <a:ea typeface="+mj-ea"/>
                <a:cs typeface="+mj-cs"/>
              </a:rPr>
              <a:t>horrific destruction </a:t>
            </a:r>
            <a:r>
              <a:rPr lang="en-US" sz="3300" dirty="0">
                <a:solidFill>
                  <a:srgbClr val="F5F5F5"/>
                </a:solidFill>
                <a:effectLst>
                  <a:outerShdw blurRad="38100" dist="38100" dir="2700000" algn="tl" rotWithShape="0">
                    <a:prstClr val="black"/>
                  </a:outerShdw>
                </a:effectLst>
                <a:ea typeface="+mj-ea"/>
                <a:cs typeface="+mj-cs"/>
              </a:rPr>
              <a:t>that occurred in Jerusalem in A.D. 70. </a:t>
            </a:r>
          </a:p>
          <a:p>
            <a:pPr lvl="1"/>
            <a:r>
              <a:rPr lang="en-US" sz="3300" dirty="0">
                <a:solidFill>
                  <a:srgbClr val="F5F5F5"/>
                </a:solidFill>
                <a:effectLst>
                  <a:outerShdw blurRad="38100" dist="38100" dir="2700000" algn="tl" rotWithShape="0">
                    <a:prstClr val="black"/>
                  </a:outerShdw>
                </a:effectLst>
                <a:ea typeface="+mj-ea"/>
                <a:cs typeface="+mj-cs"/>
              </a:rPr>
              <a:t>This interpretation fits well with the local Judean setting described in this section and meets the requirement of Jesus' timing statement that it will take place in “</a:t>
            </a:r>
            <a:r>
              <a:rPr lang="en-US" sz="34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this generation</a:t>
            </a:r>
            <a:r>
              <a:rPr lang="en-US" sz="3300" dirty="0">
                <a:solidFill>
                  <a:srgbClr val="F5F5F5"/>
                </a:solidFill>
                <a:effectLst>
                  <a:outerShdw blurRad="38100" dist="38100" dir="2700000" algn="tl" rotWithShape="0">
                    <a:prstClr val="black"/>
                  </a:outerShdw>
                </a:effectLst>
                <a:ea typeface="+mj-ea"/>
                <a:cs typeface="+mj-cs"/>
              </a:rPr>
              <a:t>”. </a:t>
            </a:r>
          </a:p>
          <a:p>
            <a:pPr lvl="1"/>
            <a:r>
              <a:rPr lang="en-US" sz="3300" dirty="0">
                <a:solidFill>
                  <a:srgbClr val="F5F5F5"/>
                </a:solidFill>
                <a:effectLst>
                  <a:outerShdw blurRad="38100" dist="38100" dir="2700000" algn="tl" rotWithShape="0">
                    <a:prstClr val="black"/>
                  </a:outerShdw>
                </a:effectLst>
                <a:ea typeface="+mj-ea"/>
                <a:cs typeface="+mj-cs"/>
              </a:rPr>
              <a:t>The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days… cut short</a:t>
            </a:r>
            <a:r>
              <a:rPr lang="en-US" sz="3300" dirty="0">
                <a:solidFill>
                  <a:srgbClr val="F5F5F5"/>
                </a:solidFill>
                <a:effectLst>
                  <a:outerShdw blurRad="38100" dist="38100" dir="2700000" algn="tl" rotWithShape="0">
                    <a:prstClr val="black"/>
                  </a:outerShdw>
                </a:effectLst>
                <a:ea typeface="+mj-ea"/>
                <a:cs typeface="+mj-cs"/>
              </a:rPr>
              <a:t>” referred to in this section probably refers to God's providential preservation of His people during the Roman siege.</a:t>
            </a:r>
          </a:p>
          <a:p>
            <a:r>
              <a:rPr lang="en-US" sz="3800" dirty="0">
                <a:solidFill>
                  <a:srgbClr val="FFC000"/>
                </a:solidFill>
                <a:effectLst>
                  <a:outerShdw blurRad="38100" dist="38100" dir="2700000" algn="tl" rotWithShape="0">
                    <a:prstClr val="black"/>
                  </a:outerShdw>
                </a:effectLst>
              </a:rPr>
              <a:t>False Christs and False Prophets (24:23–28)</a:t>
            </a:r>
            <a:r>
              <a:rPr lang="en-US" sz="3700" dirty="0">
                <a:solidFill>
                  <a:srgbClr val="F5F5F5"/>
                </a:solidFill>
                <a:effectLst>
                  <a:outerShdw blurRad="38100" dist="38100" dir="2700000" algn="tl" rotWithShape="0">
                    <a:prstClr val="black"/>
                  </a:outerShdw>
                </a:effectLst>
                <a:ea typeface="+mj-ea"/>
                <a:cs typeface="+mj-cs"/>
              </a:rPr>
              <a:t> – </a:t>
            </a:r>
          </a:p>
          <a:p>
            <a:pPr lvl="1"/>
            <a:r>
              <a:rPr lang="en-US" sz="3300" dirty="0">
                <a:solidFill>
                  <a:srgbClr val="F5F5F5"/>
                </a:solidFill>
                <a:effectLst>
                  <a:outerShdw blurRad="38100" dist="38100" dir="2700000" algn="tl" rotWithShape="0">
                    <a:prstClr val="black"/>
                  </a:outerShdw>
                </a:effectLst>
                <a:ea typeface="+mj-ea"/>
                <a:cs typeface="+mj-cs"/>
              </a:rPr>
              <a:t>Jesus gives a </a:t>
            </a:r>
            <a:r>
              <a:rPr lang="en-US" sz="3300" b="1" i="1" dirty="0">
                <a:solidFill>
                  <a:srgbClr val="F5F5F5"/>
                </a:solidFill>
                <a:effectLst>
                  <a:outerShdw blurRad="38100" dist="38100" dir="2700000" algn="tl" rotWithShape="0">
                    <a:prstClr val="black"/>
                  </a:outerShdw>
                </a:effectLst>
                <a:ea typeface="+mj-ea"/>
                <a:cs typeface="+mj-cs"/>
              </a:rPr>
              <a:t>second</a:t>
            </a:r>
            <a:r>
              <a:rPr lang="en-US" sz="3300" dirty="0">
                <a:solidFill>
                  <a:srgbClr val="F5F5F5"/>
                </a:solidFill>
                <a:effectLst>
                  <a:outerShdw blurRad="38100" dist="38100" dir="2700000" algn="tl" rotWithShape="0">
                    <a:prstClr val="black"/>
                  </a:outerShdw>
                </a:effectLst>
                <a:ea typeface="+mj-ea"/>
                <a:cs typeface="+mj-cs"/>
              </a:rPr>
              <a:t> warning that the crisis surrounding Jerusalem would produce false messiahs and deceptive prophets offering false hope of deliverance. </a:t>
            </a:r>
          </a:p>
          <a:p>
            <a:pPr lvl="1"/>
            <a:r>
              <a:rPr lang="en-US" sz="3300" dirty="0">
                <a:solidFill>
                  <a:srgbClr val="F5F5F5"/>
                </a:solidFill>
                <a:effectLst>
                  <a:outerShdw blurRad="38100" dist="38100" dir="2700000" algn="tl" rotWithShape="0">
                    <a:prstClr val="black"/>
                  </a:outerShdw>
                </a:effectLst>
                <a:ea typeface="+mj-ea"/>
                <a:cs typeface="+mj-cs"/>
              </a:rPr>
              <a:t>Jesus’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coming</a:t>
            </a:r>
            <a:r>
              <a:rPr lang="en-US" sz="3300" dirty="0">
                <a:solidFill>
                  <a:srgbClr val="F5F5F5"/>
                </a:solidFill>
                <a:effectLst>
                  <a:outerShdw blurRad="38100" dist="38100" dir="2700000" algn="tl" rotWithShape="0">
                    <a:prstClr val="black"/>
                  </a:outerShdw>
                </a:effectLst>
                <a:ea typeface="+mj-ea"/>
                <a:cs typeface="+mj-cs"/>
              </a:rPr>
              <a:t>”, like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lightning</a:t>
            </a:r>
            <a:r>
              <a:rPr lang="en-US" sz="3300" dirty="0">
                <a:solidFill>
                  <a:srgbClr val="F5F5F5"/>
                </a:solidFill>
                <a:effectLst>
                  <a:outerShdw blurRad="38100" dist="38100" dir="2700000" algn="tl" rotWithShape="0">
                    <a:prstClr val="black"/>
                  </a:outerShdw>
                </a:effectLst>
                <a:ea typeface="+mj-ea"/>
                <a:cs typeface="+mj-cs"/>
              </a:rPr>
              <a:t>”, would be visible to all as the Roman armies come from the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east</a:t>
            </a:r>
            <a:r>
              <a:rPr lang="en-US" sz="3300" dirty="0">
                <a:solidFill>
                  <a:srgbClr val="F5F5F5"/>
                </a:solidFill>
                <a:effectLst>
                  <a:outerShdw blurRad="38100" dist="38100" dir="2700000" algn="tl" rotWithShape="0">
                    <a:prstClr val="black"/>
                  </a:outerShdw>
                </a:effectLst>
                <a:ea typeface="+mj-ea"/>
                <a:cs typeface="+mj-cs"/>
              </a:rPr>
              <a:t>” to surround the city. </a:t>
            </a:r>
          </a:p>
          <a:p>
            <a:pPr lvl="1"/>
            <a:r>
              <a:rPr lang="en-US" sz="3300" dirty="0">
                <a:solidFill>
                  <a:srgbClr val="F5F5F5"/>
                </a:solidFill>
                <a:effectLst>
                  <a:outerShdw blurRad="38100" dist="38100" dir="2700000" algn="tl" rotWithShape="0">
                    <a:prstClr val="black"/>
                  </a:outerShdw>
                </a:effectLst>
                <a:ea typeface="+mj-ea"/>
                <a:cs typeface="+mj-cs"/>
              </a:rPr>
              <a:t>The proverb about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vultures</a:t>
            </a:r>
            <a:r>
              <a:rPr lang="en-US" sz="3300" dirty="0">
                <a:solidFill>
                  <a:srgbClr val="F5F5F5"/>
                </a:solidFill>
                <a:effectLst>
                  <a:outerShdw blurRad="38100" dist="38100" dir="2700000" algn="tl" rotWithShape="0">
                    <a:prstClr val="black"/>
                  </a:outerShdw>
                </a:effectLst>
                <a:ea typeface="+mj-ea"/>
                <a:cs typeface="+mj-cs"/>
              </a:rPr>
              <a:t>” gathering around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the corpse</a:t>
            </a:r>
            <a:r>
              <a:rPr lang="en-US" sz="3300" dirty="0">
                <a:solidFill>
                  <a:srgbClr val="F5F5F5"/>
                </a:solidFill>
                <a:effectLst>
                  <a:outerShdw blurRad="38100" dist="38100" dir="2700000" algn="tl" rotWithShape="0">
                    <a:prstClr val="black"/>
                  </a:outerShdw>
                </a:effectLst>
                <a:ea typeface="+mj-ea"/>
                <a:cs typeface="+mj-cs"/>
              </a:rPr>
              <a:t>” is a metaphorical description of God's covenant judgment falling on apostate Israel.</a:t>
            </a:r>
          </a:p>
        </p:txBody>
      </p:sp>
    </p:spTree>
    <p:extLst>
      <p:ext uri="{BB962C8B-B14F-4D97-AF65-F5344CB8AC3E}">
        <p14:creationId xmlns:p14="http://schemas.microsoft.com/office/powerpoint/2010/main" val="1895059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F631E88-4BFB-7FE5-1E3C-0035C440AD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EF71247-A2A4-2D13-5031-8A886FB856E9}"/>
              </a:ext>
            </a:extLst>
          </p:cNvPr>
          <p:cNvSpPr>
            <a:spLocks noGrp="1"/>
          </p:cNvSpPr>
          <p:nvPr>
            <p:ph type="title"/>
          </p:nvPr>
        </p:nvSpPr>
        <p:spPr>
          <a:xfrm>
            <a:off x="0" y="0"/>
            <a:ext cx="12226954" cy="905435"/>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Signs of Jerusalem’s Fall We Have Looked at So Far</a:t>
            </a:r>
          </a:p>
        </p:txBody>
      </p:sp>
      <p:sp>
        <p:nvSpPr>
          <p:cNvPr id="2" name="Content Placeholder 1">
            <a:extLst>
              <a:ext uri="{FF2B5EF4-FFF2-40B4-BE49-F238E27FC236}">
                <a16:creationId xmlns:a16="http://schemas.microsoft.com/office/drawing/2014/main" id="{BBC2A9C9-8E35-FFE0-E057-DD2718EC61A8}"/>
              </a:ext>
            </a:extLst>
          </p:cNvPr>
          <p:cNvSpPr>
            <a:spLocks noGrp="1"/>
          </p:cNvSpPr>
          <p:nvPr>
            <p:ph idx="1"/>
          </p:nvPr>
        </p:nvSpPr>
        <p:spPr>
          <a:xfrm>
            <a:off x="305499" y="943761"/>
            <a:ext cx="11821846" cy="5859711"/>
          </a:xfrm>
        </p:spPr>
        <p:txBody>
          <a:bodyPr>
            <a:normAutofit fontScale="85000" lnSpcReduction="20000"/>
          </a:bodyPr>
          <a:lstStyle/>
          <a:p>
            <a:r>
              <a:rPr lang="en-US" sz="3800" dirty="0">
                <a:solidFill>
                  <a:srgbClr val="FFC000"/>
                </a:solidFill>
                <a:effectLst>
                  <a:outerShdw blurRad="38100" dist="38100" dir="2700000" algn="tl" rotWithShape="0">
                    <a:prstClr val="black"/>
                  </a:outerShdw>
                </a:effectLst>
              </a:rPr>
              <a:t>The Coming of the Son of Man (24:29–33) </a:t>
            </a:r>
            <a:r>
              <a:rPr lang="en-US" sz="3700" dirty="0">
                <a:solidFill>
                  <a:srgbClr val="F5F5F5"/>
                </a:solidFill>
                <a:effectLst>
                  <a:outerShdw blurRad="38100" dist="38100" dir="2700000" algn="tl" rotWithShape="0">
                    <a:prstClr val="black"/>
                  </a:outerShdw>
                </a:effectLst>
                <a:ea typeface="+mj-ea"/>
                <a:cs typeface="+mj-cs"/>
              </a:rPr>
              <a:t>– </a:t>
            </a:r>
          </a:p>
          <a:p>
            <a:pPr lvl="1"/>
            <a:r>
              <a:rPr lang="en-US" sz="3300" dirty="0">
                <a:solidFill>
                  <a:srgbClr val="F5F5F5"/>
                </a:solidFill>
                <a:effectLst>
                  <a:outerShdw blurRad="38100" dist="38100" dir="2700000" algn="tl" rotWithShape="0">
                    <a:prstClr val="black"/>
                  </a:outerShdw>
                </a:effectLst>
                <a:ea typeface="+mj-ea"/>
                <a:cs typeface="+mj-cs"/>
              </a:rPr>
              <a:t>The cosmic disturbances (sun and moon darkened, stars falling) are a metaphorical way of describing the collapse of the Jewish political and religious authority using familiar Old Testament judgment imagery. </a:t>
            </a:r>
          </a:p>
          <a:p>
            <a:pPr lvl="1"/>
            <a:r>
              <a:rPr lang="en-US" sz="3300" dirty="0">
                <a:solidFill>
                  <a:srgbClr val="F5F5F5"/>
                </a:solidFill>
                <a:effectLst>
                  <a:outerShdw blurRad="38100" dist="38100" dir="2700000" algn="tl" rotWithShape="0">
                    <a:prstClr val="black"/>
                  </a:outerShdw>
                </a:effectLst>
                <a:ea typeface="+mj-ea"/>
                <a:cs typeface="+mj-cs"/>
              </a:rPr>
              <a:t>“</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 sign of the Son of Man</a:t>
            </a:r>
            <a:r>
              <a:rPr lang="en-US" sz="3300" dirty="0">
                <a:solidFill>
                  <a:srgbClr val="F5F5F5"/>
                </a:solidFill>
                <a:effectLst>
                  <a:outerShdw blurRad="38100" dist="38100" dir="2700000" algn="tl" rotWithShape="0">
                    <a:prstClr val="black"/>
                  </a:outerShdw>
                </a:effectLst>
                <a:ea typeface="+mj-ea"/>
                <a:cs typeface="+mj-cs"/>
              </a:rPr>
              <a:t>” is the destruction of Jerusalem itself, publicly demonstrating that the rejected and crucified Christ had been enthroned in heaven with power and glory. </a:t>
            </a:r>
          </a:p>
          <a:p>
            <a:pPr lvl="1"/>
            <a:r>
              <a:rPr lang="en-US" sz="3300" dirty="0">
                <a:solidFill>
                  <a:srgbClr val="F5F5F5"/>
                </a:solidFill>
                <a:effectLst>
                  <a:outerShdw blurRad="38100" dist="38100" dir="2700000" algn="tl" rotWithShape="0">
                    <a:prstClr val="black"/>
                  </a:outerShdw>
                </a:effectLst>
                <a:ea typeface="+mj-ea"/>
                <a:cs typeface="+mj-cs"/>
              </a:rPr>
              <a:t>The mourning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tribes of the land</a:t>
            </a:r>
            <a:r>
              <a:rPr lang="en-US" sz="3300" dirty="0">
                <a:solidFill>
                  <a:srgbClr val="F5F5F5"/>
                </a:solidFill>
                <a:effectLst>
                  <a:outerShdw blurRad="38100" dist="38100" dir="2700000" algn="tl" rotWithShape="0">
                    <a:prstClr val="black"/>
                  </a:outerShdw>
                </a:effectLst>
                <a:ea typeface="+mj-ea"/>
                <a:cs typeface="+mj-cs"/>
              </a:rPr>
              <a:t>” occurred as a result of  Israel experiencing this covenant judgment. </a:t>
            </a:r>
          </a:p>
          <a:p>
            <a:pPr lvl="1"/>
            <a:r>
              <a:rPr lang="en-US" sz="3300" dirty="0">
                <a:solidFill>
                  <a:srgbClr val="F5F5F5"/>
                </a:solidFill>
                <a:effectLst>
                  <a:outerShdw blurRad="38100" dist="38100" dir="2700000" algn="tl" rotWithShape="0">
                    <a:prstClr val="black"/>
                  </a:outerShdw>
                </a:effectLst>
                <a:ea typeface="+mj-ea"/>
                <a:cs typeface="+mj-cs"/>
              </a:rPr>
              <a:t>The sending of Christ’s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messengers</a:t>
            </a:r>
            <a:r>
              <a:rPr lang="en-US" sz="3200" dirty="0">
                <a:solidFill>
                  <a:srgbClr val="F5F5F5"/>
                </a:solidFill>
                <a:effectLst>
                  <a:outerShdw blurRad="38100" dist="38100" dir="2700000" algn="tl" rotWithShape="0">
                    <a:prstClr val="black"/>
                  </a:outerShdw>
                </a:effectLst>
                <a:ea typeface="+mj-ea"/>
                <a:cs typeface="+mj-cs"/>
              </a:rPr>
              <a:t>”</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 </a:t>
            </a:r>
            <a:r>
              <a:rPr lang="en-US" sz="3300" dirty="0">
                <a:solidFill>
                  <a:srgbClr val="F5F5F5"/>
                </a:solidFill>
                <a:effectLst>
                  <a:outerShdw blurRad="38100" dist="38100" dir="2700000" algn="tl" rotWithShape="0">
                    <a:prstClr val="black"/>
                  </a:outerShdw>
                </a:effectLst>
                <a:ea typeface="+mj-ea"/>
                <a:cs typeface="+mj-cs"/>
              </a:rPr>
              <a:t>[translated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angels</a:t>
            </a:r>
            <a:r>
              <a:rPr lang="en-US" sz="3300" dirty="0">
                <a:solidFill>
                  <a:srgbClr val="F5F5F5"/>
                </a:solidFill>
                <a:effectLst>
                  <a:outerShdw blurRad="38100" dist="38100" dir="2700000" algn="tl" rotWithShape="0">
                    <a:prstClr val="black"/>
                  </a:outerShdw>
                </a:effectLst>
                <a:ea typeface="+mj-ea"/>
                <a:cs typeface="+mj-cs"/>
              </a:rPr>
              <a:t>” in the ESV] with the Jubilee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trumpet</a:t>
            </a:r>
            <a:r>
              <a:rPr lang="en-US" sz="3300" dirty="0">
                <a:solidFill>
                  <a:srgbClr val="F5F5F5"/>
                </a:solidFill>
                <a:effectLst>
                  <a:outerShdw blurRad="38100" dist="38100" dir="2700000" algn="tl" rotWithShape="0">
                    <a:prstClr val="black"/>
                  </a:outerShdw>
                </a:effectLst>
                <a:ea typeface="+mj-ea"/>
                <a:cs typeface="+mj-cs"/>
              </a:rPr>
              <a:t>” describes, </a:t>
            </a:r>
            <a:r>
              <a:rPr lang="en-US" sz="3300" b="1" i="1" dirty="0">
                <a:solidFill>
                  <a:srgbClr val="F5F5F5"/>
                </a:solidFill>
                <a:effectLst>
                  <a:outerShdw blurRad="38100" dist="38100" dir="2700000" algn="tl" rotWithShape="0">
                    <a:prstClr val="black"/>
                  </a:outerShdw>
                </a:effectLst>
                <a:ea typeface="+mj-ea"/>
                <a:cs typeface="+mj-cs"/>
              </a:rPr>
              <a:t>not</a:t>
            </a:r>
            <a:r>
              <a:rPr lang="en-US" sz="3300" dirty="0">
                <a:solidFill>
                  <a:srgbClr val="F5F5F5"/>
                </a:solidFill>
                <a:effectLst>
                  <a:outerShdw blurRad="38100" dist="38100" dir="2700000" algn="tl" rotWithShape="0">
                    <a:prstClr val="black"/>
                  </a:outerShdw>
                </a:effectLst>
                <a:ea typeface="+mj-ea"/>
                <a:cs typeface="+mj-cs"/>
              </a:rPr>
              <a:t> the final trumpet and bodily return of Christ at the end of history, but the worldwide proclamation of the gospel and the gathering of His elect in the New Covenant age.</a:t>
            </a:r>
          </a:p>
          <a:p>
            <a:r>
              <a:rPr lang="en-US" sz="3700" dirty="0">
                <a:solidFill>
                  <a:srgbClr val="F5F5F5"/>
                </a:solidFill>
                <a:effectLst>
                  <a:outerShdw blurRad="38100" dist="38100" dir="2700000" algn="tl" rotWithShape="0">
                    <a:prstClr val="black"/>
                  </a:outerShdw>
                </a:effectLst>
              </a:rPr>
              <a:t>From the above summary we can see that, not just some or most, but </a:t>
            </a:r>
            <a:r>
              <a:rPr lang="en-US" sz="3700" b="1" i="1" dirty="0">
                <a:solidFill>
                  <a:srgbClr val="F5F5F5"/>
                </a:solidFill>
                <a:effectLst>
                  <a:outerShdw blurRad="38100" dist="38100" dir="2700000" algn="tl" rotWithShape="0">
                    <a:prstClr val="black"/>
                  </a:outerShdw>
                </a:effectLst>
              </a:rPr>
              <a:t>all</a:t>
            </a:r>
            <a:r>
              <a:rPr lang="en-US" sz="3700" dirty="0">
                <a:solidFill>
                  <a:srgbClr val="F5F5F5"/>
                </a:solidFill>
                <a:effectLst>
                  <a:outerShdw blurRad="38100" dist="38100" dir="2700000" algn="tl" rotWithShape="0">
                    <a:prstClr val="black"/>
                  </a:outerShdw>
                </a:effectLst>
              </a:rPr>
              <a:t> of the events predicted in Matthew 24:4–33 took place in the period leading up to the destruction of Jerusalem in A.D. 70. and were therefore fulfilled within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this generation</a:t>
            </a:r>
            <a:r>
              <a:rPr lang="en-US" sz="3700" dirty="0">
                <a:solidFill>
                  <a:srgbClr val="F5F5F5"/>
                </a:solidFill>
                <a:effectLst>
                  <a:outerShdw blurRad="38100" dist="38100" dir="2700000" algn="tl" rotWithShape="0">
                    <a:prstClr val="black"/>
                  </a:outerShdw>
                </a:effectLst>
              </a:rPr>
              <a:t>” as Jesus had promised.</a:t>
            </a:r>
          </a:p>
        </p:txBody>
      </p:sp>
    </p:spTree>
    <p:extLst>
      <p:ext uri="{BB962C8B-B14F-4D97-AF65-F5344CB8AC3E}">
        <p14:creationId xmlns:p14="http://schemas.microsoft.com/office/powerpoint/2010/main" val="39204902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1A84AD9-65DC-FC52-8269-38A189C735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AC7177-A0BB-BDA6-A1BC-52607567FB4C}"/>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Lesson of the Fig Tree (24:32-35)</a:t>
            </a:r>
          </a:p>
        </p:txBody>
      </p:sp>
      <p:sp>
        <p:nvSpPr>
          <p:cNvPr id="5" name="Content Placeholder 4">
            <a:extLst>
              <a:ext uri="{FF2B5EF4-FFF2-40B4-BE49-F238E27FC236}">
                <a16:creationId xmlns:a16="http://schemas.microsoft.com/office/drawing/2014/main" id="{ABE045D7-6284-47C1-1BFC-ED4D5F3A09BB}"/>
              </a:ext>
            </a:extLst>
          </p:cNvPr>
          <p:cNvSpPr>
            <a:spLocks noGrp="1"/>
          </p:cNvSpPr>
          <p:nvPr>
            <p:ph idx="1"/>
          </p:nvPr>
        </p:nvSpPr>
        <p:spPr>
          <a:xfrm>
            <a:off x="779418" y="1066800"/>
            <a:ext cx="10937966" cy="5791200"/>
          </a:xfrm>
        </p:spPr>
        <p:txBody>
          <a:bodyPr>
            <a:normAutofit/>
          </a:bodyPr>
          <a:lstStyle/>
          <a:p>
            <a:pPr marL="0" indent="0">
              <a:buNone/>
            </a:pPr>
            <a:r>
              <a:rPr lang="en-US" sz="4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24:32</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“From the fig tree learn its lesson: as soon as its branch becomes tender and puts out its leaves, you know that summer is near. </a:t>
            </a:r>
            <a:r>
              <a:rPr lang="en-US" sz="4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33</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also, when you see </a:t>
            </a:r>
            <a:r>
              <a:rPr lang="en-US" sz="4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all these things</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you know that he is near, at the very gates. </a:t>
            </a:r>
            <a:r>
              <a:rPr lang="en-US" sz="4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34</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Truly, I say to you, this generation will not pass away until </a:t>
            </a:r>
            <a:r>
              <a:rPr lang="en-US" sz="4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all these things </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take place. </a:t>
            </a:r>
            <a:r>
              <a:rPr lang="en-US" sz="4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35</a:t>
            </a:r>
            <a:r>
              <a:rPr lang="en-US" sz="4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Heaven and earth will pass away, but my words will not pass away. </a:t>
            </a:r>
            <a:r>
              <a:rPr lang="en-US" sz="44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31161096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D798AEA-CEAC-26BE-44F4-2B6A83E964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47F093-88FE-2EBD-85E3-978BF5BCD285}"/>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Lesson of the Fig Tree (24:29-33)</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D8021026-3E80-0CB8-FAD2-8BB801C17F45}"/>
              </a:ext>
            </a:extLst>
          </p:cNvPr>
          <p:cNvSpPr>
            <a:spLocks noGrp="1"/>
          </p:cNvSpPr>
          <p:nvPr>
            <p:ph idx="1"/>
          </p:nvPr>
        </p:nvSpPr>
        <p:spPr>
          <a:xfrm>
            <a:off x="615790" y="790964"/>
            <a:ext cx="11081857" cy="6028688"/>
          </a:xfrm>
        </p:spPr>
        <p:txBody>
          <a:bodyPr>
            <a:normAutofit fontScale="92500" lnSpcReduction="20000"/>
          </a:bodyPr>
          <a:lstStyle/>
          <a:p>
            <a:r>
              <a:rPr lang="en-US" sz="4000" dirty="0">
                <a:solidFill>
                  <a:srgbClr val="F5F5F5"/>
                </a:solidFill>
                <a:effectLst>
                  <a:outerShdw blurRad="38100" dist="38100" dir="2700000" algn="tl" rotWithShape="0">
                    <a:prstClr val="black"/>
                  </a:outerShdw>
                </a:effectLst>
              </a:rPr>
              <a:t>In this section Jesus gives a metaphor to explain the nature of 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signs</a:t>
            </a:r>
            <a:r>
              <a:rPr lang="en-US" sz="4000" dirty="0">
                <a:solidFill>
                  <a:srgbClr val="F5F5F5"/>
                </a:solidFill>
                <a:effectLst>
                  <a:outerShdw blurRad="38100" dist="38100" dir="2700000" algn="tl" rotWithShape="0">
                    <a:prstClr val="black"/>
                  </a:outerShdw>
                </a:effectLst>
              </a:rPr>
              <a:t>” that has just given us that will precede the final destruction of Jerusalem.</a:t>
            </a:r>
          </a:p>
          <a:p>
            <a:r>
              <a:rPr lang="en-US" sz="4000" dirty="0">
                <a:solidFill>
                  <a:srgbClr val="F5F5F5"/>
                </a:solidFill>
                <a:effectLst>
                  <a:outerShdw blurRad="38100" dist="38100" dir="2700000" algn="tl" rotWithShape="0">
                    <a:prstClr val="black"/>
                  </a:outerShdw>
                </a:effectLst>
              </a:rPr>
              <a:t>When you see buds on a fig tree (usually in mid-spring), you know summer is near.</a:t>
            </a:r>
          </a:p>
          <a:p>
            <a:r>
              <a:rPr lang="en-US" sz="4000" dirty="0">
                <a:solidFill>
                  <a:srgbClr val="F5F5F5"/>
                </a:solidFill>
                <a:effectLst>
                  <a:outerShdw blurRad="38100" dist="38100" dir="2700000" algn="tl" rotWithShape="0">
                    <a:prstClr val="black"/>
                  </a:outerShdw>
                </a:effectLst>
              </a:rPr>
              <a:t>Likewise, when the members of Jesus’ audience see 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signs</a:t>
            </a:r>
            <a:r>
              <a:rPr lang="en-US" sz="4000" dirty="0">
                <a:solidFill>
                  <a:srgbClr val="F5F5F5"/>
                </a:solidFill>
                <a:effectLst>
                  <a:outerShdw blurRad="38100" dist="38100" dir="2700000" algn="tl" rotWithShape="0">
                    <a:prstClr val="black"/>
                  </a:outerShdw>
                </a:effectLst>
              </a:rPr>
              <a:t>” that Jesus has just described to them, they will </a:t>
            </a:r>
            <a:r>
              <a:rPr lang="en-US" sz="4000" b="1" i="1" dirty="0">
                <a:solidFill>
                  <a:srgbClr val="F5F5F5"/>
                </a:solidFill>
                <a:effectLst>
                  <a:outerShdw blurRad="38100" dist="38100" dir="2700000" algn="tl" rotWithShape="0">
                    <a:prstClr val="black"/>
                  </a:outerShdw>
                </a:effectLst>
              </a:rPr>
              <a:t>know</a:t>
            </a:r>
            <a:r>
              <a:rPr lang="en-US" sz="4000" dirty="0">
                <a:solidFill>
                  <a:srgbClr val="F5F5F5"/>
                </a:solidFill>
                <a:effectLst>
                  <a:outerShdw blurRad="38100" dist="38100" dir="2700000" algn="tl" rotWithShape="0">
                    <a:prstClr val="black"/>
                  </a:outerShdw>
                </a:effectLst>
              </a:rPr>
              <a:t> that the time for Jerusalem’s destruction is </a:t>
            </a:r>
            <a:r>
              <a:rPr lang="en-US" sz="4000" b="1" i="1" dirty="0">
                <a:solidFill>
                  <a:srgbClr val="F5F5F5"/>
                </a:solidFill>
                <a:effectLst>
                  <a:outerShdw blurRad="38100" dist="38100" dir="2700000" algn="tl" rotWithShape="0">
                    <a:prstClr val="black"/>
                  </a:outerShdw>
                </a:effectLst>
              </a:rPr>
              <a:t>near</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Furthermore, as Christ’s original audience heard this message, (in AD 30) they could be certain on Christ’s </a:t>
            </a:r>
            <a:r>
              <a:rPr lang="en-US" sz="4000" b="1" i="1" dirty="0">
                <a:solidFill>
                  <a:srgbClr val="F5F5F5"/>
                </a:solidFill>
                <a:effectLst>
                  <a:outerShdw blurRad="38100" dist="38100" dir="2700000" algn="tl" rotWithShape="0">
                    <a:prstClr val="black"/>
                  </a:outerShdw>
                </a:effectLst>
              </a:rPr>
              <a:t>sworn authority</a:t>
            </a:r>
            <a:r>
              <a:rPr lang="en-US" sz="4000" dirty="0">
                <a:solidFill>
                  <a:srgbClr val="F5F5F5"/>
                </a:solidFill>
                <a:effectLst>
                  <a:outerShdw blurRad="38100" dist="38100" dir="2700000" algn="tl" rotWithShape="0">
                    <a:prstClr val="black"/>
                  </a:outerShdw>
                </a:effectLst>
              </a:rPr>
              <a:t> that the final destruction of Jerusalem and its temple along with the signs that precede it, were going to occur </a:t>
            </a:r>
            <a:r>
              <a:rPr lang="en-US" sz="4000" b="1" i="1" dirty="0">
                <a:solidFill>
                  <a:srgbClr val="F5F5F5"/>
                </a:solidFill>
                <a:effectLst>
                  <a:outerShdw blurRad="38100" dist="38100" dir="2700000" algn="tl" rotWithShape="0">
                    <a:prstClr val="black"/>
                  </a:outerShdw>
                </a:effectLst>
              </a:rPr>
              <a:t>within</a:t>
            </a:r>
            <a:r>
              <a:rPr lang="en-US" sz="4000" dirty="0">
                <a:solidFill>
                  <a:srgbClr val="F5F5F5"/>
                </a:solidFill>
                <a:effectLst>
                  <a:outerShdw blurRad="38100" dist="38100" dir="2700000" algn="tl" rotWithShape="0">
                    <a:prstClr val="black"/>
                  </a:outerShdw>
                </a:effectLst>
              </a:rPr>
              <a:t> that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generation</a:t>
            </a:r>
            <a:r>
              <a:rPr lang="en-US" sz="4000" dirty="0">
                <a:solidFill>
                  <a:srgbClr val="F5F5F5"/>
                </a:solidFill>
                <a:effectLst>
                  <a:outerShdw blurRad="38100" dist="38100" dir="2700000" algn="tl" rotWithShape="0">
                    <a:prstClr val="black"/>
                  </a:outerShdw>
                </a:effectLst>
              </a:rPr>
              <a:t>” (40 years), i.e. by A.D 70.</a:t>
            </a:r>
            <a:endParaRPr lang="en-US" sz="36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14278193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F8E0D15A-0347-AE58-E14B-7AD1C5B92E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466A91-464A-1B09-AEBE-0BB97E6F453C}"/>
              </a:ext>
            </a:extLst>
          </p:cNvPr>
          <p:cNvSpPr>
            <a:spLocks noGrp="1"/>
          </p:cNvSpPr>
          <p:nvPr>
            <p:ph type="title"/>
          </p:nvPr>
        </p:nvSpPr>
        <p:spPr>
          <a:xfrm>
            <a:off x="0" y="0"/>
            <a:ext cx="12192000" cy="1127760"/>
          </a:xfrm>
        </p:spPr>
        <p:txBody>
          <a:bodyPr>
            <a:noAutofit/>
          </a:bodyPr>
          <a:lstStyle/>
          <a:p>
            <a:pPr algn="ctr"/>
            <a:r>
              <a:rPr lang="en-US" sz="40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As With Noah’s Flood, The Second Coming Will Come Unexpectedly (24:36-44)</a:t>
            </a:r>
          </a:p>
        </p:txBody>
      </p:sp>
      <p:sp>
        <p:nvSpPr>
          <p:cNvPr id="5" name="Content Placeholder 4">
            <a:extLst>
              <a:ext uri="{FF2B5EF4-FFF2-40B4-BE49-F238E27FC236}">
                <a16:creationId xmlns:a16="http://schemas.microsoft.com/office/drawing/2014/main" id="{BBEDF30D-AAA1-75E4-678E-A5B19C1234B2}"/>
              </a:ext>
            </a:extLst>
          </p:cNvPr>
          <p:cNvSpPr>
            <a:spLocks noGrp="1"/>
          </p:cNvSpPr>
          <p:nvPr>
            <p:ph idx="1"/>
          </p:nvPr>
        </p:nvSpPr>
        <p:spPr>
          <a:xfrm>
            <a:off x="323273" y="1127760"/>
            <a:ext cx="11610109" cy="5730240"/>
          </a:xfrm>
        </p:spPr>
        <p:txBody>
          <a:bodyPr>
            <a:normAutofit fontScale="925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24:36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concerning that day and hour no one knows, not even the angels of heaven, nor the Son, but the Father only.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as were the days of Noah, so will be the coming of the Son of Man.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as in those days before the flood they were eating and drinking, marrying and giving in marriage, until the day when Noah entered the ark,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they were unaware until the flood came and swept them all away, so will be the coming of the Son of Man.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two men will be in the field; one will be taken and one left.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Two women will be grinding at the mill; one will be taken and one left.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Therefore, stay awake, for you do not know on what day your Lord is coming.</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43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But know this, that if the master of the house had known in what part of the night the thief was coming, he would have stayed awake and would not have let his house be broken into.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Therefore you also must be ready, for the Son of Man is coming at an hour you do not expect.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644676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F06FFA0-ADA6-6F41-0259-C05950720E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942307-F50F-CC07-9CF9-DA28978B16D9}"/>
              </a:ext>
            </a:extLst>
          </p:cNvPr>
          <p:cNvSpPr>
            <a:spLocks noGrp="1"/>
          </p:cNvSpPr>
          <p:nvPr>
            <p:ph type="title"/>
          </p:nvPr>
        </p:nvSpPr>
        <p:spPr>
          <a:xfrm>
            <a:off x="0" y="1"/>
            <a:ext cx="12226954" cy="1018902"/>
          </a:xfrm>
        </p:spPr>
        <p:txBody>
          <a:bodyPr>
            <a:noAutofit/>
          </a:bodyPr>
          <a:lstStyle/>
          <a:p>
            <a:pPr algn="ctr"/>
            <a:r>
              <a:rPr lang="en-US" sz="40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As With Noah’s Flood, The Second Coming Will Come Unexpectedly (24:36-44)</a:t>
            </a:r>
            <a:endParaRPr lang="en-US" sz="40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CC218955-EBD3-F13E-1551-CDC51ECA7B55}"/>
              </a:ext>
            </a:extLst>
          </p:cNvPr>
          <p:cNvSpPr>
            <a:spLocks noGrp="1"/>
          </p:cNvSpPr>
          <p:nvPr>
            <p:ph idx="1"/>
          </p:nvPr>
        </p:nvSpPr>
        <p:spPr>
          <a:xfrm>
            <a:off x="391886" y="1071155"/>
            <a:ext cx="11634650" cy="5847805"/>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Matthew 24:36 marks a </a:t>
            </a:r>
            <a:r>
              <a:rPr lang="en-US" sz="4000" b="1" i="1" dirty="0">
                <a:solidFill>
                  <a:srgbClr val="F5F5F5"/>
                </a:solidFill>
                <a:effectLst>
                  <a:outerShdw blurRad="38100" dist="38100" dir="2700000" algn="tl" rotWithShape="0">
                    <a:prstClr val="black"/>
                  </a:outerShdw>
                </a:effectLst>
              </a:rPr>
              <a:t>major transition </a:t>
            </a:r>
            <a:r>
              <a:rPr lang="en-US" sz="4000" dirty="0">
                <a:solidFill>
                  <a:srgbClr val="F5F5F5"/>
                </a:solidFill>
                <a:effectLst>
                  <a:outerShdw blurRad="38100" dist="38100" dir="2700000" algn="tl" rotWithShape="0">
                    <a:prstClr val="black"/>
                  </a:outerShdw>
                </a:effectLst>
              </a:rPr>
              <a:t>in Jesus’ teaching. </a:t>
            </a:r>
          </a:p>
          <a:p>
            <a:r>
              <a:rPr lang="en-US" sz="4000" dirty="0">
                <a:solidFill>
                  <a:srgbClr val="F5F5F5"/>
                </a:solidFill>
                <a:effectLst>
                  <a:outerShdw blurRad="38100" dist="38100" dir="2700000" algn="tl" rotWithShape="0">
                    <a:prstClr val="black"/>
                  </a:outerShdw>
                </a:effectLst>
              </a:rPr>
              <a:t>In Matthew 24:4–35, Jesus described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signs</a:t>
            </a:r>
            <a:r>
              <a:rPr lang="en-US" sz="4000" dirty="0">
                <a:solidFill>
                  <a:srgbClr val="F5F5F5"/>
                </a:solidFill>
                <a:effectLst>
                  <a:outerShdw blurRad="38100" dist="38100" dir="2700000" algn="tl" rotWithShape="0">
                    <a:prstClr val="black"/>
                  </a:outerShdw>
                </a:effectLst>
              </a:rPr>
              <a:t>” that would </a:t>
            </a:r>
            <a:r>
              <a:rPr lang="en-US" sz="4000" b="1" i="1" dirty="0">
                <a:solidFill>
                  <a:srgbClr val="F5F5F5"/>
                </a:solidFill>
                <a:effectLst>
                  <a:outerShdw blurRad="38100" dist="38100" dir="2700000" algn="tl" rotWithShape="0">
                    <a:prstClr val="black"/>
                  </a:outerShdw>
                </a:effectLst>
              </a:rPr>
              <a:t>precede</a:t>
            </a:r>
            <a:r>
              <a:rPr lang="en-US" sz="4000" dirty="0">
                <a:solidFill>
                  <a:srgbClr val="F5F5F5"/>
                </a:solidFill>
                <a:effectLst>
                  <a:outerShdw blurRad="38100" dist="38100" dir="2700000" algn="tl" rotWithShape="0">
                    <a:prstClr val="black"/>
                  </a:outerShdw>
                </a:effectLst>
              </a:rPr>
              <a:t> Jerusalem’s destruction.</a:t>
            </a:r>
          </a:p>
          <a:p>
            <a:r>
              <a:rPr lang="en-US" sz="4000" dirty="0">
                <a:solidFill>
                  <a:srgbClr val="F5F5F5"/>
                </a:solidFill>
                <a:effectLst>
                  <a:outerShdw blurRad="38100" dist="38100" dir="2700000" algn="tl" rotWithShape="0">
                    <a:prstClr val="black"/>
                  </a:outerShdw>
                </a:effectLst>
              </a:rPr>
              <a:t>Beginning with “</a:t>
            </a:r>
            <a:r>
              <a:rPr lang="en-US" sz="40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that</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 day and hour</a:t>
            </a:r>
            <a:r>
              <a:rPr lang="en-US" sz="4000" dirty="0">
                <a:solidFill>
                  <a:srgbClr val="F5F5F5"/>
                </a:solidFill>
                <a:effectLst>
                  <a:outerShdw blurRad="38100" dist="38100" dir="2700000" algn="tl" rotWithShape="0">
                    <a:prstClr val="black"/>
                  </a:outerShdw>
                </a:effectLst>
              </a:rPr>
              <a:t>” in verse 36, however, Jesus begins describing things related to His Second Coming, End of the World, and Final Judgment—whose timing </a:t>
            </a:r>
            <a:r>
              <a:rPr lang="en-US" sz="4000" b="1" i="1" dirty="0">
                <a:solidFill>
                  <a:srgbClr val="F5F5F5"/>
                </a:solidFill>
                <a:effectLst>
                  <a:outerShdw blurRad="38100" dist="38100" dir="2700000" algn="tl" rotWithShape="0">
                    <a:prstClr val="black"/>
                  </a:outerShdw>
                </a:effectLst>
              </a:rPr>
              <a:t>cannot</a:t>
            </a:r>
            <a:r>
              <a:rPr lang="en-US" sz="4000" dirty="0">
                <a:solidFill>
                  <a:srgbClr val="F5F5F5"/>
                </a:solidFill>
                <a:effectLst>
                  <a:outerShdw blurRad="38100" dist="38100" dir="2700000" algn="tl" rotWithShape="0">
                    <a:prstClr val="black"/>
                  </a:outerShdw>
                </a:effectLst>
              </a:rPr>
              <a:t> be known in advance – for there </a:t>
            </a:r>
            <a:r>
              <a:rPr lang="en-US" sz="4000" b="1" i="1" dirty="0">
                <a:solidFill>
                  <a:srgbClr val="F5F5F5"/>
                </a:solidFill>
                <a:effectLst>
                  <a:outerShdw blurRad="38100" dist="38100" dir="2700000" algn="tl" rotWithShape="0">
                    <a:prstClr val="black"/>
                  </a:outerShdw>
                </a:effectLst>
              </a:rPr>
              <a:t>are</a:t>
            </a:r>
            <a:r>
              <a:rPr lang="en-US" sz="4000" dirty="0">
                <a:solidFill>
                  <a:srgbClr val="F5F5F5"/>
                </a:solidFill>
                <a:effectLst>
                  <a:outerShdw blurRad="38100" dist="38100" dir="2700000" algn="tl" rotWithShape="0">
                    <a:prstClr val="black"/>
                  </a:outerShdw>
                </a:effectLst>
              </a:rPr>
              <a:t> </a:t>
            </a:r>
            <a:r>
              <a:rPr lang="en-US" sz="4000" b="1" i="1" dirty="0">
                <a:solidFill>
                  <a:srgbClr val="F5F5F5"/>
                </a:solidFill>
                <a:effectLst>
                  <a:outerShdw blurRad="38100" dist="38100" dir="2700000" algn="tl" rotWithShape="0">
                    <a:prstClr val="black"/>
                  </a:outerShdw>
                </a:effectLst>
              </a:rPr>
              <a:t>no signs </a:t>
            </a:r>
            <a:r>
              <a:rPr lang="en-US" sz="4000" dirty="0">
                <a:solidFill>
                  <a:srgbClr val="F5F5F5"/>
                </a:solidFill>
                <a:effectLst>
                  <a:outerShdw blurRad="38100" dist="38100" dir="2700000" algn="tl" rotWithShape="0">
                    <a:prstClr val="black"/>
                  </a:outerShdw>
                </a:effectLst>
              </a:rPr>
              <a:t>that precede it (cf. Acts 1:7). </a:t>
            </a:r>
          </a:p>
          <a:p>
            <a:r>
              <a:rPr lang="en-US" sz="4000" dirty="0">
                <a:solidFill>
                  <a:srgbClr val="F5F5F5"/>
                </a:solidFill>
                <a:effectLst>
                  <a:outerShdw blurRad="38100" dist="38100" dir="2700000" algn="tl" rotWithShape="0">
                    <a:prstClr val="black"/>
                  </a:outerShdw>
                </a:effectLst>
              </a:rPr>
              <a:t>Even the Son, during His earthly ministry, did not know the time; only the Father knew. </a:t>
            </a:r>
          </a:p>
          <a:p>
            <a:r>
              <a:rPr lang="en-US" sz="4000" dirty="0">
                <a:solidFill>
                  <a:srgbClr val="F5F5F5"/>
                </a:solidFill>
                <a:effectLst>
                  <a:outerShdw blurRad="38100" dist="38100" dir="2700000" algn="tl" rotWithShape="0">
                    <a:prstClr val="black"/>
                  </a:outerShdw>
                </a:effectLst>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days of Noah</a:t>
            </a:r>
            <a:r>
              <a:rPr lang="en-US" sz="4000" dirty="0">
                <a:solidFill>
                  <a:srgbClr val="F5F5F5"/>
                </a:solidFill>
                <a:effectLst>
                  <a:outerShdw blurRad="38100" dist="38100" dir="2700000" algn="tl" rotWithShape="0">
                    <a:prstClr val="black"/>
                  </a:outerShdw>
                </a:effectLst>
              </a:rPr>
              <a:t>” illustrate the </a:t>
            </a:r>
            <a:r>
              <a:rPr lang="en-US" sz="4000" b="1" i="1" dirty="0">
                <a:solidFill>
                  <a:srgbClr val="F5F5F5"/>
                </a:solidFill>
                <a:effectLst>
                  <a:outerShdw blurRad="38100" dist="38100" dir="2700000" algn="tl" rotWithShape="0">
                    <a:prstClr val="black"/>
                  </a:outerShdw>
                </a:effectLst>
              </a:rPr>
              <a:t>suddenness</a:t>
            </a:r>
            <a:r>
              <a:rPr lang="en-US" sz="4000" dirty="0">
                <a:solidFill>
                  <a:srgbClr val="F5F5F5"/>
                </a:solidFill>
                <a:effectLst>
                  <a:outerShdw blurRad="38100" dist="38100" dir="2700000" algn="tl" rotWithShape="0">
                    <a:prstClr val="black"/>
                  </a:outerShdw>
                </a:effectLst>
              </a:rPr>
              <a:t> of Christ’s return (Matt. 24:37–39; Gen. 7:6–24). </a:t>
            </a:r>
          </a:p>
          <a:p>
            <a:r>
              <a:rPr lang="en-US" sz="4000" dirty="0">
                <a:solidFill>
                  <a:srgbClr val="F5F5F5"/>
                </a:solidFill>
                <a:effectLst>
                  <a:outerShdw blurRad="38100" dist="38100" dir="2700000" algn="tl" rotWithShape="0">
                    <a:prstClr val="black"/>
                  </a:outerShdw>
                </a:effectLst>
              </a:rPr>
              <a:t>Notice Jesus’ emphasis is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on the people’s </a:t>
            </a:r>
            <a:r>
              <a:rPr lang="en-US" sz="4000" b="1" i="1" dirty="0">
                <a:solidFill>
                  <a:srgbClr val="F5F5F5"/>
                </a:solidFill>
                <a:effectLst>
                  <a:outerShdw blurRad="38100" dist="38100" dir="2700000" algn="tl" rotWithShape="0">
                    <a:prstClr val="black"/>
                  </a:outerShdw>
                </a:effectLst>
              </a:rPr>
              <a:t>wickedness</a:t>
            </a:r>
            <a:r>
              <a:rPr lang="en-US" sz="4000" dirty="0">
                <a:solidFill>
                  <a:srgbClr val="F5F5F5"/>
                </a:solidFill>
                <a:effectLst>
                  <a:outerShdw blurRad="38100" dist="38100" dir="2700000" algn="tl" rotWithShape="0">
                    <a:prstClr val="black"/>
                  </a:outerShdw>
                </a:effectLst>
              </a:rPr>
              <a:t> but on their </a:t>
            </a:r>
            <a:r>
              <a:rPr lang="en-US" sz="4000" b="1" i="1" dirty="0">
                <a:solidFill>
                  <a:srgbClr val="F5F5F5"/>
                </a:solidFill>
                <a:effectLst>
                  <a:outerShdw blurRad="38100" dist="38100" dir="2700000" algn="tl" rotWithShape="0">
                    <a:prstClr val="black"/>
                  </a:outerShdw>
                </a:effectLst>
              </a:rPr>
              <a:t>ordinary activities</a:t>
            </a:r>
            <a:r>
              <a:rPr lang="en-US" sz="4000" dirty="0">
                <a:solidFill>
                  <a:srgbClr val="F5F5F5"/>
                </a:solidFill>
                <a:effectLst>
                  <a:outerShdw blurRad="38100" dist="38100" dir="2700000" algn="tl" rotWithShape="0">
                    <a:prstClr val="black"/>
                  </a:outerShdw>
                </a:effectLst>
              </a:rPr>
              <a:t>—eating, drinking, and marrying. </a:t>
            </a:r>
          </a:p>
          <a:p>
            <a:r>
              <a:rPr lang="en-US" sz="4000" dirty="0">
                <a:solidFill>
                  <a:srgbClr val="F5F5F5"/>
                </a:solidFill>
                <a:effectLst>
                  <a:outerShdw blurRad="38100" dist="38100" dir="2700000" algn="tl" rotWithShape="0">
                    <a:prstClr val="black"/>
                  </a:outerShdw>
                </a:effectLst>
              </a:rPr>
              <a:t>Life continued business as usual until the flood arrived </a:t>
            </a:r>
            <a:r>
              <a:rPr lang="en-US" sz="4000" b="1" i="1" dirty="0">
                <a:solidFill>
                  <a:srgbClr val="F5F5F5"/>
                </a:solidFill>
                <a:effectLst>
                  <a:outerShdw blurRad="38100" dist="38100" dir="2700000" algn="tl" rotWithShape="0">
                    <a:prstClr val="black"/>
                  </a:outerShdw>
                </a:effectLst>
              </a:rPr>
              <a:t>unexpectedly</a:t>
            </a:r>
            <a:r>
              <a:rPr lang="en-US" sz="4000" dirty="0">
                <a:solidFill>
                  <a:srgbClr val="F5F5F5"/>
                </a:solidFill>
                <a:effectLst>
                  <a:outerShdw blurRad="38100" dist="38100" dir="2700000" algn="tl" rotWithShape="0">
                    <a:prstClr val="black"/>
                  </a:outerShdw>
                </a:effectLst>
              </a:rPr>
              <a:t> and swept them away. </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2575266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103500</TotalTime>
  <Words>4936</Words>
  <Application>Microsoft Office PowerPoint</Application>
  <PresentationFormat>Widescreen</PresentationFormat>
  <Paragraphs>170</Paragraphs>
  <Slides>29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Arial</vt:lpstr>
      <vt:lpstr>Calibri</vt:lpstr>
      <vt:lpstr>Calibri Light</vt:lpstr>
      <vt:lpstr>Cambria</vt:lpstr>
      <vt:lpstr>Candara</vt:lpstr>
      <vt:lpstr>Garamond</vt:lpstr>
      <vt:lpstr>Tahoma</vt:lpstr>
      <vt:lpstr>Office Theme</vt:lpstr>
      <vt:lpstr>1_Office Theme</vt:lpstr>
      <vt:lpstr>Jesus’ Olivet Discourse</vt:lpstr>
      <vt:lpstr>The Structure of the Olivet Discourse in Matthew 24-25</vt:lpstr>
      <vt:lpstr>Signs of Jerusalem’s Fall We Have Looked at So Far</vt:lpstr>
      <vt:lpstr>Signs of Jerusalem’s Fall We Have Looked at So Far</vt:lpstr>
      <vt:lpstr>Signs of Jerusalem’s Fall We Have Looked at So Far</vt:lpstr>
      <vt:lpstr>The Lesson of the Fig Tree (24:32-35)</vt:lpstr>
      <vt:lpstr>The Lesson of the Fig Tree (24:29-33)</vt:lpstr>
      <vt:lpstr>As With Noah’s Flood, The Second Coming Will Come Unexpectedly (24:36-44)</vt:lpstr>
      <vt:lpstr>As With Noah’s Flood, The Second Coming Will Come Unexpectedly (24:36-44)</vt:lpstr>
      <vt:lpstr>As With Noah’s Flood, The Second Coming Will Come Unexpectedly (24:36-44)</vt:lpstr>
      <vt:lpstr>The Parable of the Servants Left in Charge (24:45-51)</vt:lpstr>
      <vt:lpstr>The Parable of the Servants Left in Charge (24:45-51)</vt:lpstr>
      <vt:lpstr>Parable of the Wise and Foolish Virgins (25:1-13)</vt:lpstr>
      <vt:lpstr>Parable of the Wise and Foolish Virgins (25:1-13)</vt:lpstr>
      <vt:lpstr>Parable of the Wise and Foolish Virgins (25:1-13)</vt:lpstr>
      <vt:lpstr>Parable of the Wise and Foolish Virgins (25:1-13)</vt:lpstr>
      <vt:lpstr>Parable of the Talents (25:14-30)</vt:lpstr>
      <vt:lpstr>Parable of the Talents (25:14-30)</vt:lpstr>
      <vt:lpstr>Parable of the Talents (25:14-30)</vt:lpstr>
      <vt:lpstr>Parable of the Talents (25:14-30)</vt:lpstr>
      <vt:lpstr>Parable of the Talents (25:14-30)</vt:lpstr>
      <vt:lpstr>The Sheep and the Goats (25:31-46)</vt:lpstr>
      <vt:lpstr>The Sheep and the Goats (25:31-46)</vt:lpstr>
      <vt:lpstr>The Sheep and the Goats (25:31-46)</vt:lpstr>
      <vt:lpstr>The Sheep and the Goats (25:31-46)</vt:lpstr>
      <vt:lpstr>The Sheep and the Goats (25:31-46)</vt:lpstr>
      <vt:lpstr>Final Takeaways From the Olivet Discourse</vt:lpstr>
      <vt:lpstr>Class Discussion Time</vt:lpstr>
      <vt:lpstr>Class Discussion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Connolly</dc:creator>
  <cp:lastModifiedBy>Robert Connolly</cp:lastModifiedBy>
  <cp:revision>836</cp:revision>
  <cp:lastPrinted>2026-07-19T21:33:34Z</cp:lastPrinted>
  <dcterms:created xsi:type="dcterms:W3CDTF">2026-02-17T02:36:22Z</dcterms:created>
  <dcterms:modified xsi:type="dcterms:W3CDTF">2026-07-20T02:56:54Z</dcterms:modified>
</cp:coreProperties>
</file>