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Default Extension="xx&amp;_nc_gid=j9cRIwluLjvKzoQB6WQCEg&amp;_nc_ss=7b2a8&amp;oh=00_AQLVVUiUVXmGkgG1T5alECGgDMWLCqxUVjm-a2nxASKNxw&amp;oe=6AA11C03"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811" r:id="rId2"/>
    <p:sldId id="812" r:id="rId3"/>
    <p:sldId id="815" r:id="rId4"/>
    <p:sldId id="816" r:id="rId5"/>
    <p:sldId id="817" r:id="rId6"/>
    <p:sldId id="845" r:id="rId7"/>
    <p:sldId id="819" r:id="rId8"/>
    <p:sldId id="847" r:id="rId9"/>
    <p:sldId id="821" r:id="rId10"/>
    <p:sldId id="824" r:id="rId11"/>
    <p:sldId id="823" r:id="rId12"/>
    <p:sldId id="827" r:id="rId13"/>
    <p:sldId id="830" r:id="rId14"/>
    <p:sldId id="829" r:id="rId15"/>
    <p:sldId id="828" r:id="rId16"/>
    <p:sldId id="843" r:id="rId17"/>
    <p:sldId id="831" r:id="rId18"/>
    <p:sldId id="833" r:id="rId19"/>
    <p:sldId id="834" r:id="rId20"/>
    <p:sldId id="835" r:id="rId21"/>
    <p:sldId id="836" r:id="rId22"/>
    <p:sldId id="825" r:id="rId23"/>
    <p:sldId id="837" r:id="rId24"/>
    <p:sldId id="844" r:id="rId25"/>
    <p:sldId id="839" r:id="rId26"/>
    <p:sldId id="849" r:id="rId27"/>
    <p:sldId id="848" r:id="rId28"/>
    <p:sldId id="846" r:id="rId29"/>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2FFB3"/>
    <a:srgbClr val="FFD700"/>
    <a:srgbClr val="99FFFF"/>
    <a:srgbClr val="F5F5F5"/>
    <a:srgbClr val="00FFFF"/>
    <a:srgbClr val="2E2344"/>
    <a:srgbClr val="4B2A5E"/>
    <a:srgbClr val="883D7C"/>
    <a:srgbClr val="5A3278"/>
    <a:srgbClr val="A77A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6" autoAdjust="0"/>
    <p:restoredTop sz="94660"/>
  </p:normalViewPr>
  <p:slideViewPr>
    <p:cSldViewPr snapToGrid="0">
      <p:cViewPr varScale="1">
        <p:scale>
          <a:sx n="146" d="100"/>
          <a:sy n="146" d="100"/>
        </p:scale>
        <p:origin x="100"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FC48619E-407E-49A3-9451-8881EE43F640}" type="datetimeFigureOut">
              <a:rPr lang="en-US" smtClean="0"/>
              <a:t>9/1/2026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A9E0C3B2-DEE3-455A-BEC3-7E005ED72DE8}" type="slidenum">
              <a:rPr lang="en-US" smtClean="0"/>
              <a:t>‹#›</a:t>
            </a:fld>
            <a:endParaRPr lang="en-US"/>
          </a:p>
        </p:txBody>
      </p:sp>
    </p:spTree>
    <p:extLst>
      <p:ext uri="{BB962C8B-B14F-4D97-AF65-F5344CB8AC3E}">
        <p14:creationId xmlns:p14="http://schemas.microsoft.com/office/powerpoint/2010/main" val="120541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15A7D-19B1-95FD-CC1A-4E57442196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FB4483B-F1C2-21EF-AD37-7E4C34C06B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B23B44F-7128-9D60-B012-FEF8869C21E4}"/>
              </a:ext>
            </a:extLst>
          </p:cNvPr>
          <p:cNvSpPr>
            <a:spLocks noGrp="1"/>
          </p:cNvSpPr>
          <p:nvPr>
            <p:ph type="dt" sz="half" idx="10"/>
          </p:nvPr>
        </p:nvSpPr>
        <p:spPr/>
        <p:txBody>
          <a:bodyPr/>
          <a:lstStyle/>
          <a:p>
            <a:fld id="{0A2F6184-0DB0-44B4-BC85-6FE096EDA416}" type="datetimeFigureOut">
              <a:rPr lang="en-US" smtClean="0"/>
              <a:t>9/1/2026</a:t>
            </a:fld>
            <a:endParaRPr lang="en-US"/>
          </a:p>
        </p:txBody>
      </p:sp>
      <p:sp>
        <p:nvSpPr>
          <p:cNvPr id="5" name="Footer Placeholder 4">
            <a:extLst>
              <a:ext uri="{FF2B5EF4-FFF2-40B4-BE49-F238E27FC236}">
                <a16:creationId xmlns:a16="http://schemas.microsoft.com/office/drawing/2014/main" id="{50E64CED-3862-35C3-ED08-313758421B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29D925-25AA-91B0-F0BB-AD4AB5BB5EA8}"/>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927770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3E323-6B3F-7E80-8619-7C02D4A6ED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08B07C-181E-D5C2-B06F-F50C3F0EA5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7B7718-E837-FD9A-78BF-AC54BB9679BD}"/>
              </a:ext>
            </a:extLst>
          </p:cNvPr>
          <p:cNvSpPr>
            <a:spLocks noGrp="1"/>
          </p:cNvSpPr>
          <p:nvPr>
            <p:ph type="dt" sz="half" idx="10"/>
          </p:nvPr>
        </p:nvSpPr>
        <p:spPr/>
        <p:txBody>
          <a:bodyPr/>
          <a:lstStyle/>
          <a:p>
            <a:fld id="{0A2F6184-0DB0-44B4-BC85-6FE096EDA416}" type="datetimeFigureOut">
              <a:rPr lang="en-US" smtClean="0"/>
              <a:t>9/1/2026</a:t>
            </a:fld>
            <a:endParaRPr lang="en-US"/>
          </a:p>
        </p:txBody>
      </p:sp>
      <p:sp>
        <p:nvSpPr>
          <p:cNvPr id="5" name="Footer Placeholder 4">
            <a:extLst>
              <a:ext uri="{FF2B5EF4-FFF2-40B4-BE49-F238E27FC236}">
                <a16:creationId xmlns:a16="http://schemas.microsoft.com/office/drawing/2014/main" id="{889AEA8A-8760-7AAB-DA2B-8A6E2359F5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422A4A-C296-B50A-8BDF-BB533E60DB66}"/>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4213796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2A3C0-4F13-DD9D-0675-25C59E57E3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75CC080-F777-CDF3-3E47-33A99A23E7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F0E94C-B043-6547-9307-6F206C750E32}"/>
              </a:ext>
            </a:extLst>
          </p:cNvPr>
          <p:cNvSpPr>
            <a:spLocks noGrp="1"/>
          </p:cNvSpPr>
          <p:nvPr>
            <p:ph type="dt" sz="half" idx="10"/>
          </p:nvPr>
        </p:nvSpPr>
        <p:spPr/>
        <p:txBody>
          <a:bodyPr/>
          <a:lstStyle/>
          <a:p>
            <a:fld id="{0A2F6184-0DB0-44B4-BC85-6FE096EDA416}" type="datetimeFigureOut">
              <a:rPr lang="en-US" smtClean="0"/>
              <a:t>9/1/2026</a:t>
            </a:fld>
            <a:endParaRPr lang="en-US"/>
          </a:p>
        </p:txBody>
      </p:sp>
      <p:sp>
        <p:nvSpPr>
          <p:cNvPr id="5" name="Footer Placeholder 4">
            <a:extLst>
              <a:ext uri="{FF2B5EF4-FFF2-40B4-BE49-F238E27FC236}">
                <a16:creationId xmlns:a16="http://schemas.microsoft.com/office/drawing/2014/main" id="{2670C00C-3DFD-76CB-10F1-ED011EA44C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B63788-A460-11F2-1BCE-01B0D40B6471}"/>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508346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3AAEF-9B6C-4318-78D8-0B0EE4AF28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99A41F-9477-DE9B-8B12-D79D75C783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B2DD07-46A7-31FE-C32C-D0A73D0DAE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E50083-0912-BF7A-BE3A-49F589F76753}"/>
              </a:ext>
            </a:extLst>
          </p:cNvPr>
          <p:cNvSpPr>
            <a:spLocks noGrp="1"/>
          </p:cNvSpPr>
          <p:nvPr>
            <p:ph type="dt" sz="half" idx="10"/>
          </p:nvPr>
        </p:nvSpPr>
        <p:spPr/>
        <p:txBody>
          <a:bodyPr/>
          <a:lstStyle/>
          <a:p>
            <a:fld id="{0A2F6184-0DB0-44B4-BC85-6FE096EDA416}" type="datetimeFigureOut">
              <a:rPr lang="en-US" smtClean="0"/>
              <a:t>9/1/2026</a:t>
            </a:fld>
            <a:endParaRPr lang="en-US"/>
          </a:p>
        </p:txBody>
      </p:sp>
      <p:sp>
        <p:nvSpPr>
          <p:cNvPr id="6" name="Footer Placeholder 5">
            <a:extLst>
              <a:ext uri="{FF2B5EF4-FFF2-40B4-BE49-F238E27FC236}">
                <a16:creationId xmlns:a16="http://schemas.microsoft.com/office/drawing/2014/main" id="{28C2AEA5-2A12-903F-ED4C-01EF520B18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DAC65E-E7D5-C77A-C9D1-B8F6933C705D}"/>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443297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6A68-DF8F-095E-3156-29C11209525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7DF757-7EA9-0C3E-69AA-F4768BFA59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6109B6-6BBD-6976-575D-FDA31A2EEB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EE0FC4-B2D5-A2B1-2480-F692890E17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11C859-3C54-2A17-0329-724A4400684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F612F3-1181-63C4-2055-3F67A6645DE4}"/>
              </a:ext>
            </a:extLst>
          </p:cNvPr>
          <p:cNvSpPr>
            <a:spLocks noGrp="1"/>
          </p:cNvSpPr>
          <p:nvPr>
            <p:ph type="dt" sz="half" idx="10"/>
          </p:nvPr>
        </p:nvSpPr>
        <p:spPr/>
        <p:txBody>
          <a:bodyPr/>
          <a:lstStyle/>
          <a:p>
            <a:fld id="{0A2F6184-0DB0-44B4-BC85-6FE096EDA416}" type="datetimeFigureOut">
              <a:rPr lang="en-US" smtClean="0"/>
              <a:t>9/1/2026</a:t>
            </a:fld>
            <a:endParaRPr lang="en-US"/>
          </a:p>
        </p:txBody>
      </p:sp>
      <p:sp>
        <p:nvSpPr>
          <p:cNvPr id="8" name="Footer Placeholder 7">
            <a:extLst>
              <a:ext uri="{FF2B5EF4-FFF2-40B4-BE49-F238E27FC236}">
                <a16:creationId xmlns:a16="http://schemas.microsoft.com/office/drawing/2014/main" id="{467EB4CC-07C7-8D12-8A21-2646FC269E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FE9580-92D3-305A-A2D1-E98076712CA1}"/>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910456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F7041-00C9-0B22-CE60-608F14ADFE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27C8BE-8C59-BFB8-7091-100885BA6852}"/>
              </a:ext>
            </a:extLst>
          </p:cNvPr>
          <p:cNvSpPr>
            <a:spLocks noGrp="1"/>
          </p:cNvSpPr>
          <p:nvPr>
            <p:ph type="dt" sz="half" idx="10"/>
          </p:nvPr>
        </p:nvSpPr>
        <p:spPr/>
        <p:txBody>
          <a:bodyPr/>
          <a:lstStyle/>
          <a:p>
            <a:fld id="{0A2F6184-0DB0-44B4-BC85-6FE096EDA416}" type="datetimeFigureOut">
              <a:rPr lang="en-US" smtClean="0"/>
              <a:t>9/1/2026</a:t>
            </a:fld>
            <a:endParaRPr lang="en-US"/>
          </a:p>
        </p:txBody>
      </p:sp>
      <p:sp>
        <p:nvSpPr>
          <p:cNvPr id="4" name="Footer Placeholder 3">
            <a:extLst>
              <a:ext uri="{FF2B5EF4-FFF2-40B4-BE49-F238E27FC236}">
                <a16:creationId xmlns:a16="http://schemas.microsoft.com/office/drawing/2014/main" id="{4251F9A3-AD24-0A50-0169-C560F137920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1B2A98-E579-CFC5-0F94-A1036EABB58C}"/>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1077596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F8B3FF-D258-25EF-B1AF-747B451C5198}"/>
              </a:ext>
            </a:extLst>
          </p:cNvPr>
          <p:cNvSpPr>
            <a:spLocks noGrp="1"/>
          </p:cNvSpPr>
          <p:nvPr>
            <p:ph type="dt" sz="half" idx="10"/>
          </p:nvPr>
        </p:nvSpPr>
        <p:spPr/>
        <p:txBody>
          <a:bodyPr/>
          <a:lstStyle/>
          <a:p>
            <a:fld id="{0A2F6184-0DB0-44B4-BC85-6FE096EDA416}" type="datetimeFigureOut">
              <a:rPr lang="en-US" smtClean="0"/>
              <a:t>9/1/2026</a:t>
            </a:fld>
            <a:endParaRPr lang="en-US"/>
          </a:p>
        </p:txBody>
      </p:sp>
      <p:sp>
        <p:nvSpPr>
          <p:cNvPr id="3" name="Footer Placeholder 2">
            <a:extLst>
              <a:ext uri="{FF2B5EF4-FFF2-40B4-BE49-F238E27FC236}">
                <a16:creationId xmlns:a16="http://schemas.microsoft.com/office/drawing/2014/main" id="{BBAB72C1-C22B-0F18-9C59-0A90D179191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0314F92-0834-21DC-A887-DA4470C26FBB}"/>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1900641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B120D-2949-7A54-9681-F87598DC83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E44C17B-62D0-B051-338C-56F15E23E0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ABD4F39-2FAC-01F6-0968-68F2F6EFB4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795D4A-B3F6-1E33-F31D-885AD5F31B41}"/>
              </a:ext>
            </a:extLst>
          </p:cNvPr>
          <p:cNvSpPr>
            <a:spLocks noGrp="1"/>
          </p:cNvSpPr>
          <p:nvPr>
            <p:ph type="dt" sz="half" idx="10"/>
          </p:nvPr>
        </p:nvSpPr>
        <p:spPr/>
        <p:txBody>
          <a:bodyPr/>
          <a:lstStyle/>
          <a:p>
            <a:fld id="{0A2F6184-0DB0-44B4-BC85-6FE096EDA416}" type="datetimeFigureOut">
              <a:rPr lang="en-US" smtClean="0"/>
              <a:t>9/1/2026</a:t>
            </a:fld>
            <a:endParaRPr lang="en-US"/>
          </a:p>
        </p:txBody>
      </p:sp>
      <p:sp>
        <p:nvSpPr>
          <p:cNvPr id="6" name="Footer Placeholder 5">
            <a:extLst>
              <a:ext uri="{FF2B5EF4-FFF2-40B4-BE49-F238E27FC236}">
                <a16:creationId xmlns:a16="http://schemas.microsoft.com/office/drawing/2014/main" id="{E75C23F8-C184-14E6-55FC-9ED970F11C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69E7E1-E137-7D2D-E8E3-6D342396477A}"/>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3938581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ED932-E925-C03D-3740-DAFAAD1C0D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53685A-C0B5-BF9E-2298-1522EB7970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E36F21-F0C5-D506-F502-1BC1D8EBE8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F09067-AFF6-13F5-8771-AEF393FD6057}"/>
              </a:ext>
            </a:extLst>
          </p:cNvPr>
          <p:cNvSpPr>
            <a:spLocks noGrp="1"/>
          </p:cNvSpPr>
          <p:nvPr>
            <p:ph type="dt" sz="half" idx="10"/>
          </p:nvPr>
        </p:nvSpPr>
        <p:spPr/>
        <p:txBody>
          <a:bodyPr/>
          <a:lstStyle/>
          <a:p>
            <a:fld id="{0A2F6184-0DB0-44B4-BC85-6FE096EDA416}" type="datetimeFigureOut">
              <a:rPr lang="en-US" smtClean="0"/>
              <a:t>9/1/2026</a:t>
            </a:fld>
            <a:endParaRPr lang="en-US"/>
          </a:p>
        </p:txBody>
      </p:sp>
      <p:sp>
        <p:nvSpPr>
          <p:cNvPr id="6" name="Footer Placeholder 5">
            <a:extLst>
              <a:ext uri="{FF2B5EF4-FFF2-40B4-BE49-F238E27FC236}">
                <a16:creationId xmlns:a16="http://schemas.microsoft.com/office/drawing/2014/main" id="{2A2278E4-7123-C5D8-D4A6-0CA1029F87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4E7014-D911-67BA-095D-BAA462DC5EBD}"/>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478687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D0774-2ADD-8C7C-C116-BE8E167B44A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F9920C9-6269-B399-A984-8DE24794436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79F83F-C4D6-636E-5CC4-44F61EA42454}"/>
              </a:ext>
            </a:extLst>
          </p:cNvPr>
          <p:cNvSpPr>
            <a:spLocks noGrp="1"/>
          </p:cNvSpPr>
          <p:nvPr>
            <p:ph type="dt" sz="half" idx="10"/>
          </p:nvPr>
        </p:nvSpPr>
        <p:spPr/>
        <p:txBody>
          <a:bodyPr/>
          <a:lstStyle/>
          <a:p>
            <a:fld id="{0A2F6184-0DB0-44B4-BC85-6FE096EDA416}" type="datetimeFigureOut">
              <a:rPr lang="en-US" smtClean="0"/>
              <a:t>9/1/2026</a:t>
            </a:fld>
            <a:endParaRPr lang="en-US"/>
          </a:p>
        </p:txBody>
      </p:sp>
      <p:sp>
        <p:nvSpPr>
          <p:cNvPr id="5" name="Footer Placeholder 4">
            <a:extLst>
              <a:ext uri="{FF2B5EF4-FFF2-40B4-BE49-F238E27FC236}">
                <a16:creationId xmlns:a16="http://schemas.microsoft.com/office/drawing/2014/main" id="{5706241F-B584-7166-427B-92B99D599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87AEB3-97B3-4421-F27D-DF897A5CB649}"/>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119041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CE71F9-3F3E-B42A-D313-8D7FA77C19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CB72AD5-2A7F-3453-1D1D-6B85B0079AF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54C531-B33E-F0BD-3C10-F4959A340EB4}"/>
              </a:ext>
            </a:extLst>
          </p:cNvPr>
          <p:cNvSpPr>
            <a:spLocks noGrp="1"/>
          </p:cNvSpPr>
          <p:nvPr>
            <p:ph type="dt" sz="half" idx="10"/>
          </p:nvPr>
        </p:nvSpPr>
        <p:spPr/>
        <p:txBody>
          <a:bodyPr/>
          <a:lstStyle/>
          <a:p>
            <a:fld id="{0A2F6184-0DB0-44B4-BC85-6FE096EDA416}" type="datetimeFigureOut">
              <a:rPr lang="en-US" smtClean="0"/>
              <a:t>9/1/2026</a:t>
            </a:fld>
            <a:endParaRPr lang="en-US"/>
          </a:p>
        </p:txBody>
      </p:sp>
      <p:sp>
        <p:nvSpPr>
          <p:cNvPr id="5" name="Footer Placeholder 4">
            <a:extLst>
              <a:ext uri="{FF2B5EF4-FFF2-40B4-BE49-F238E27FC236}">
                <a16:creationId xmlns:a16="http://schemas.microsoft.com/office/drawing/2014/main" id="{E0120110-6C4D-D974-973B-034D882CF8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7728B0-7352-A519-FFC6-542A24B164E3}"/>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302163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E1D33E-67E1-33AD-16E7-797CC6418C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5F5F4A-5EE7-F6A8-E4CC-77293CFA10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A59052-EDD5-2E7D-FF33-83269E8B39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2F6184-0DB0-44B4-BC85-6FE096EDA416}" type="datetimeFigureOut">
              <a:rPr lang="en-US" smtClean="0"/>
              <a:t>9/1/2026</a:t>
            </a:fld>
            <a:endParaRPr lang="en-US"/>
          </a:p>
        </p:txBody>
      </p:sp>
      <p:sp>
        <p:nvSpPr>
          <p:cNvPr id="5" name="Footer Placeholder 4">
            <a:extLst>
              <a:ext uri="{FF2B5EF4-FFF2-40B4-BE49-F238E27FC236}">
                <a16:creationId xmlns:a16="http://schemas.microsoft.com/office/drawing/2014/main" id="{2638FFD5-7D0F-DF41-9457-0DD8855F5E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A9C151-1671-D22D-9BD7-D3B83DA391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5C560A-F639-45B7-91AE-E2F6837F5A75}" type="slidenum">
              <a:rPr lang="en-US" smtClean="0"/>
              <a:t>‹#›</a:t>
            </a:fld>
            <a:endParaRPr lang="en-US"/>
          </a:p>
        </p:txBody>
      </p:sp>
    </p:spTree>
    <p:extLst>
      <p:ext uri="{BB962C8B-B14F-4D97-AF65-F5344CB8AC3E}">
        <p14:creationId xmlns:p14="http://schemas.microsoft.com/office/powerpoint/2010/main" val="21808220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purifiedbyfaith.com/"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8.xml.rels><?xml version="1.0" encoding="UTF-8" standalone="yes"?>
<Relationships xmlns="http://schemas.openxmlformats.org/package/2006/relationships"><Relationship Id="rId3" Type="http://schemas.openxmlformats.org/officeDocument/2006/relationships/hyperlink" Target="https://bible.art/prayer/revelation-8%3A3-4" TargetMode="External"/><Relationship Id="rId2" Type="http://schemas.openxmlformats.org/officeDocument/2006/relationships/slideLayout" Target="../slideLayouts/slideLayout2.xml"/><Relationship Id="rId1" Type="http://schemas.openxmlformats.org/officeDocument/2006/relationships/themeOverride" Target="../theme/themeOverride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3.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4.xml"/></Relationships>
</file>

<file path=ppt/slides/_rels/slide16.xml.rels><?xml version="1.0" encoding="UTF-8" standalone="yes"?>
<Relationships xmlns="http://schemas.openxmlformats.org/package/2006/relationships"><Relationship Id="rId3" Type="http://schemas.openxmlformats.org/officeDocument/2006/relationships/hyperlink" Target="https://en.wikipedia.org/wiki/Early_thermal_weapons" TargetMode="External"/><Relationship Id="rId2" Type="http://schemas.openxmlformats.org/officeDocument/2006/relationships/slideLayout" Target="../slideLayouts/slideLayout2.xml"/><Relationship Id="rId1" Type="http://schemas.openxmlformats.org/officeDocument/2006/relationships/themeOverride" Target="../theme/themeOverride15.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6.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7.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8.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9.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0.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1.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2.xml"/></Relationships>
</file>

<file path=ppt/slides/_rels/slide24.xml.rels><?xml version="1.0" encoding="UTF-8" standalone="yes"?>
<Relationships xmlns="http://schemas.openxmlformats.org/package/2006/relationships"><Relationship Id="rId3" Type="http://schemas.openxmlformats.org/officeDocument/2006/relationships/hyperlink" Target="https://www.facebook.com/groups/1406391500042069/posts/1999880017359878/" TargetMode="External"/><Relationship Id="rId2" Type="http://schemas.openxmlformats.org/officeDocument/2006/relationships/slideLayout" Target="../slideLayouts/slideLayout2.xml"/><Relationship Id="rId1" Type="http://schemas.openxmlformats.org/officeDocument/2006/relationships/themeOverride" Target="../theme/themeOverride23.xml"/><Relationship Id="rId4" Type="http://schemas.openxmlformats.org/officeDocument/2006/relationships/image" Target="../media/image5.xx&amp;_nc_gid=j9cRIwluLjvKzoQB6WQCEg&amp;_nc_ss=7b2a8&amp;oh=00_AQLVVUiUVXmGkgG1T5alECGgDMWLCqxUVjm-a2nxASKNxw&amp;oe=6AA11C03"/></Relationships>
</file>

<file path=ppt/slides/_rels/slide2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E223AF18-53DE-FE80-D68B-78BFA9A55F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81FAAF-FCFE-95CA-B8D6-F3D8ADB9E149}"/>
              </a:ext>
            </a:extLst>
          </p:cNvPr>
          <p:cNvSpPr>
            <a:spLocks noGrp="1"/>
          </p:cNvSpPr>
          <p:nvPr>
            <p:ph type="ctrTitle"/>
          </p:nvPr>
        </p:nvSpPr>
        <p:spPr>
          <a:xfrm>
            <a:off x="0" y="4890781"/>
            <a:ext cx="12192000" cy="762280"/>
          </a:xfrm>
        </p:spPr>
        <p:txBody>
          <a:bodyPr>
            <a:normAutofit fontScale="90000"/>
          </a:bodyPr>
          <a:lstStyle/>
          <a:p>
            <a:r>
              <a:rPr lang="en-US" b="1" dirty="0">
                <a:solidFill>
                  <a:srgbClr val="F5F5F5"/>
                </a:solidFill>
                <a:effectLst>
                  <a:outerShdw blurRad="50800" dist="38100" dir="2700000" algn="tl" rotWithShape="0">
                    <a:prstClr val="black">
                      <a:alpha val="30000"/>
                    </a:prstClr>
                  </a:outerShdw>
                </a:effectLst>
                <a:latin typeface="Garamond" panose="02020404030301010803" pitchFamily="18" charset="0"/>
              </a:rPr>
              <a:t>The Book of </a:t>
            </a:r>
            <a:r>
              <a:rPr lang="en-US" b="1" dirty="0">
                <a:solidFill>
                  <a:srgbClr val="FFD700"/>
                </a:solidFill>
                <a:effectLst>
                  <a:outerShdw blurRad="50800" dist="38100" dir="2700000" algn="tl" rotWithShape="0">
                    <a:prstClr val="black">
                      <a:alpha val="30000"/>
                    </a:prstClr>
                  </a:outerShdw>
                </a:effectLst>
                <a:latin typeface="Garamond" panose="02020404030301010803" pitchFamily="18" charset="0"/>
              </a:rPr>
              <a:t>Revelation</a:t>
            </a:r>
          </a:p>
        </p:txBody>
      </p:sp>
      <p:sp>
        <p:nvSpPr>
          <p:cNvPr id="3" name="Subtitle 2">
            <a:extLst>
              <a:ext uri="{FF2B5EF4-FFF2-40B4-BE49-F238E27FC236}">
                <a16:creationId xmlns:a16="http://schemas.microsoft.com/office/drawing/2014/main" id="{08A258E0-AB63-CFFB-65F2-506D9EB23452}"/>
              </a:ext>
            </a:extLst>
          </p:cNvPr>
          <p:cNvSpPr>
            <a:spLocks noGrp="1"/>
          </p:cNvSpPr>
          <p:nvPr>
            <p:ph type="subTitle" idx="1"/>
          </p:nvPr>
        </p:nvSpPr>
        <p:spPr>
          <a:xfrm>
            <a:off x="1" y="5552272"/>
            <a:ext cx="12191999" cy="824754"/>
          </a:xfrm>
        </p:spPr>
        <p:txBody>
          <a:bodyPr>
            <a:normAutofit lnSpcReduction="10000"/>
          </a:bodyPr>
          <a:lstStyle/>
          <a:p>
            <a:r>
              <a:rPr lang="en-US"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“The kingdom of the world has become the kingdom of our Lord and of His Christ, </a:t>
            </a:r>
          </a:p>
          <a:p>
            <a:r>
              <a:rPr lang="en-US"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and He shall reign forever and ever.” </a:t>
            </a:r>
            <a:r>
              <a:rPr lang="en-US" i="1" dirty="0">
                <a:solidFill>
                  <a:srgbClr val="F5F5F5"/>
                </a:solidFill>
                <a:effectLst>
                  <a:outerShdw blurRad="50800" dist="38100" dir="2700000" algn="tl" rotWithShape="0">
                    <a:prstClr val="black">
                      <a:alpha val="30000"/>
                    </a:prstClr>
                  </a:outerShdw>
                </a:effectLst>
                <a:ea typeface="Cambria" panose="02040503050406030204" pitchFamily="18" charset="0"/>
              </a:rPr>
              <a:t>(Revelation 11:15)</a:t>
            </a:r>
          </a:p>
        </p:txBody>
      </p:sp>
      <p:pic>
        <p:nvPicPr>
          <p:cNvPr id="5" name="Picture 4">
            <a:extLst>
              <a:ext uri="{FF2B5EF4-FFF2-40B4-BE49-F238E27FC236}">
                <a16:creationId xmlns:a16="http://schemas.microsoft.com/office/drawing/2014/main" id="{79E01C3A-E978-47F8-3373-E0CE5A9B610B}"/>
              </a:ext>
            </a:extLst>
          </p:cNvPr>
          <p:cNvPicPr>
            <a:picLocks noChangeAspect="1"/>
          </p:cNvPicPr>
          <p:nvPr/>
        </p:nvPicPr>
        <p:blipFill>
          <a:blip r:embed="rId2"/>
          <a:stretch>
            <a:fillRect/>
          </a:stretch>
        </p:blipFill>
        <p:spPr>
          <a:xfrm>
            <a:off x="1975049" y="127256"/>
            <a:ext cx="8241902" cy="4645959"/>
          </a:xfrm>
          <a:prstGeom prst="rect">
            <a:avLst/>
          </a:prstGeom>
        </p:spPr>
      </p:pic>
      <p:sp>
        <p:nvSpPr>
          <p:cNvPr id="7" name="TextBox 6">
            <a:extLst>
              <a:ext uri="{FF2B5EF4-FFF2-40B4-BE49-F238E27FC236}">
                <a16:creationId xmlns:a16="http://schemas.microsoft.com/office/drawing/2014/main" id="{8583FFE0-4821-9D84-42A0-325176B89BEB}"/>
              </a:ext>
            </a:extLst>
          </p:cNvPr>
          <p:cNvSpPr txBox="1"/>
          <p:nvPr/>
        </p:nvSpPr>
        <p:spPr>
          <a:xfrm>
            <a:off x="11791889" y="2923563"/>
            <a:ext cx="400110" cy="3934436"/>
          </a:xfrm>
          <a:prstGeom prst="rect">
            <a:avLst/>
          </a:prstGeom>
          <a:noFill/>
        </p:spPr>
        <p:txBody>
          <a:bodyPr vert="vert"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Image credit – https://www.bible.com/events/84698</a:t>
            </a:r>
            <a:endParaRPr kumimoji="0" lang="en-US" sz="12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372364A-DB6C-A38D-2543-6D063CF2BD43}"/>
              </a:ext>
            </a:extLst>
          </p:cNvPr>
          <p:cNvSpPr txBox="1"/>
          <p:nvPr/>
        </p:nvSpPr>
        <p:spPr>
          <a:xfrm>
            <a:off x="-1" y="6550222"/>
            <a:ext cx="121920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65000"/>
                  </a:prstClr>
                </a:solidFill>
                <a:effectLst>
                  <a:outerShdw blurRad="50800" dist="50800" dir="5400000" algn="ctr">
                    <a:srgbClr val="000000"/>
                  </a:outerShdw>
                </a:effectLst>
                <a:uLnTx/>
                <a:uFillTx/>
                <a:latin typeface="Calibri" panose="020F0502020204030204" pitchFamily="34" charset="0"/>
                <a:ea typeface="+mn-ea"/>
                <a:cs typeface="+mn-cs"/>
              </a:rPr>
              <a:t>Class Recording and Notes Will Be  Available on </a:t>
            </a:r>
            <a:r>
              <a:rPr kumimoji="0" lang="en-US" sz="1400" b="0" i="0" u="none" strike="noStrike" kern="1200" cap="none" spc="0" normalizeH="0" baseline="0" noProof="0" dirty="0">
                <a:ln>
                  <a:noFill/>
                </a:ln>
                <a:solidFill>
                  <a:prstClr val="white">
                    <a:lumMod val="65000"/>
                  </a:prstClr>
                </a:solidFill>
                <a:effectLst>
                  <a:outerShdw blurRad="50800" dist="50800" dir="5400000" algn="ctr">
                    <a:srgbClr val="000000"/>
                  </a:outerShdw>
                </a:effectLst>
                <a:uLnTx/>
                <a:uFillTx/>
                <a:latin typeface="Calibri" panose="020F0502020204030204" pitchFamily="34" charset="0"/>
                <a:ea typeface="+mn-ea"/>
                <a:cs typeface="+mn-cs"/>
                <a:hlinkClick r:id="rId3">
                  <a:extLst>
                    <a:ext uri="{A12FA001-AC4F-418D-AE19-62706E023703}">
                      <ahyp:hlinkClr xmlns:ahyp="http://schemas.microsoft.com/office/drawing/2018/hyperlinkcolor" val="tx"/>
                    </a:ext>
                  </a:extLst>
                </a:hlinkClick>
              </a:rPr>
              <a:t>https://www.purifiedbyfaith.com/</a:t>
            </a:r>
            <a:r>
              <a:rPr kumimoji="0" lang="en-US" sz="1400" b="0" i="0" u="none" strike="noStrike" kern="1200" cap="none" spc="0" normalizeH="0" baseline="0" noProof="0" dirty="0">
                <a:ln>
                  <a:noFill/>
                </a:ln>
                <a:solidFill>
                  <a:prstClr val="white">
                    <a:lumMod val="65000"/>
                  </a:prstClr>
                </a:solidFill>
                <a:effectLst>
                  <a:outerShdw blurRad="50800" dist="50800" dir="5400000" algn="ctr">
                    <a:srgbClr val="000000"/>
                  </a:outerShdw>
                </a:effectLst>
                <a:uLnTx/>
                <a:uFillTx/>
                <a:latin typeface="Calibri" panose="020F0502020204030204" pitchFamily="34" charset="0"/>
                <a:ea typeface="+mn-ea"/>
                <a:cs typeface="+mn-cs"/>
              </a:rPr>
              <a:t> </a:t>
            </a:r>
            <a:endParaRPr kumimoji="0" lang="en-US" sz="1400" b="0" i="0" u="none" strike="noStrike" kern="1200" cap="none" spc="0" normalizeH="0" baseline="0" noProof="0" dirty="0">
              <a:ln>
                <a:noFill/>
              </a:ln>
              <a:solidFill>
                <a:prstClr val="white">
                  <a:lumMod val="65000"/>
                </a:prstClr>
              </a:solidFill>
              <a:effectLst>
                <a:outerShdw blurRad="50800" dist="50800" dir="5400000" algn="ctr" rotWithShape="0">
                  <a:prstClr val="black"/>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23092329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BBCC310C-D65F-A44A-8081-84169070BA4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A012FA4-2282-4AA1-5A4C-F7FB3A21B037}"/>
              </a:ext>
            </a:extLst>
          </p:cNvPr>
          <p:cNvSpPr>
            <a:spLocks noGrp="1"/>
          </p:cNvSpPr>
          <p:nvPr>
            <p:ph type="title"/>
          </p:nvPr>
        </p:nvSpPr>
        <p:spPr>
          <a:xfrm>
            <a:off x="0" y="1"/>
            <a:ext cx="12226954" cy="692091"/>
          </a:xfrm>
        </p:spPr>
        <p:txBody>
          <a:bodyPr>
            <a:noAutofit/>
          </a:bodyPr>
          <a:lstStyle/>
          <a:p>
            <a:pPr algn="ctr"/>
            <a:r>
              <a:rPr lang="en-US" dirty="0">
                <a:solidFill>
                  <a:srgbClr val="F5F5F5"/>
                </a:solidFill>
                <a:effectLst>
                  <a:outerShdw blurRad="50800" dist="38100" dir="2700000" algn="tl" rotWithShape="0">
                    <a:prstClr val="black"/>
                  </a:outerShdw>
                </a:effectLst>
                <a:latin typeface="+mn-lt"/>
              </a:rPr>
              <a:t>High Level Outline of the Book of Revelation</a:t>
            </a:r>
          </a:p>
        </p:txBody>
      </p:sp>
      <p:sp>
        <p:nvSpPr>
          <p:cNvPr id="2" name="Content Placeholder 1">
            <a:extLst>
              <a:ext uri="{FF2B5EF4-FFF2-40B4-BE49-F238E27FC236}">
                <a16:creationId xmlns:a16="http://schemas.microsoft.com/office/drawing/2014/main" id="{AB1FA859-0922-E434-126B-5AFA252E5535}"/>
              </a:ext>
            </a:extLst>
          </p:cNvPr>
          <p:cNvSpPr>
            <a:spLocks noGrp="1"/>
          </p:cNvSpPr>
          <p:nvPr>
            <p:ph idx="1"/>
          </p:nvPr>
        </p:nvSpPr>
        <p:spPr>
          <a:xfrm>
            <a:off x="167780" y="805543"/>
            <a:ext cx="11891394" cy="5891348"/>
          </a:xfrm>
        </p:spPr>
        <p:txBody>
          <a:bodyPr>
            <a:normAutofit fontScale="85000" lnSpcReduction="10000"/>
          </a:bodyPr>
          <a:lstStyle/>
          <a:p>
            <a:r>
              <a:rPr lang="en-US" sz="3200" dirty="0">
                <a:solidFill>
                  <a:srgbClr val="F5F5F5"/>
                </a:solidFill>
                <a:effectLst>
                  <a:outerShdw blurRad="38100" dist="38100" dir="2700000" algn="tl" rotWithShape="0">
                    <a:prstClr val="black"/>
                  </a:outerShdw>
                </a:effectLst>
                <a:ea typeface="+mj-ea"/>
                <a:cs typeface="+mj-cs"/>
              </a:rPr>
              <a:t>Introduction </a:t>
            </a:r>
            <a:r>
              <a:rPr lang="en-US" sz="3200" dirty="0">
                <a:solidFill>
                  <a:srgbClr val="00FFFF"/>
                </a:solidFill>
                <a:effectLst>
                  <a:outerShdw blurRad="38100" dist="38100" dir="2700000" algn="tl" rotWithShape="0">
                    <a:prstClr val="black"/>
                  </a:outerShdw>
                </a:effectLst>
                <a:ea typeface="+mj-ea"/>
                <a:cs typeface="+mj-cs"/>
              </a:rPr>
              <a:t>(1:1-8)</a:t>
            </a:r>
            <a:r>
              <a:rPr lang="en-US" sz="3200" dirty="0">
                <a:solidFill>
                  <a:srgbClr val="F5F5F5"/>
                </a:solidFill>
                <a:effectLst>
                  <a:outerShdw blurRad="38100" dist="38100" dir="2700000" algn="tl" rotWithShape="0">
                    <a:prstClr val="black"/>
                  </a:outerShdw>
                </a:effectLst>
                <a:ea typeface="+mj-ea"/>
                <a:cs typeface="+mj-cs"/>
              </a:rPr>
              <a:t> </a:t>
            </a:r>
          </a:p>
          <a:p>
            <a:r>
              <a:rPr lang="en-US" sz="3200" dirty="0">
                <a:solidFill>
                  <a:srgbClr val="F5F5F5"/>
                </a:solidFill>
                <a:effectLst>
                  <a:outerShdw blurRad="38100" dist="38100" dir="2700000" algn="tl" rotWithShape="0">
                    <a:prstClr val="black"/>
                  </a:outerShdw>
                </a:effectLst>
                <a:ea typeface="+mj-ea"/>
                <a:cs typeface="+mj-cs"/>
              </a:rPr>
              <a:t>Jesus Among the Seven Churches </a:t>
            </a:r>
            <a:r>
              <a:rPr lang="en-US" sz="3200" dirty="0">
                <a:solidFill>
                  <a:srgbClr val="00FFFF"/>
                </a:solidFill>
                <a:effectLst>
                  <a:outerShdw blurRad="38100" dist="38100" dir="2700000" algn="tl" rotWithShape="0">
                    <a:prstClr val="black"/>
                  </a:outerShdw>
                </a:effectLst>
                <a:ea typeface="+mj-ea"/>
                <a:cs typeface="+mj-cs"/>
              </a:rPr>
              <a:t>(1:9-20)</a:t>
            </a:r>
          </a:p>
          <a:p>
            <a:r>
              <a:rPr lang="en-US" sz="3200" dirty="0">
                <a:solidFill>
                  <a:srgbClr val="F5F5F5"/>
                </a:solidFill>
                <a:effectLst>
                  <a:outerShdw blurRad="38100" dist="38100" dir="2700000" algn="tl" rotWithShape="0">
                    <a:prstClr val="black"/>
                  </a:outerShdw>
                </a:effectLst>
                <a:ea typeface="+mj-ea"/>
                <a:cs typeface="+mj-cs"/>
              </a:rPr>
              <a:t>Letters to the Seven Churches: </a:t>
            </a:r>
            <a:r>
              <a:rPr lang="en-US" sz="3200" dirty="0">
                <a:solidFill>
                  <a:srgbClr val="00FFFF"/>
                </a:solidFill>
                <a:effectLst>
                  <a:outerShdw blurRad="38100" dist="38100" dir="2700000" algn="tl" rotWithShape="0">
                    <a:prstClr val="black"/>
                  </a:outerShdw>
                </a:effectLst>
              </a:rPr>
              <a:t>(Chapters 2-3) </a:t>
            </a:r>
          </a:p>
          <a:p>
            <a:r>
              <a:rPr lang="en-US" sz="3200" dirty="0">
                <a:solidFill>
                  <a:srgbClr val="F5F5F5"/>
                </a:solidFill>
                <a:effectLst>
                  <a:outerShdw blurRad="38100" dist="38100" dir="2700000" algn="tl" rotWithShape="0">
                    <a:prstClr val="black"/>
                  </a:outerShdw>
                </a:effectLst>
                <a:ea typeface="+mj-ea"/>
                <a:cs typeface="+mj-cs"/>
              </a:rPr>
              <a:t>The Throne of God and the Lamb </a:t>
            </a:r>
            <a:r>
              <a:rPr lang="en-US" sz="3200" dirty="0">
                <a:solidFill>
                  <a:srgbClr val="00FFFF"/>
                </a:solidFill>
                <a:effectLst>
                  <a:outerShdw blurRad="38100" dist="38100" dir="2700000" algn="tl" rotWithShape="0">
                    <a:prstClr val="black"/>
                  </a:outerShdw>
                </a:effectLst>
              </a:rPr>
              <a:t>(Chapters 4-5) </a:t>
            </a:r>
          </a:p>
          <a:p>
            <a:r>
              <a:rPr lang="en-US" sz="3200" dirty="0">
                <a:solidFill>
                  <a:srgbClr val="FFD700"/>
                </a:solidFill>
                <a:effectLst>
                  <a:outerShdw blurRad="38100" dist="38100" dir="2700000" algn="tl" rotWithShape="0">
                    <a:prstClr val="black"/>
                  </a:outerShdw>
                </a:effectLst>
                <a:ea typeface="+mj-ea"/>
                <a:cs typeface="+mj-cs"/>
              </a:rPr>
              <a:t>Three</a:t>
            </a:r>
            <a:r>
              <a:rPr lang="en-US" sz="3200" dirty="0">
                <a:solidFill>
                  <a:srgbClr val="F5F5F5"/>
                </a:solidFill>
                <a:effectLst>
                  <a:outerShdw blurRad="38100" dist="38100" dir="2700000" algn="tl" rotWithShape="0">
                    <a:prstClr val="black"/>
                  </a:outerShdw>
                </a:effectLst>
                <a:ea typeface="+mj-ea"/>
                <a:cs typeface="+mj-cs"/>
              </a:rPr>
              <a:t> Sets of Divine Judgments </a:t>
            </a:r>
            <a:r>
              <a:rPr lang="en-US" sz="3200" dirty="0">
                <a:solidFill>
                  <a:srgbClr val="00FFFF"/>
                </a:solidFill>
                <a:effectLst>
                  <a:outerShdw blurRad="38100" dist="38100" dir="2700000" algn="tl" rotWithShape="0">
                    <a:prstClr val="black"/>
                  </a:outerShdw>
                </a:effectLst>
              </a:rPr>
              <a:t>(6:1-16:21) </a:t>
            </a:r>
          </a:p>
          <a:p>
            <a:pPr lvl="1"/>
            <a:r>
              <a:rPr lang="en-US" sz="2800" dirty="0">
                <a:solidFill>
                  <a:srgbClr val="FFD700"/>
                </a:solidFill>
                <a:effectLst>
                  <a:outerShdw blurRad="38100" dist="38100" dir="2700000" algn="tl" rotWithShape="0">
                    <a:prstClr val="black"/>
                  </a:outerShdw>
                </a:effectLst>
                <a:ea typeface="+mj-ea"/>
                <a:cs typeface="+mj-cs"/>
              </a:rPr>
              <a:t>Seven Seals </a:t>
            </a:r>
            <a:r>
              <a:rPr lang="en-US" sz="2800" dirty="0">
                <a:solidFill>
                  <a:srgbClr val="00FFFF"/>
                </a:solidFill>
                <a:effectLst>
                  <a:outerShdw blurRad="38100" dist="38100" dir="2700000" algn="tl" rotWithShape="0">
                    <a:prstClr val="black"/>
                  </a:outerShdw>
                </a:effectLst>
              </a:rPr>
              <a:t>(6:1-17; 8:1) </a:t>
            </a:r>
          </a:p>
          <a:p>
            <a:pPr lvl="1"/>
            <a:r>
              <a:rPr lang="en-US" sz="2800" dirty="0">
                <a:solidFill>
                  <a:srgbClr val="F5F5F5"/>
                </a:solidFill>
                <a:effectLst>
                  <a:outerShdw blurRad="38100" dist="38100" dir="2700000" algn="tl" rotWithShape="0">
                    <a:prstClr val="black"/>
                  </a:outerShdw>
                </a:effectLst>
                <a:ea typeface="+mj-ea"/>
                <a:cs typeface="+mj-cs"/>
              </a:rPr>
              <a:t>Interlude: Sealing of the 144,000 </a:t>
            </a:r>
            <a:r>
              <a:rPr lang="en-US" sz="2800" dirty="0">
                <a:solidFill>
                  <a:srgbClr val="00FFFF"/>
                </a:solidFill>
                <a:effectLst>
                  <a:outerShdw blurRad="38100" dist="38100" dir="2700000" algn="tl" rotWithShape="0">
                    <a:prstClr val="black"/>
                  </a:outerShdw>
                </a:effectLst>
              </a:rPr>
              <a:t>(7:1-8)</a:t>
            </a:r>
            <a:r>
              <a:rPr lang="en-US" sz="2800" dirty="0">
                <a:solidFill>
                  <a:srgbClr val="F5F5F5"/>
                </a:solidFill>
                <a:effectLst>
                  <a:outerShdw blurRad="38100" dist="38100" dir="2700000" algn="tl" rotWithShape="0">
                    <a:prstClr val="black"/>
                  </a:outerShdw>
                </a:effectLst>
                <a:ea typeface="+mj-ea"/>
                <a:cs typeface="+mj-cs"/>
              </a:rPr>
              <a:t>; and Great Multitude Before the Throne </a:t>
            </a:r>
            <a:r>
              <a:rPr lang="en-US" sz="2800" dirty="0">
                <a:solidFill>
                  <a:srgbClr val="00FFFF"/>
                </a:solidFill>
                <a:effectLst>
                  <a:outerShdw blurRad="38100" dist="38100" dir="2700000" algn="tl" rotWithShape="0">
                    <a:prstClr val="black"/>
                  </a:outerShdw>
                </a:effectLst>
              </a:rPr>
              <a:t>(7:9-17) </a:t>
            </a:r>
            <a:endParaRPr lang="en-US" sz="2800" dirty="0">
              <a:solidFill>
                <a:srgbClr val="F5F5F5"/>
              </a:solidFill>
              <a:effectLst>
                <a:outerShdw blurRad="38100" dist="38100" dir="2700000" algn="tl" rotWithShape="0">
                  <a:prstClr val="black"/>
                </a:outerShdw>
              </a:effectLst>
              <a:ea typeface="+mj-ea"/>
              <a:cs typeface="+mj-cs"/>
            </a:endParaRPr>
          </a:p>
          <a:p>
            <a:pPr lvl="1"/>
            <a:r>
              <a:rPr lang="en-US" sz="2800" dirty="0">
                <a:solidFill>
                  <a:srgbClr val="FFD700"/>
                </a:solidFill>
                <a:effectLst>
                  <a:outerShdw blurRad="38100" dist="38100" dir="2700000" algn="tl" rotWithShape="0">
                    <a:prstClr val="black"/>
                  </a:outerShdw>
                </a:effectLst>
                <a:ea typeface="+mj-ea"/>
                <a:cs typeface="+mj-cs"/>
              </a:rPr>
              <a:t>Seven Trumpets </a:t>
            </a:r>
            <a:r>
              <a:rPr lang="en-US" sz="2800" dirty="0">
                <a:solidFill>
                  <a:srgbClr val="00FFFF"/>
                </a:solidFill>
                <a:effectLst>
                  <a:outerShdw blurRad="38100" dist="38100" dir="2700000" algn="tl" rotWithShape="0">
                    <a:prstClr val="black"/>
                  </a:outerShdw>
                </a:effectLst>
              </a:rPr>
              <a:t>(8:2-11:19) </a:t>
            </a:r>
          </a:p>
          <a:p>
            <a:pPr lvl="1"/>
            <a:r>
              <a:rPr lang="en-US" sz="2800" dirty="0">
                <a:solidFill>
                  <a:srgbClr val="F5F5F5"/>
                </a:solidFill>
                <a:effectLst>
                  <a:outerShdw blurRad="38100" dist="38100" dir="2700000" algn="tl" rotWithShape="0">
                    <a:prstClr val="black"/>
                  </a:outerShdw>
                </a:effectLst>
                <a:ea typeface="+mj-ea"/>
                <a:cs typeface="+mj-cs"/>
              </a:rPr>
              <a:t>Interlude: Persecution, Deliverance and Judgment </a:t>
            </a:r>
            <a:r>
              <a:rPr lang="en-US" sz="2800" dirty="0">
                <a:solidFill>
                  <a:srgbClr val="00FFFF"/>
                </a:solidFill>
                <a:effectLst>
                  <a:outerShdw blurRad="38100" dist="38100" dir="2700000" algn="tl" rotWithShape="0">
                    <a:prstClr val="black"/>
                  </a:outerShdw>
                </a:effectLst>
              </a:rPr>
              <a:t>(Chapters 12–14)</a:t>
            </a:r>
          </a:p>
          <a:p>
            <a:pPr lvl="1"/>
            <a:r>
              <a:rPr lang="en-US" sz="2800" dirty="0">
                <a:solidFill>
                  <a:srgbClr val="FFD700"/>
                </a:solidFill>
                <a:effectLst>
                  <a:outerShdw blurRad="38100" dist="38100" dir="2700000" algn="tl" rotWithShape="0">
                    <a:prstClr val="black"/>
                  </a:outerShdw>
                </a:effectLst>
                <a:ea typeface="+mj-ea"/>
                <a:cs typeface="+mj-cs"/>
              </a:rPr>
              <a:t>Seven Bowls </a:t>
            </a:r>
            <a:r>
              <a:rPr lang="en-US" sz="2800" dirty="0">
                <a:solidFill>
                  <a:srgbClr val="00FFFF"/>
                </a:solidFill>
                <a:effectLst>
                  <a:outerShdw blurRad="38100" dist="38100" dir="2700000" algn="tl" rotWithShape="0">
                    <a:prstClr val="black"/>
                  </a:outerShdw>
                </a:effectLst>
              </a:rPr>
              <a:t>(Chapters 15–16) </a:t>
            </a:r>
            <a:endParaRPr lang="en-US" sz="2800" dirty="0">
              <a:solidFill>
                <a:srgbClr val="F5F5F5"/>
              </a:solidFill>
              <a:effectLst>
                <a:outerShdw blurRad="38100" dist="38100" dir="2700000" algn="tl" rotWithShape="0">
                  <a:prstClr val="black"/>
                </a:outerShdw>
              </a:effectLst>
            </a:endParaRPr>
          </a:p>
          <a:p>
            <a:r>
              <a:rPr lang="en-US" sz="3200" dirty="0">
                <a:solidFill>
                  <a:srgbClr val="F5F5F5"/>
                </a:solidFill>
                <a:effectLst>
                  <a:outerShdw blurRad="38100" dist="38100" dir="2700000" algn="tl" rotWithShape="0">
                    <a:prstClr val="black"/>
                  </a:outerShdw>
                </a:effectLst>
                <a:ea typeface="+mj-ea"/>
                <a:cs typeface="+mj-cs"/>
              </a:rPr>
              <a:t>The Fall of Babylon </a:t>
            </a:r>
            <a:r>
              <a:rPr lang="en-US" sz="3200" dirty="0">
                <a:solidFill>
                  <a:srgbClr val="00FFFF"/>
                </a:solidFill>
                <a:effectLst>
                  <a:outerShdw blurRad="38100" dist="38100" dir="2700000" algn="tl" rotWithShape="0">
                    <a:prstClr val="black"/>
                  </a:outerShdw>
                </a:effectLst>
              </a:rPr>
              <a:t>(17:1-19:10) </a:t>
            </a:r>
          </a:p>
          <a:p>
            <a:r>
              <a:rPr lang="en-US" sz="3200" dirty="0">
                <a:solidFill>
                  <a:srgbClr val="F5F5F5"/>
                </a:solidFill>
                <a:effectLst>
                  <a:outerShdw blurRad="38100" dist="38100" dir="2700000" algn="tl" rotWithShape="0">
                    <a:prstClr val="black"/>
                  </a:outerShdw>
                </a:effectLst>
                <a:ea typeface="+mj-ea"/>
                <a:cs typeface="+mj-cs"/>
              </a:rPr>
              <a:t>The Last Battle </a:t>
            </a:r>
            <a:r>
              <a:rPr lang="en-US" sz="3200" dirty="0">
                <a:solidFill>
                  <a:srgbClr val="00FFFF"/>
                </a:solidFill>
                <a:effectLst>
                  <a:outerShdw blurRad="38100" dist="38100" dir="2700000" algn="tl" rotWithShape="0">
                    <a:prstClr val="black"/>
                  </a:outerShdw>
                </a:effectLst>
              </a:rPr>
              <a:t>(19:11-20:15) </a:t>
            </a:r>
          </a:p>
          <a:p>
            <a:r>
              <a:rPr lang="en-US" sz="3200" dirty="0">
                <a:solidFill>
                  <a:srgbClr val="F5F5F5"/>
                </a:solidFill>
                <a:effectLst>
                  <a:outerShdw blurRad="38100" dist="38100" dir="2700000" algn="tl" rotWithShape="0">
                    <a:prstClr val="black"/>
                  </a:outerShdw>
                </a:effectLst>
                <a:ea typeface="+mj-ea"/>
                <a:cs typeface="+mj-cs"/>
              </a:rPr>
              <a:t>The Marriage of Heaven and Earth </a:t>
            </a:r>
            <a:r>
              <a:rPr lang="en-US" sz="3200" dirty="0">
                <a:solidFill>
                  <a:srgbClr val="00FFFF"/>
                </a:solidFill>
                <a:effectLst>
                  <a:outerShdw blurRad="38100" dist="38100" dir="2700000" algn="tl" rotWithShape="0">
                    <a:prstClr val="black"/>
                  </a:outerShdw>
                </a:effectLst>
              </a:rPr>
              <a:t>(21:1-22:5) </a:t>
            </a:r>
          </a:p>
          <a:p>
            <a:r>
              <a:rPr lang="en-US" sz="3200" dirty="0">
                <a:solidFill>
                  <a:srgbClr val="F5F5F5"/>
                </a:solidFill>
                <a:effectLst>
                  <a:outerShdw blurRad="38100" dist="38100" dir="2700000" algn="tl" rotWithShape="0">
                    <a:prstClr val="black"/>
                  </a:outerShdw>
                </a:effectLst>
                <a:ea typeface="+mj-ea"/>
                <a:cs typeface="+mj-cs"/>
              </a:rPr>
              <a:t>Epilogue</a:t>
            </a:r>
            <a:r>
              <a:rPr lang="en-US" sz="3200" dirty="0">
                <a:solidFill>
                  <a:srgbClr val="F5F5F5"/>
                </a:solidFill>
                <a:effectLst>
                  <a:outerShdw blurRad="38100" dist="38100" dir="2700000" algn="tl" rotWithShape="0">
                    <a:prstClr val="black"/>
                  </a:outerShdw>
                </a:effectLst>
              </a:rPr>
              <a:t> </a:t>
            </a:r>
            <a:r>
              <a:rPr lang="en-US" sz="3200" dirty="0">
                <a:solidFill>
                  <a:srgbClr val="00FFFF"/>
                </a:solidFill>
                <a:effectLst>
                  <a:outerShdw blurRad="38100" dist="38100" dir="2700000" algn="tl" rotWithShape="0">
                    <a:prstClr val="black"/>
                  </a:outerShdw>
                </a:effectLst>
              </a:rPr>
              <a:t>(22:6-21) </a:t>
            </a:r>
          </a:p>
          <a:p>
            <a:endParaRPr lang="en-US" sz="3200" dirty="0">
              <a:solidFill>
                <a:srgbClr val="F5F5F5"/>
              </a:solidFill>
              <a:effectLst>
                <a:outerShdw blurRad="50800" dist="38100" dir="2700000" algn="tl" rotWithShape="0">
                  <a:prstClr val="black">
                    <a:alpha val="30000"/>
                  </a:prstClr>
                </a:outerShdw>
              </a:effectLst>
            </a:endParaRPr>
          </a:p>
        </p:txBody>
      </p:sp>
    </p:spTree>
    <p:extLst>
      <p:ext uri="{BB962C8B-B14F-4D97-AF65-F5344CB8AC3E}">
        <p14:creationId xmlns:p14="http://schemas.microsoft.com/office/powerpoint/2010/main" val="38069979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7C338F7B-2993-7615-F5B4-BAD48DD6D70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70805F9-814E-BF98-716B-7DBB71E32FED}"/>
              </a:ext>
            </a:extLst>
          </p:cNvPr>
          <p:cNvSpPr>
            <a:spLocks noGrp="1"/>
          </p:cNvSpPr>
          <p:nvPr>
            <p:ph type="title"/>
          </p:nvPr>
        </p:nvSpPr>
        <p:spPr>
          <a:xfrm>
            <a:off x="0" y="0"/>
            <a:ext cx="12192000" cy="1266738"/>
          </a:xfrm>
        </p:spPr>
        <p:txBody>
          <a:bodyPr>
            <a:noAutofit/>
          </a:bodyPr>
          <a:lstStyle/>
          <a:p>
            <a:pPr algn="ctr"/>
            <a:r>
              <a:rPr lang="en-US" sz="4800" b="1" dirty="0">
                <a:solidFill>
                  <a:srgbClr val="F5F5F5"/>
                </a:solidFill>
                <a:effectLst>
                  <a:outerShdw blurRad="38100" dist="38100" dir="2700000" algn="ctr" rotWithShape="0">
                    <a:schemeClr val="tx1"/>
                  </a:outerShdw>
                </a:effectLst>
                <a:ea typeface="Tahoma" panose="020B0604030504040204" pitchFamily="34" charset="0"/>
                <a:cs typeface="Tahoma" panose="020B0604030504040204" pitchFamily="34" charset="0"/>
              </a:rPr>
              <a:t>The Last Seal; Transition to the Seven Trumpets (8:1-5)</a:t>
            </a:r>
          </a:p>
        </p:txBody>
      </p:sp>
      <p:sp>
        <p:nvSpPr>
          <p:cNvPr id="5" name="Content Placeholder 4">
            <a:extLst>
              <a:ext uri="{FF2B5EF4-FFF2-40B4-BE49-F238E27FC236}">
                <a16:creationId xmlns:a16="http://schemas.microsoft.com/office/drawing/2014/main" id="{CA07769D-86C9-FA1E-66B2-A5DEECFF7671}"/>
              </a:ext>
            </a:extLst>
          </p:cNvPr>
          <p:cNvSpPr>
            <a:spLocks noGrp="1"/>
          </p:cNvSpPr>
          <p:nvPr>
            <p:ph idx="1"/>
          </p:nvPr>
        </p:nvSpPr>
        <p:spPr>
          <a:xfrm>
            <a:off x="323273" y="1266738"/>
            <a:ext cx="11610109" cy="5591262"/>
          </a:xfrm>
        </p:spPr>
        <p:txBody>
          <a:bodyPr>
            <a:normAutofit lnSpcReduction="10000"/>
          </a:bodyPr>
          <a:lstStyle/>
          <a:p>
            <a:pPr marL="0" indent="0">
              <a:buNone/>
            </a:pP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8:1</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When he opened the seventh seal, there was silence in heaven for about half an hour.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2</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I saw the seven angels who stand before God, and to them were given seven trumpets.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3</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Another angel, who had a golden censer, came and stood at the altar. He was given much incense to offer, with the prayers of all the saints, on the golden altar before the throne.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4</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smoke of the incense, together with the prayers of the saints, went up before God from the angel's hand.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5</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the angel took the censer, filled it with fire from the altar, and hurled it on the earth; and there came peals of thunder, rumblings, flashes of lightning and an earthquake. </a:t>
            </a:r>
            <a:r>
              <a:rPr lang="en-US" sz="3600" dirty="0">
                <a:solidFill>
                  <a:srgbClr val="F5F5F5"/>
                </a:solidFill>
                <a:effectLst>
                  <a:outerShdw blurRad="38100" dist="38100" dir="27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(NIV)</a:t>
            </a:r>
          </a:p>
        </p:txBody>
      </p:sp>
    </p:spTree>
    <p:extLst>
      <p:ext uri="{BB962C8B-B14F-4D97-AF65-F5344CB8AC3E}">
        <p14:creationId xmlns:p14="http://schemas.microsoft.com/office/powerpoint/2010/main" val="36873402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72CE1D16-0EFC-55EB-E741-77900E19C7F9}"/>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D66295B8-EFE4-7E1D-F6D0-FED66E8809A1}"/>
              </a:ext>
            </a:extLst>
          </p:cNvPr>
          <p:cNvSpPr>
            <a:spLocks noGrp="1"/>
          </p:cNvSpPr>
          <p:nvPr>
            <p:ph type="title"/>
          </p:nvPr>
        </p:nvSpPr>
        <p:spPr>
          <a:xfrm>
            <a:off x="0" y="-1"/>
            <a:ext cx="12192000" cy="755011"/>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8:1</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When the Lamb opened the seventh seal,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there was silence in heaven for about half an hour</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1583D878-A5FA-2A76-BE55-E406B0D03701}"/>
              </a:ext>
            </a:extLst>
          </p:cNvPr>
          <p:cNvSpPr>
            <a:spLocks noGrp="1"/>
          </p:cNvSpPr>
          <p:nvPr>
            <p:ph idx="1"/>
          </p:nvPr>
        </p:nvSpPr>
        <p:spPr>
          <a:xfrm>
            <a:off x="50334" y="889232"/>
            <a:ext cx="12025617" cy="5968768"/>
          </a:xfrm>
        </p:spPr>
        <p:txBody>
          <a:bodyPr>
            <a:normAutofit fontScale="92500" lnSpcReduction="10000"/>
          </a:bodyPr>
          <a:lstStyle/>
          <a:p>
            <a:r>
              <a:rPr lang="en-US" sz="3200" dirty="0">
                <a:solidFill>
                  <a:srgbClr val="F5F5F5"/>
                </a:solidFill>
                <a:effectLst>
                  <a:outerShdw blurRad="38100" dist="38100" dir="2700000" algn="ctr" rotWithShape="0">
                    <a:schemeClr val="tx1"/>
                  </a:outerShdw>
                </a:effectLst>
              </a:rPr>
              <a:t>Here we’re told that with the breaking of the seventh seal by the Lamb,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there was silence in heaven for about half an hour</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Given that Revelation is </a:t>
            </a:r>
            <a:r>
              <a:rPr lang="en-US" sz="3200" b="1" i="1" dirty="0">
                <a:solidFill>
                  <a:srgbClr val="F5F5F5"/>
                </a:solidFill>
                <a:effectLst>
                  <a:outerShdw blurRad="38100" dist="38100" dir="2700000" algn="ctr" rotWithShape="0">
                    <a:schemeClr val="tx1"/>
                  </a:outerShdw>
                </a:effectLst>
              </a:rPr>
              <a:t>filled</a:t>
            </a:r>
            <a:r>
              <a:rPr lang="en-US" sz="3200" dirty="0">
                <a:solidFill>
                  <a:srgbClr val="F5F5F5"/>
                </a:solidFill>
                <a:effectLst>
                  <a:outerShdw blurRad="38100" dist="38100" dir="2700000" algn="ctr" rotWithShape="0">
                    <a:schemeClr val="tx1"/>
                  </a:outerShdw>
                </a:effectLst>
              </a:rPr>
              <a:t> with continuous worship, thundering voices, and loud shouts, etc., this </a:t>
            </a:r>
            <a:r>
              <a:rPr lang="en-US" sz="3200" b="1" i="1" dirty="0">
                <a:solidFill>
                  <a:srgbClr val="F5F5F5"/>
                </a:solidFill>
                <a:effectLst>
                  <a:outerShdw blurRad="38100" dist="38100" dir="2700000" algn="ctr" rotWithShape="0">
                    <a:schemeClr val="tx1"/>
                  </a:outerShdw>
                </a:effectLst>
              </a:rPr>
              <a:t>sudden stillness </a:t>
            </a:r>
            <a:r>
              <a:rPr lang="en-US" sz="3200" dirty="0">
                <a:solidFill>
                  <a:srgbClr val="F5F5F5"/>
                </a:solidFill>
                <a:effectLst>
                  <a:outerShdw blurRad="38100" dist="38100" dir="2700000" algn="ctr" rotWithShape="0">
                    <a:schemeClr val="tx1"/>
                  </a:outerShdw>
                </a:effectLst>
              </a:rPr>
              <a:t>is </a:t>
            </a:r>
            <a:r>
              <a:rPr lang="en-US" sz="3200" b="1" i="1" dirty="0">
                <a:solidFill>
                  <a:srgbClr val="F5F5F5"/>
                </a:solidFill>
                <a:effectLst>
                  <a:outerShdw blurRad="38100" dist="38100" dir="2700000" algn="ctr" rotWithShape="0">
                    <a:schemeClr val="tx1"/>
                  </a:outerShdw>
                </a:effectLst>
              </a:rPr>
              <a:t>striking</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There are a </a:t>
            </a:r>
            <a:r>
              <a:rPr lang="en-US" sz="3200" b="1" i="1" dirty="0">
                <a:solidFill>
                  <a:srgbClr val="F5F5F5"/>
                </a:solidFill>
                <a:effectLst>
                  <a:outerShdw blurRad="38100" dist="38100" dir="2700000" algn="ctr" rotWithShape="0">
                    <a:schemeClr val="tx1"/>
                  </a:outerShdw>
                </a:effectLst>
              </a:rPr>
              <a:t>number</a:t>
            </a:r>
            <a:r>
              <a:rPr lang="en-US" sz="3200" dirty="0">
                <a:solidFill>
                  <a:srgbClr val="F5F5F5"/>
                </a:solidFill>
                <a:effectLst>
                  <a:outerShdw blurRad="38100" dist="38100" dir="2700000" algn="ctr" rotWithShape="0">
                    <a:schemeClr val="tx1"/>
                  </a:outerShdw>
                </a:effectLst>
              </a:rPr>
              <a:t> of possible reasons for this silence:</a:t>
            </a:r>
          </a:p>
          <a:p>
            <a:pPr lvl="1"/>
            <a:r>
              <a:rPr lang="en-US" sz="2800" dirty="0">
                <a:solidFill>
                  <a:srgbClr val="F5F5F5"/>
                </a:solidFill>
                <a:effectLst>
                  <a:outerShdw blurRad="38100" dist="38100" dir="2700000" algn="ctr" rotWithShape="0">
                    <a:schemeClr val="tx1"/>
                  </a:outerShdw>
                </a:effectLst>
              </a:rPr>
              <a:t>The silence creates a </a:t>
            </a:r>
            <a:r>
              <a:rPr lang="en-US" sz="2800" b="1" i="1" dirty="0">
                <a:solidFill>
                  <a:srgbClr val="F5F5F5"/>
                </a:solidFill>
                <a:effectLst>
                  <a:outerShdw blurRad="38100" dist="38100" dir="2700000" algn="ctr" rotWithShape="0">
                    <a:schemeClr val="tx1"/>
                  </a:outerShdw>
                </a:effectLst>
              </a:rPr>
              <a:t>dramatic pause</a:t>
            </a:r>
            <a:r>
              <a:rPr lang="en-US" sz="2800" dirty="0">
                <a:solidFill>
                  <a:srgbClr val="F5F5F5"/>
                </a:solidFill>
                <a:effectLst>
                  <a:outerShdw blurRad="38100" dist="38100" dir="2700000" algn="ctr" rotWithShape="0">
                    <a:schemeClr val="tx1"/>
                  </a:outerShdw>
                </a:effectLst>
              </a:rPr>
              <a:t>, enhancing the solemnity of the vision that is about to unfold.</a:t>
            </a:r>
          </a:p>
          <a:p>
            <a:pPr lvl="1"/>
            <a:r>
              <a:rPr lang="en-US" sz="2800" dirty="0">
                <a:solidFill>
                  <a:srgbClr val="F5F5F5"/>
                </a:solidFill>
                <a:effectLst>
                  <a:outerShdw blurRad="38100" dist="38100" dir="2700000" algn="ctr" rotWithShape="0">
                    <a:schemeClr val="tx1"/>
                  </a:outerShdw>
                </a:effectLst>
              </a:rPr>
              <a:t>Heaven becomes quiet so that the prayers of the suffering believers on earth can be heard before the throne of God (see verses 3-4).</a:t>
            </a:r>
          </a:p>
          <a:p>
            <a:pPr lvl="1"/>
            <a:r>
              <a:rPr lang="en-US" sz="2800" dirty="0">
                <a:solidFill>
                  <a:srgbClr val="F5F5F5"/>
                </a:solidFill>
                <a:effectLst>
                  <a:outerShdw blurRad="38100" dist="38100" dir="2700000" algn="ctr" rotWithShape="0">
                    <a:schemeClr val="tx1"/>
                  </a:outerShdw>
                </a:effectLst>
              </a:rPr>
              <a:t>It reflects the thirty-minute period of quiet reverence (described in Jewish rabbinic tradition) that occurred during Old Testament temple worship when the priest burned incense inside the sanctuary as the congregation prayed silently outside (Luke 1:8–11, 21; Lev. 16:13–14).</a:t>
            </a:r>
          </a:p>
          <a:p>
            <a:pPr lvl="1"/>
            <a:r>
              <a:rPr lang="en-US" sz="2800" dirty="0">
                <a:solidFill>
                  <a:srgbClr val="F5F5F5"/>
                </a:solidFill>
                <a:effectLst>
                  <a:outerShdw blurRad="38100" dist="38100" dir="2700000" algn="ctr" rotWithShape="0">
                    <a:schemeClr val="tx1"/>
                  </a:outerShdw>
                </a:effectLst>
              </a:rPr>
              <a:t>The silence mirrors Old Testament prophetic warnings where all creation is commanded to be silent before the Lord in anticipation of His approaching judgment (Isa. 41:1; Zeph. 1:7; Zech. 2:13).</a:t>
            </a:r>
          </a:p>
        </p:txBody>
      </p:sp>
    </p:spTree>
    <p:extLst>
      <p:ext uri="{BB962C8B-B14F-4D97-AF65-F5344CB8AC3E}">
        <p14:creationId xmlns:p14="http://schemas.microsoft.com/office/powerpoint/2010/main" val="30230285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 calcmode="lin" valueType="num">
                                      <p:cBhvr>
                                        <p:cTn id="42"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DB2BE860-3673-46BC-6555-11500D137FFA}"/>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B34E44FD-C28C-EABE-1DDE-3D1886F8C8AA}"/>
              </a:ext>
            </a:extLst>
          </p:cNvPr>
          <p:cNvSpPr>
            <a:spLocks noGrp="1"/>
          </p:cNvSpPr>
          <p:nvPr>
            <p:ph type="title"/>
          </p:nvPr>
        </p:nvSpPr>
        <p:spPr>
          <a:xfrm>
            <a:off x="0" y="-1"/>
            <a:ext cx="12192000" cy="817928"/>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I saw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seven angels who stand before God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seven trumpets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were given to them.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264C8373-FDCA-9C46-C992-C42C57D91AD8}"/>
              </a:ext>
            </a:extLst>
          </p:cNvPr>
          <p:cNvSpPr>
            <a:spLocks noGrp="1"/>
          </p:cNvSpPr>
          <p:nvPr>
            <p:ph idx="1"/>
          </p:nvPr>
        </p:nvSpPr>
        <p:spPr>
          <a:xfrm>
            <a:off x="50334" y="994094"/>
            <a:ext cx="12025617" cy="5863905"/>
          </a:xfrm>
        </p:spPr>
        <p:txBody>
          <a:bodyPr>
            <a:normAutofit fontScale="92500"/>
          </a:bodyPr>
          <a:lstStyle/>
          <a:p>
            <a:r>
              <a:rPr lang="en-US" sz="3200" dirty="0">
                <a:solidFill>
                  <a:srgbClr val="F5F5F5"/>
                </a:solidFill>
                <a:effectLst>
                  <a:outerShdw blurRad="38100" dist="38100" dir="2700000" algn="ctr" rotWithShape="0">
                    <a:schemeClr val="tx1"/>
                  </a:outerShdw>
                </a:effectLst>
              </a:rPr>
              <a:t>Following the silence, John beholds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seven angels who stand before God</a:t>
            </a:r>
            <a:r>
              <a:rPr lang="en-US" sz="3200" dirty="0">
                <a:solidFill>
                  <a:srgbClr val="F5F5F5"/>
                </a:solidFill>
                <a:effectLst>
                  <a:outerShdw blurRad="38100" dist="38100" dir="2700000" algn="ctr" rotWithShape="0">
                    <a:schemeClr val="tx1"/>
                  </a:outerShdw>
                </a:effectLst>
              </a:rPr>
              <a:t>,” to whom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seven trumpets</a:t>
            </a:r>
            <a:r>
              <a:rPr lang="en-US" sz="3200" dirty="0">
                <a:solidFill>
                  <a:srgbClr val="F5F5F5"/>
                </a:solidFill>
                <a:effectLst>
                  <a:outerShdw blurRad="38100" dist="38100" dir="2700000" algn="ctr" rotWithShape="0">
                    <a:schemeClr val="tx1"/>
                  </a:outerShdw>
                </a:effectLst>
              </a:rPr>
              <a:t>” are given. </a:t>
            </a:r>
          </a:p>
          <a:p>
            <a:r>
              <a:rPr lang="en-US" sz="3200" dirty="0">
                <a:solidFill>
                  <a:srgbClr val="F5F5F5"/>
                </a:solidFill>
                <a:effectLst>
                  <a:outerShdw blurRad="38100" dist="38100" dir="2700000" algn="ctr" rotWithShape="0">
                    <a:schemeClr val="tx1"/>
                  </a:outerShdw>
                </a:effectLst>
              </a:rPr>
              <a:t>These angels are thought by some to be the seven archangels of Jewish tradition (Uriel, Raphael, Raguel, Michael, Saraqael, Gabriel, Remiel — 1 Enoch 20:1-8; Tobit 12:15) who stand in the presence of God.</a:t>
            </a:r>
          </a:p>
          <a:p>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Trumpets</a:t>
            </a:r>
            <a:r>
              <a:rPr lang="en-US" sz="3200" dirty="0">
                <a:solidFill>
                  <a:srgbClr val="F5F5F5"/>
                </a:solidFill>
                <a:effectLst>
                  <a:outerShdw blurRad="38100" dist="38100" dir="2700000" algn="ctr" rotWithShape="0">
                    <a:schemeClr val="tx1"/>
                  </a:outerShdw>
                </a:effectLst>
              </a:rPr>
              <a:t>” had </a:t>
            </a:r>
            <a:r>
              <a:rPr lang="en-US" sz="3200" b="1" i="1" dirty="0">
                <a:solidFill>
                  <a:srgbClr val="F5F5F5"/>
                </a:solidFill>
                <a:effectLst>
                  <a:outerShdw blurRad="38100" dist="38100" dir="2700000" algn="ctr" rotWithShape="0">
                    <a:schemeClr val="tx1"/>
                  </a:outerShdw>
                </a:effectLst>
              </a:rPr>
              <a:t>several</a:t>
            </a:r>
            <a:r>
              <a:rPr lang="en-US" sz="3200" dirty="0">
                <a:solidFill>
                  <a:srgbClr val="F5F5F5"/>
                </a:solidFill>
                <a:effectLst>
                  <a:outerShdw blurRad="38100" dist="38100" dir="2700000" algn="ctr" rotWithShape="0">
                    <a:schemeClr val="tx1"/>
                  </a:outerShdw>
                </a:effectLst>
              </a:rPr>
              <a:t> Old Testament functions: They summoned people to worship, announced kings, warned of danger, and called armies into battle (Numbers 10:1–10; 1 Kings 1:34, 39; Joel 2:1; Zephaniah 1:16).</a:t>
            </a:r>
          </a:p>
          <a:p>
            <a:r>
              <a:rPr lang="en-US" sz="3200" dirty="0">
                <a:solidFill>
                  <a:srgbClr val="F5F5F5"/>
                </a:solidFill>
                <a:effectLst>
                  <a:outerShdw blurRad="38100" dist="38100" dir="2700000" algn="ctr" rotWithShape="0">
                    <a:schemeClr val="tx1"/>
                  </a:outerShdw>
                </a:effectLst>
              </a:rPr>
              <a:t>Many see an echo here of Joshua 6, where seven priests with seven trumpets preceded the destruction of Jericho. </a:t>
            </a:r>
          </a:p>
          <a:p>
            <a:r>
              <a:rPr lang="en-US" sz="3200" dirty="0">
                <a:solidFill>
                  <a:srgbClr val="F5F5F5"/>
                </a:solidFill>
                <a:effectLst>
                  <a:outerShdw blurRad="38100" dist="38100" dir="2700000" algn="ctr" rotWithShape="0">
                    <a:schemeClr val="tx1"/>
                  </a:outerShdw>
                </a:effectLst>
              </a:rPr>
              <a:t>As Jericho fell before Israel entered the Promised Land, so now </a:t>
            </a:r>
            <a:r>
              <a:rPr lang="en-US" sz="3200" b="1" i="1" dirty="0">
                <a:solidFill>
                  <a:srgbClr val="F5F5F5"/>
                </a:solidFill>
                <a:effectLst>
                  <a:outerShdw blurRad="38100" dist="38100" dir="2700000" algn="ctr" rotWithShape="0">
                    <a:schemeClr val="tx1"/>
                  </a:outerShdw>
                </a:effectLst>
              </a:rPr>
              <a:t>another</a:t>
            </a:r>
            <a:r>
              <a:rPr lang="en-US" sz="3200" dirty="0">
                <a:solidFill>
                  <a:srgbClr val="F5F5F5"/>
                </a:solidFill>
                <a:effectLst>
                  <a:outerShdw blurRad="38100" dist="38100" dir="2700000" algn="ctr" rotWithShape="0">
                    <a:schemeClr val="tx1"/>
                  </a:outerShdw>
                </a:effectLst>
              </a:rPr>
              <a:t> condemned city is about to experience God's judgment.</a:t>
            </a:r>
            <a:endParaRPr lang="en-US" sz="28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304644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0D3BB019-EFA3-AF09-2A55-D37C7837A0D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4F5CC66-7DEF-390F-A8B4-873C4988F46F}"/>
              </a:ext>
            </a:extLst>
          </p:cNvPr>
          <p:cNvSpPr txBox="1"/>
          <p:nvPr/>
        </p:nvSpPr>
        <p:spPr>
          <a:xfrm>
            <a:off x="0" y="6488668"/>
            <a:ext cx="1219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outerShdw blurRad="50800" dist="50800" dir="5400000" algn="ctr">
                    <a:srgbClr val="000000"/>
                  </a:outerShdw>
                </a:effectLst>
                <a:uLnTx/>
                <a:uFillTx/>
                <a:latin typeface="Calibri" panose="020F0502020204030204" pitchFamily="34" charset="0"/>
                <a:ea typeface="+mn-ea"/>
                <a:cs typeface="+mn-cs"/>
              </a:rPr>
              <a:t>Pat </a:t>
            </a:r>
            <a:r>
              <a:rPr kumimoji="0" lang="en-US" sz="1800" b="0" i="0" u="none" strike="noStrike" kern="1200" cap="none" spc="0" normalizeH="0" baseline="0" noProof="0" dirty="0" err="1">
                <a:ln>
                  <a:noFill/>
                </a:ln>
                <a:solidFill>
                  <a:srgbClr val="FFFFFF"/>
                </a:solidFill>
                <a:effectLst>
                  <a:outerShdw blurRad="50800" dist="50800" dir="5400000" algn="ctr">
                    <a:srgbClr val="000000"/>
                  </a:outerShdw>
                </a:effectLst>
                <a:uLnTx/>
                <a:uFillTx/>
                <a:latin typeface="Calibri" panose="020F0502020204030204" pitchFamily="34" charset="0"/>
                <a:ea typeface="+mn-ea"/>
                <a:cs typeface="+mn-cs"/>
              </a:rPr>
              <a:t>Marvenko</a:t>
            </a:r>
            <a:r>
              <a:rPr kumimoji="0" lang="en-US" sz="1800" b="0" i="0" u="none" strike="noStrike" kern="1200" cap="none" spc="0" normalizeH="0" baseline="0" noProof="0" dirty="0">
                <a:ln>
                  <a:noFill/>
                </a:ln>
                <a:solidFill>
                  <a:srgbClr val="FFFFFF"/>
                </a:solidFill>
                <a:effectLst>
                  <a:outerShdw blurRad="50800" dist="50800" dir="5400000" algn="ctr">
                    <a:srgbClr val="000000"/>
                  </a:outerShdw>
                </a:effectLst>
                <a:uLnTx/>
                <a:uFillTx/>
                <a:latin typeface="Calibri" panose="020F0502020204030204" pitchFamily="34" charset="0"/>
                <a:ea typeface="+mn-ea"/>
                <a:cs typeface="+mn-cs"/>
              </a:rPr>
              <a:t> Smith. </a:t>
            </a:r>
            <a:r>
              <a:rPr kumimoji="0" lang="en-US" sz="1800" b="0" i="1" u="none" strike="noStrike" kern="1200" cap="none" spc="0" normalizeH="0" baseline="0" noProof="0" dirty="0">
                <a:ln>
                  <a:noFill/>
                </a:ln>
                <a:solidFill>
                  <a:srgbClr val="FFFFFF"/>
                </a:solidFill>
                <a:effectLst>
                  <a:outerShdw blurRad="50800" dist="50800" dir="5400000" algn="ctr">
                    <a:srgbClr val="000000"/>
                  </a:outerShdw>
                </a:effectLst>
                <a:uLnTx/>
                <a:uFillTx/>
                <a:latin typeface="Calibri" panose="020F0502020204030204" pitchFamily="34" charset="0"/>
                <a:ea typeface="+mn-ea"/>
                <a:cs typeface="+mn-cs"/>
              </a:rPr>
              <a:t>Revelation Illustrated: An Artist's View of the Bible's Last Book </a:t>
            </a:r>
            <a:r>
              <a:rPr kumimoji="0" lang="en-US" sz="1800" b="0" i="0" u="none" strike="noStrike" kern="1200" cap="none" spc="0" normalizeH="0" baseline="0" noProof="0" dirty="0">
                <a:ln>
                  <a:noFill/>
                </a:ln>
                <a:solidFill>
                  <a:srgbClr val="FFFFFF"/>
                </a:solidFill>
                <a:effectLst>
                  <a:outerShdw blurRad="50800" dist="50800" dir="5400000" algn="ctr">
                    <a:srgbClr val="000000"/>
                  </a:outerShdw>
                </a:effectLst>
                <a:uLnTx/>
                <a:uFillTx/>
                <a:latin typeface="Calibri" panose="020F0502020204030204" pitchFamily="34" charset="0"/>
                <a:ea typeface="+mn-ea"/>
                <a:cs typeface="+mn-cs"/>
              </a:rPr>
              <a:t>(1982) </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9" name="Title 1">
            <a:extLst>
              <a:ext uri="{FF2B5EF4-FFF2-40B4-BE49-F238E27FC236}">
                <a16:creationId xmlns:a16="http://schemas.microsoft.com/office/drawing/2014/main" id="{B93D5E39-0B37-3DD6-6C1E-95F530E349FC}"/>
              </a:ext>
            </a:extLst>
          </p:cNvPr>
          <p:cNvSpPr>
            <a:spLocks noGrp="1"/>
          </p:cNvSpPr>
          <p:nvPr>
            <p:ph type="title"/>
          </p:nvPr>
        </p:nvSpPr>
        <p:spPr>
          <a:xfrm>
            <a:off x="0" y="0"/>
            <a:ext cx="12192000" cy="838899"/>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I saw the seven angels who stand before God, and seven trumpets were given to them.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450ABD35-DB0A-BD10-13A8-60355142A10B}"/>
              </a:ext>
            </a:extLst>
          </p:cNvPr>
          <p:cNvPicPr>
            <a:picLocks noChangeAspect="1"/>
          </p:cNvPicPr>
          <p:nvPr/>
        </p:nvPicPr>
        <p:blipFill>
          <a:blip r:embed="rId3"/>
          <a:stretch>
            <a:fillRect/>
          </a:stretch>
        </p:blipFill>
        <p:spPr>
          <a:xfrm>
            <a:off x="2075240" y="1187630"/>
            <a:ext cx="7773074" cy="5145470"/>
          </a:xfrm>
          <a:prstGeom prst="rect">
            <a:avLst/>
          </a:prstGeom>
        </p:spPr>
      </p:pic>
    </p:spTree>
    <p:extLst>
      <p:ext uri="{BB962C8B-B14F-4D97-AF65-F5344CB8AC3E}">
        <p14:creationId xmlns:p14="http://schemas.microsoft.com/office/powerpoint/2010/main" val="24982864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8C9AB77F-6557-3071-82C4-D5338DFCFD2A}"/>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BA128EF6-8B6D-4C04-8AAE-6AD23D23CBE9}"/>
              </a:ext>
            </a:extLst>
          </p:cNvPr>
          <p:cNvSpPr>
            <a:spLocks noGrp="1"/>
          </p:cNvSpPr>
          <p:nvPr>
            <p:ph type="title"/>
          </p:nvPr>
        </p:nvSpPr>
        <p:spPr>
          <a:xfrm>
            <a:off x="0" y="-1"/>
            <a:ext cx="12192000" cy="1359018"/>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another angel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came and stood at the altar with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golden censer</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he was given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much incense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to offer with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prayers of all the saints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on the golden altar before the throne,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4</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 smoke of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incense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with the prayers of the saints, rose before God from the hand of the angel.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F9B8F907-2F6D-F04A-281F-344F1A610DAD}"/>
              </a:ext>
            </a:extLst>
          </p:cNvPr>
          <p:cNvSpPr>
            <a:spLocks noGrp="1"/>
          </p:cNvSpPr>
          <p:nvPr>
            <p:ph idx="1"/>
          </p:nvPr>
        </p:nvSpPr>
        <p:spPr>
          <a:xfrm>
            <a:off x="0" y="1455490"/>
            <a:ext cx="12192000" cy="5402510"/>
          </a:xfrm>
        </p:spPr>
        <p:txBody>
          <a:bodyPr>
            <a:normAutofit fontScale="85000" lnSpcReduction="20000"/>
          </a:bodyPr>
          <a:lstStyle/>
          <a:p>
            <a:r>
              <a:rPr lang="en-US" sz="3200" dirty="0">
                <a:solidFill>
                  <a:srgbClr val="F5F5F5"/>
                </a:solidFill>
                <a:effectLst>
                  <a:outerShdw blurRad="38100" dist="38100" dir="2700000" algn="ctr" rotWithShape="0">
                    <a:schemeClr val="tx1"/>
                  </a:outerShdw>
                </a:effectLst>
              </a:rPr>
              <a:t>Before the trumpets sound,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another angel</a:t>
            </a:r>
            <a:r>
              <a:rPr lang="en-US" sz="3200" dirty="0">
                <a:solidFill>
                  <a:srgbClr val="F5F5F5"/>
                </a:solidFill>
                <a:effectLst>
                  <a:outerShdw blurRad="38100" dist="38100" dir="2700000" algn="ctr" rotWithShape="0">
                    <a:schemeClr val="tx1"/>
                  </a:outerShdw>
                </a:effectLst>
              </a:rPr>
              <a:t>” holding a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golden censer</a:t>
            </a:r>
            <a:r>
              <a:rPr lang="en-US" sz="3200" dirty="0">
                <a:solidFill>
                  <a:srgbClr val="F5F5F5"/>
                </a:solidFill>
                <a:effectLst>
                  <a:outerShdw blurRad="38100" dist="38100" dir="2700000" algn="ctr" rotWithShape="0">
                    <a:schemeClr val="tx1"/>
                  </a:outerShdw>
                </a:effectLst>
              </a:rPr>
              <a:t>” steps forward to the altar before the throne. </a:t>
            </a:r>
          </a:p>
          <a:p>
            <a:r>
              <a:rPr lang="en-US" sz="3200" dirty="0">
                <a:solidFill>
                  <a:srgbClr val="F5F5F5"/>
                </a:solidFill>
                <a:effectLst>
                  <a:outerShdw blurRad="38100" dist="38100" dir="2700000" algn="ctr" rotWithShape="0">
                    <a:schemeClr val="tx1"/>
                  </a:outerShdw>
                </a:effectLst>
              </a:rPr>
              <a:t>This angel is given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much incense</a:t>
            </a:r>
            <a:r>
              <a:rPr lang="en-US" sz="3200" dirty="0">
                <a:solidFill>
                  <a:srgbClr val="F5F5F5"/>
                </a:solidFill>
                <a:effectLst>
                  <a:outerShdw blurRad="38100" dist="38100" dir="2700000" algn="ctr" rotWithShape="0">
                    <a:schemeClr val="tx1"/>
                  </a:outerShdw>
                </a:effectLst>
              </a:rPr>
              <a:t>” to offer alongside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prayers of all the saints</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This brings to mind Psalm 141:2, where prayer is compared to incense, and also Revelation 5:8, where incense is said to represent the prayers of the saints. </a:t>
            </a:r>
          </a:p>
          <a:p>
            <a:r>
              <a:rPr lang="en-US" sz="3200" dirty="0">
                <a:solidFill>
                  <a:srgbClr val="F5F5F5"/>
                </a:solidFill>
                <a:effectLst>
                  <a:outerShdw blurRad="38100" dist="38100" dir="2700000" algn="ctr" rotWithShape="0">
                    <a:schemeClr val="tx1"/>
                  </a:outerShdw>
                </a:effectLst>
              </a:rPr>
              <a:t>Most commentaries understand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prayers of all the saints </a:t>
            </a:r>
            <a:r>
              <a:rPr lang="en-US" sz="3200" dirty="0">
                <a:solidFill>
                  <a:srgbClr val="F5F5F5"/>
                </a:solidFill>
                <a:effectLst>
                  <a:outerShdw blurRad="38100" dist="38100" dir="2700000" algn="ctr" rotWithShape="0">
                    <a:schemeClr val="tx1"/>
                  </a:outerShdw>
                </a:effectLst>
              </a:rPr>
              <a:t>” here to be a reference to the cry of  the martyrs that we saw described in Rev. 6:9–10 : “</a:t>
            </a:r>
            <a:r>
              <a:rPr lang="nn-NO"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 Sovereign Lord...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how long before you will judge and avenge our blood?</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God had told them to wait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 little longer</a:t>
            </a:r>
            <a:r>
              <a:rPr lang="en-US" sz="3200" dirty="0">
                <a:solidFill>
                  <a:srgbClr val="F5F5F5"/>
                </a:solidFill>
                <a:effectLst>
                  <a:outerShdw blurRad="38100" dist="38100" dir="2700000" algn="ctr" rotWithShape="0">
                    <a:schemeClr val="tx1"/>
                  </a:outerShdw>
                </a:effectLst>
              </a:rPr>
              <a:t>” (Rev. 6:11). </a:t>
            </a:r>
          </a:p>
          <a:p>
            <a:r>
              <a:rPr lang="en-US" sz="3200" dirty="0">
                <a:solidFill>
                  <a:srgbClr val="F5F5F5"/>
                </a:solidFill>
                <a:effectLst>
                  <a:outerShdw blurRad="38100" dist="38100" dir="2700000" algn="ctr" rotWithShape="0">
                    <a:schemeClr val="tx1"/>
                  </a:outerShdw>
                </a:effectLst>
              </a:rPr>
              <a:t>Revelation 8 now shows that their prayers have reached God's throne and the judgment they had prayed for is now about to take place. </a:t>
            </a:r>
          </a:p>
          <a:p>
            <a:r>
              <a:rPr lang="en-US" sz="3200" dirty="0">
                <a:solidFill>
                  <a:srgbClr val="F5F5F5"/>
                </a:solidFill>
                <a:effectLst>
                  <a:outerShdw blurRad="38100" dist="38100" dir="2700000" algn="ctr" rotWithShape="0">
                    <a:schemeClr val="tx1"/>
                  </a:outerShdw>
                </a:effectLst>
              </a:rPr>
              <a:t>This follows a common biblical pattern: God's oppressed people cry out to Him, He hears them, and He acts against their oppressors (Exodus 2:23; 3:7–10; Luke 18:7–8).</a:t>
            </a:r>
          </a:p>
          <a:p>
            <a:r>
              <a:rPr lang="en-US" sz="3200" dirty="0">
                <a:solidFill>
                  <a:srgbClr val="F5F5F5"/>
                </a:solidFill>
                <a:effectLst>
                  <a:outerShdw blurRad="38100" dist="38100" dir="2700000" algn="ctr" rotWithShape="0">
                    <a:schemeClr val="tx1"/>
                  </a:outerShdw>
                </a:effectLst>
              </a:rPr>
              <a:t>The added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incense</a:t>
            </a:r>
            <a:r>
              <a:rPr lang="en-US" sz="3200" dirty="0">
                <a:solidFill>
                  <a:srgbClr val="F5F5F5"/>
                </a:solidFill>
                <a:effectLst>
                  <a:outerShdw blurRad="38100" dist="38100" dir="2700000" algn="ctr" rotWithShape="0">
                    <a:schemeClr val="tx1"/>
                  </a:outerShdw>
                </a:effectLst>
              </a:rPr>
              <a:t>” </a:t>
            </a:r>
            <a:r>
              <a:rPr lang="en-US" sz="3200" b="1" i="1" dirty="0">
                <a:solidFill>
                  <a:srgbClr val="F5F5F5"/>
                </a:solidFill>
                <a:effectLst>
                  <a:outerShdw blurRad="38100" dist="38100" dir="2700000" algn="ctr" rotWithShape="0">
                    <a:schemeClr val="tx1"/>
                  </a:outerShdw>
                </a:effectLst>
              </a:rPr>
              <a:t>may</a:t>
            </a:r>
            <a:r>
              <a:rPr lang="en-US" sz="3200" dirty="0">
                <a:solidFill>
                  <a:srgbClr val="F5F5F5"/>
                </a:solidFill>
                <a:effectLst>
                  <a:outerShdw blurRad="38100" dist="38100" dir="2700000" algn="ctr" rotWithShape="0">
                    <a:schemeClr val="tx1"/>
                  </a:outerShdw>
                </a:effectLst>
              </a:rPr>
              <a:t> represent Christ's intercession and merits, which purify and absorb the flaws of human prayers, making them acceptable to God.</a:t>
            </a:r>
          </a:p>
        </p:txBody>
      </p:sp>
    </p:spTree>
    <p:extLst>
      <p:ext uri="{BB962C8B-B14F-4D97-AF65-F5344CB8AC3E}">
        <p14:creationId xmlns:p14="http://schemas.microsoft.com/office/powerpoint/2010/main" val="402627810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p:cTn id="49"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5">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 calcmode="lin" valueType="num">
                                      <p:cBhvr>
                                        <p:cTn id="56"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1A9F4281-9A77-775E-0A63-F9767144CD5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BC4D840-CDF2-8CDD-EF60-C89F07A4DA90}"/>
              </a:ext>
            </a:extLst>
          </p:cNvPr>
          <p:cNvSpPr txBox="1"/>
          <p:nvPr/>
        </p:nvSpPr>
        <p:spPr>
          <a:xfrm>
            <a:off x="0" y="6488668"/>
            <a:ext cx="12192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outerShdw blurRad="50800" dist="50800" dir="5400000" algn="ctr">
                    <a:srgbClr val="000000"/>
                  </a:outerShdw>
                </a:effectLst>
                <a:uLnTx/>
                <a:uFillTx/>
                <a:latin typeface="Calibri" panose="020F0502020204030204" pitchFamily="34" charset="0"/>
                <a:ea typeface="+mn-ea"/>
                <a:cs typeface="+mn-cs"/>
                <a:hlinkClick r:id="rId3"/>
              </a:rPr>
              <a:t>https://bible.art/prayer/revelation-8%3A3-4</a:t>
            </a:r>
            <a:r>
              <a:rPr kumimoji="0" lang="en-US" sz="1800" b="0" i="0" u="none" strike="noStrike" kern="1200" cap="none" spc="0" normalizeH="0" baseline="0" noProof="0" dirty="0">
                <a:ln>
                  <a:noFill/>
                </a:ln>
                <a:solidFill>
                  <a:srgbClr val="FFFFFF"/>
                </a:solidFill>
                <a:effectLst>
                  <a:outerShdw blurRad="50800" dist="50800" dir="5400000" algn="ctr">
                    <a:srgbClr val="000000"/>
                  </a:outerShdw>
                </a:effectLst>
                <a:uLnTx/>
                <a:uFillTx/>
                <a:latin typeface="Calibri" panose="020F0502020204030204" pitchFamily="34" charset="0"/>
                <a:ea typeface="+mn-ea"/>
                <a:cs typeface="+mn-cs"/>
              </a:rPr>
              <a:t> </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pic>
        <p:nvPicPr>
          <p:cNvPr id="5" name="Picture 4">
            <a:extLst>
              <a:ext uri="{FF2B5EF4-FFF2-40B4-BE49-F238E27FC236}">
                <a16:creationId xmlns:a16="http://schemas.microsoft.com/office/drawing/2014/main" id="{5A4842A5-8E1D-B326-291A-C82743C2924F}"/>
              </a:ext>
            </a:extLst>
          </p:cNvPr>
          <p:cNvPicPr>
            <a:picLocks noChangeAspect="1"/>
          </p:cNvPicPr>
          <p:nvPr/>
        </p:nvPicPr>
        <p:blipFill>
          <a:blip r:embed="rId4"/>
          <a:stretch>
            <a:fillRect/>
          </a:stretch>
        </p:blipFill>
        <p:spPr>
          <a:xfrm>
            <a:off x="3505200" y="1589985"/>
            <a:ext cx="4706339" cy="4710213"/>
          </a:xfrm>
          <a:prstGeom prst="rect">
            <a:avLst/>
          </a:prstGeom>
        </p:spPr>
      </p:pic>
      <p:sp>
        <p:nvSpPr>
          <p:cNvPr id="8" name="Title 1">
            <a:extLst>
              <a:ext uri="{FF2B5EF4-FFF2-40B4-BE49-F238E27FC236}">
                <a16:creationId xmlns:a16="http://schemas.microsoft.com/office/drawing/2014/main" id="{CC59D6C1-AFA4-8A50-46F0-7C93871B770E}"/>
              </a:ext>
            </a:extLst>
          </p:cNvPr>
          <p:cNvSpPr>
            <a:spLocks noGrp="1"/>
          </p:cNvSpPr>
          <p:nvPr>
            <p:ph type="title"/>
          </p:nvPr>
        </p:nvSpPr>
        <p:spPr>
          <a:xfrm>
            <a:off x="0" y="-1"/>
            <a:ext cx="12192000" cy="1359018"/>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another angel came and stood at the altar with a golden censer</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and he was given much incense to offer with the prayers of all the saints on the golden altar before the throne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4</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 smoke of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incense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with the prayers of the saints, rose before God from the hand of the angel.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509732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A9E47E7B-3B91-73FB-208F-48BBF5A713BC}"/>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A635FAF6-B839-D6C3-9D1E-B93E8CBA8ECD}"/>
              </a:ext>
            </a:extLst>
          </p:cNvPr>
          <p:cNvSpPr>
            <a:spLocks noGrp="1"/>
          </p:cNvSpPr>
          <p:nvPr>
            <p:ph type="title"/>
          </p:nvPr>
        </p:nvSpPr>
        <p:spPr>
          <a:xfrm>
            <a:off x="0" y="-1"/>
            <a:ext cx="12192000" cy="1075510"/>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8:5</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the angel took the censer and filled it with fire from the altar and threw it on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earth</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Land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there were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peals of thunder, rumblings, flashes of lightning, and an earthquake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C3CE1F66-DCDD-C4B6-9FEB-949B344673EA}"/>
              </a:ext>
            </a:extLst>
          </p:cNvPr>
          <p:cNvSpPr>
            <a:spLocks noGrp="1"/>
          </p:cNvSpPr>
          <p:nvPr>
            <p:ph idx="1"/>
          </p:nvPr>
        </p:nvSpPr>
        <p:spPr>
          <a:xfrm>
            <a:off x="50334" y="1567543"/>
            <a:ext cx="12025617" cy="5290457"/>
          </a:xfrm>
        </p:spPr>
        <p:txBody>
          <a:bodyPr>
            <a:normAutofit/>
          </a:bodyPr>
          <a:lstStyle/>
          <a:p>
            <a:r>
              <a:rPr lang="en-US" sz="3200" dirty="0">
                <a:solidFill>
                  <a:srgbClr val="F5F5F5"/>
                </a:solidFill>
                <a:effectLst>
                  <a:outerShdw blurRad="38100" dist="38100" dir="2700000" algn="ctr" rotWithShape="0">
                    <a:schemeClr val="tx1"/>
                  </a:outerShdw>
                </a:effectLst>
              </a:rPr>
              <a:t>The angel then fills the censer with fire from the altar and hurls it to the earth, producing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peals of thunder, rumblings, flashes of lightning, and an earthquake</a:t>
            </a:r>
            <a:r>
              <a:rPr lang="en-US" sz="3200" dirty="0">
                <a:solidFill>
                  <a:srgbClr val="F5F5F5"/>
                </a:solidFill>
                <a:effectLst>
                  <a:outerShdw blurRad="38100" dist="38100" dir="2700000" algn="ctr" rotWithShape="0">
                    <a:schemeClr val="tx1"/>
                  </a:outerShdw>
                </a:effectLst>
              </a:rPr>
              <a:t>”, language echoing the Lord’s appearance on Mount Sinai (Exod. 19:16–19) and Ezekiel's vision of coals scattered over Jerusalem (Ezek. 10:2). </a:t>
            </a:r>
          </a:p>
          <a:p>
            <a:r>
              <a:rPr lang="en-US" sz="3200" dirty="0">
                <a:solidFill>
                  <a:srgbClr val="F5F5F5"/>
                </a:solidFill>
                <a:effectLst>
                  <a:outerShdw blurRad="38100" dist="38100" dir="2700000" algn="ctr" rotWithShape="0">
                    <a:schemeClr val="tx1"/>
                  </a:outerShdw>
                </a:effectLst>
              </a:rPr>
              <a:t>I would argue that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earth</a:t>
            </a:r>
            <a:r>
              <a:rPr lang="en-US" sz="3200" dirty="0">
                <a:solidFill>
                  <a:srgbClr val="F5F5F5"/>
                </a:solidFill>
                <a:effectLst>
                  <a:outerShdw blurRad="38100" dist="38100" dir="2700000" algn="ctr" rotWithShape="0">
                    <a:schemeClr val="tx1"/>
                  </a:outerShdw>
                </a:effectLst>
              </a:rPr>
              <a:t>” here should be translated as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Land</a:t>
            </a:r>
            <a:r>
              <a:rPr lang="en-US" sz="3200" dirty="0">
                <a:solidFill>
                  <a:srgbClr val="F5F5F5"/>
                </a:solidFill>
                <a:effectLst>
                  <a:outerShdw blurRad="38100" dist="38100" dir="2700000" algn="ctr" rotWithShape="0">
                    <a:schemeClr val="tx1"/>
                  </a:outerShdw>
                </a:effectLst>
              </a:rPr>
              <a:t>” — Judea specifically — so that the fire directly answers the martyrs' prayer for vengeance on Jerusalem, fulfilling the covenant curses of Deuteronomy 28 that the Lord promised would come upon the Jews if they violated his covenant. </a:t>
            </a:r>
          </a:p>
        </p:txBody>
      </p:sp>
    </p:spTree>
    <p:extLst>
      <p:ext uri="{BB962C8B-B14F-4D97-AF65-F5344CB8AC3E}">
        <p14:creationId xmlns:p14="http://schemas.microsoft.com/office/powerpoint/2010/main" val="4680025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3479F50F-3D48-A02D-AE74-4191E11D5A6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C0C5871-DA92-6BDE-605A-ADCB6A0D8791}"/>
              </a:ext>
            </a:extLst>
          </p:cNvPr>
          <p:cNvSpPr>
            <a:spLocks noGrp="1"/>
          </p:cNvSpPr>
          <p:nvPr>
            <p:ph type="title"/>
          </p:nvPr>
        </p:nvSpPr>
        <p:spPr>
          <a:xfrm>
            <a:off x="0" y="0"/>
            <a:ext cx="12192000" cy="595618"/>
          </a:xfrm>
        </p:spPr>
        <p:txBody>
          <a:bodyPr>
            <a:noAutofit/>
          </a:bodyPr>
          <a:lstStyle/>
          <a:p>
            <a:pPr algn="ctr"/>
            <a:r>
              <a:rPr lang="en-US" b="1" dirty="0">
                <a:solidFill>
                  <a:srgbClr val="F5F5F5"/>
                </a:solidFill>
                <a:effectLst>
                  <a:outerShdw blurRad="38100" dist="38100" dir="2700000" algn="ctr" rotWithShape="0">
                    <a:schemeClr val="tx1"/>
                  </a:outerShdw>
                </a:effectLst>
                <a:ea typeface="Tahoma" panose="020B0604030504040204" pitchFamily="34" charset="0"/>
                <a:cs typeface="Tahoma" panose="020B0604030504040204" pitchFamily="34" charset="0"/>
              </a:rPr>
              <a:t>The First Four Trumpets (8:6-12)</a:t>
            </a:r>
          </a:p>
        </p:txBody>
      </p:sp>
      <p:sp>
        <p:nvSpPr>
          <p:cNvPr id="5" name="Content Placeholder 4">
            <a:extLst>
              <a:ext uri="{FF2B5EF4-FFF2-40B4-BE49-F238E27FC236}">
                <a16:creationId xmlns:a16="http://schemas.microsoft.com/office/drawing/2014/main" id="{AF59E7AF-B4B6-C859-C016-9BE9B8DF5A38}"/>
              </a:ext>
            </a:extLst>
          </p:cNvPr>
          <p:cNvSpPr>
            <a:spLocks noGrp="1"/>
          </p:cNvSpPr>
          <p:nvPr>
            <p:ph idx="1"/>
          </p:nvPr>
        </p:nvSpPr>
        <p:spPr>
          <a:xfrm>
            <a:off x="278235" y="633369"/>
            <a:ext cx="11635530" cy="6144936"/>
          </a:xfrm>
        </p:spPr>
        <p:txBody>
          <a:bodyPr>
            <a:normAutofit fontScale="92500" lnSpcReduction="20000"/>
          </a:bodyPr>
          <a:lstStyle/>
          <a:p>
            <a:pPr marL="0" indent="0">
              <a:buNone/>
            </a:pP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8:6</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the seven angels who had the seven trumpets prepared to sound them.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7</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first angel sounded his trumpet, and there came hail and fire mixed with blood, and it was hurled down upon the earth. A third of the earth was burned up, a third of the trees were burned up, and all the green grass was burned up.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second angel sounded his trumpet, and something like a huge mountain, all ablaze, was thrown into the sea. A third of the sea turned into blood,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 third of the living creatures in the sea died, and a third of the ships were destroyed.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third angel sounded his trumpet, and a great star, blazing like a torch, fell from the sky on a third of the rivers and on the springs of water--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name of the star is Wormwood. A third of the waters turned bitter, and many people died from the waters that had become bitter.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12</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fourth angel sounded his trumpet, and a third of the sun was struck, a third of the moon, and a third of the stars, so that a third of them turned dark. A third of the day was without light, and also a third of the night. </a:t>
            </a:r>
            <a:endParaRPr lang="en-US" sz="3600" dirty="0">
              <a:solidFill>
                <a:srgbClr val="F5F5F5"/>
              </a:solidFill>
              <a:effectLst>
                <a:outerShdw blurRad="38100" dist="38100" dir="27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300839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BACAB413-6426-D31C-EB21-4C28D9081938}"/>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59C2DFF-2BB8-365C-0572-34F82E049BCC}"/>
              </a:ext>
            </a:extLst>
          </p:cNvPr>
          <p:cNvSpPr>
            <a:spLocks noGrp="1"/>
          </p:cNvSpPr>
          <p:nvPr>
            <p:ph type="title"/>
          </p:nvPr>
        </p:nvSpPr>
        <p:spPr>
          <a:xfrm>
            <a:off x="0" y="-1"/>
            <a:ext cx="12192000" cy="490757"/>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8:6</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Now the seven angels who had the seven trumpets prepared to blow them.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7FCA8245-34C2-B236-FE46-E750585ABD31}"/>
              </a:ext>
            </a:extLst>
          </p:cNvPr>
          <p:cNvSpPr>
            <a:spLocks noGrp="1"/>
          </p:cNvSpPr>
          <p:nvPr>
            <p:ph idx="1"/>
          </p:nvPr>
        </p:nvSpPr>
        <p:spPr>
          <a:xfrm>
            <a:off x="50334" y="729843"/>
            <a:ext cx="12025617" cy="6128158"/>
          </a:xfrm>
        </p:spPr>
        <p:txBody>
          <a:bodyPr>
            <a:normAutofit/>
          </a:bodyPr>
          <a:lstStyle/>
          <a:p>
            <a:r>
              <a:rPr lang="en-US" sz="3200" dirty="0">
                <a:solidFill>
                  <a:srgbClr val="F5F5F5"/>
                </a:solidFill>
                <a:effectLst>
                  <a:outerShdw blurRad="38100" dist="38100" dir="2700000" algn="tl" rotWithShape="0">
                    <a:prstClr val="black"/>
                  </a:outerShdw>
                </a:effectLst>
              </a:rPr>
              <a:t>The first four trumpets in Revelation 8:6–12 depict a unified sequence of divine judgments that result from the prayers of persecuted believers ascending to God's altar. </a:t>
            </a:r>
          </a:p>
          <a:p>
            <a:r>
              <a:rPr lang="en-US" sz="3200" dirty="0">
                <a:solidFill>
                  <a:srgbClr val="F5F5F5"/>
                </a:solidFill>
                <a:effectLst>
                  <a:outerShdw blurRad="38100" dist="38100" dir="2700000" algn="tl" rotWithShape="0">
                    <a:prstClr val="black"/>
                  </a:outerShdw>
                </a:effectLst>
              </a:rPr>
              <a:t>Rather than representing a sequence of far-future global events (as futurist interpreters of Revelation would argue), I believe these trumpet visions </a:t>
            </a:r>
            <a:r>
              <a:rPr lang="en-US" sz="3200" b="1" i="1" dirty="0">
                <a:solidFill>
                  <a:srgbClr val="F5F5F5"/>
                </a:solidFill>
                <a:effectLst>
                  <a:outerShdw blurRad="38100" dist="38100" dir="2700000" algn="tl" rotWithShape="0">
                    <a:prstClr val="black"/>
                  </a:outerShdw>
                </a:effectLst>
              </a:rPr>
              <a:t>expand</a:t>
            </a:r>
            <a:r>
              <a:rPr lang="en-US" sz="3200" dirty="0">
                <a:solidFill>
                  <a:srgbClr val="F5F5F5"/>
                </a:solidFill>
                <a:effectLst>
                  <a:outerShdw blurRad="38100" dist="38100" dir="2700000" algn="tl" rotWithShape="0">
                    <a:prstClr val="black"/>
                  </a:outerShdw>
                </a:effectLst>
              </a:rPr>
              <a:t> on the imagery that we saw in the sixth seal, highlighting God's covenantal retribution against first-century apostate Israel and Jerusalem. </a:t>
            </a:r>
          </a:p>
          <a:p>
            <a:r>
              <a:rPr lang="en-US" sz="3200" dirty="0">
                <a:solidFill>
                  <a:srgbClr val="F5F5F5"/>
                </a:solidFill>
                <a:effectLst>
                  <a:outerShdw blurRad="38100" dist="38100" dir="2700000" algn="tl" rotWithShape="0">
                    <a:prstClr val="black"/>
                  </a:outerShdw>
                </a:effectLst>
              </a:rPr>
              <a:t>The symbolism in this section draws heavily upon Israel’s Old Testament heritage (such as the plagues of Egypt, the fall of Babylon, and the fall of Jericho) in order to demonstrate that Israel had spiritually reversed its identity as the </a:t>
            </a:r>
            <a:r>
              <a:rPr lang="en-US" sz="3200" b="1" i="1" dirty="0">
                <a:solidFill>
                  <a:srgbClr val="F5F5F5"/>
                </a:solidFill>
                <a:effectLst>
                  <a:outerShdw blurRad="38100" dist="38100" dir="2700000" algn="tl" rotWithShape="0">
                    <a:prstClr val="black"/>
                  </a:outerShdw>
                </a:effectLst>
              </a:rPr>
              <a:t>people</a:t>
            </a:r>
            <a:r>
              <a:rPr lang="en-US" sz="3200" dirty="0">
                <a:solidFill>
                  <a:srgbClr val="F5F5F5"/>
                </a:solidFill>
                <a:effectLst>
                  <a:outerShdw blurRad="38100" dist="38100" dir="2700000" algn="tl" rotWithShape="0">
                    <a:prstClr val="black"/>
                  </a:outerShdw>
                </a:effectLst>
              </a:rPr>
              <a:t> of God, and have now become the </a:t>
            </a:r>
            <a:r>
              <a:rPr lang="en-US" sz="3200" b="1" i="1" dirty="0">
                <a:solidFill>
                  <a:srgbClr val="F5F5F5"/>
                </a:solidFill>
                <a:effectLst>
                  <a:outerShdw blurRad="38100" dist="38100" dir="2700000" algn="tl" rotWithShape="0">
                    <a:prstClr val="black"/>
                  </a:outerShdw>
                </a:effectLst>
              </a:rPr>
              <a:t>enemy</a:t>
            </a:r>
            <a:r>
              <a:rPr lang="en-US" sz="3200" dirty="0">
                <a:solidFill>
                  <a:srgbClr val="F5F5F5"/>
                </a:solidFill>
                <a:effectLst>
                  <a:outerShdw blurRad="38100" dist="38100" dir="2700000" algn="tl" rotWithShape="0">
                    <a:prstClr val="black"/>
                  </a:outerShdw>
                </a:effectLst>
              </a:rPr>
              <a:t> of God.</a:t>
            </a:r>
            <a:endParaRPr lang="en-US" dirty="0">
              <a:solidFill>
                <a:schemeClr val="bg1"/>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16964628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E470C21F-3C51-E759-91F7-CED8F0BB5961}"/>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7F3D527C-537A-5650-6014-DBACDAD8B1FC}"/>
              </a:ext>
            </a:extLst>
          </p:cNvPr>
          <p:cNvSpPr>
            <a:spLocks noGrp="1"/>
          </p:cNvSpPr>
          <p:nvPr>
            <p:ph type="title"/>
          </p:nvPr>
        </p:nvSpPr>
        <p:spPr>
          <a:xfrm>
            <a:off x="0" y="-1"/>
            <a:ext cx="12192000" cy="490757"/>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8:6</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Now the seven angels who had the seven trumpets prepared to blow them..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A9A6EF59-4CC4-70D1-7577-360A38DFED45}"/>
              </a:ext>
            </a:extLst>
          </p:cNvPr>
          <p:cNvSpPr>
            <a:spLocks noGrp="1"/>
          </p:cNvSpPr>
          <p:nvPr>
            <p:ph idx="1"/>
          </p:nvPr>
        </p:nvSpPr>
        <p:spPr>
          <a:xfrm>
            <a:off x="50334" y="729843"/>
            <a:ext cx="12025617" cy="6128158"/>
          </a:xfrm>
        </p:spPr>
        <p:txBody>
          <a:bodyPr>
            <a:normAutofit fontScale="92500"/>
          </a:bodyPr>
          <a:lstStyle/>
          <a:p>
            <a:r>
              <a:rPr lang="en-US" sz="3200" dirty="0">
                <a:solidFill>
                  <a:srgbClr val="F5F5F5"/>
                </a:solidFill>
                <a:effectLst>
                  <a:outerShdw blurRad="38100" dist="38100" dir="2700000" algn="tl" rotWithShape="0">
                    <a:prstClr val="black"/>
                  </a:outerShdw>
                </a:effectLst>
              </a:rPr>
              <a:t>Like the seven seals, the seven trumpets divide into a group of four and a group of three: </a:t>
            </a:r>
          </a:p>
          <a:p>
            <a:pPr lvl="1"/>
            <a:r>
              <a:rPr lang="en-US" sz="2800" dirty="0">
                <a:solidFill>
                  <a:srgbClr val="F5F5F5"/>
                </a:solidFill>
                <a:effectLst>
                  <a:outerShdw blurRad="38100" dist="38100" dir="2700000" algn="tl" rotWithShape="0">
                    <a:prstClr val="black"/>
                  </a:outerShdw>
                </a:effectLst>
              </a:rPr>
              <a:t>The first four trumpets affect the natural environment (earth, sea, fresh water, and heavenly bodies), </a:t>
            </a:r>
          </a:p>
          <a:p>
            <a:pPr lvl="1"/>
            <a:r>
              <a:rPr lang="en-US" sz="2800" dirty="0">
                <a:solidFill>
                  <a:srgbClr val="F5F5F5"/>
                </a:solidFill>
                <a:effectLst>
                  <a:outerShdw blurRad="38100" dist="38100" dir="2700000" algn="tl" rotWithShape="0">
                    <a:prstClr val="black"/>
                  </a:outerShdw>
                </a:effectLst>
              </a:rPr>
              <a:t>The final three target humanity directly through a series of severe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woes</a:t>
            </a:r>
            <a:r>
              <a:rPr lang="en-US" sz="2800" dirty="0">
                <a:solidFill>
                  <a:srgbClr val="F5F5F5"/>
                </a:solidFill>
                <a:effectLst>
                  <a:outerShdw blurRad="38100" dist="38100" dir="2700000" algn="tl" rotWithShape="0">
                    <a:prstClr val="black"/>
                  </a:outerShdw>
                </a:effectLst>
              </a:rPr>
              <a:t>”.</a:t>
            </a:r>
          </a:p>
          <a:p>
            <a:r>
              <a:rPr lang="en-US" sz="3200" dirty="0">
                <a:solidFill>
                  <a:srgbClr val="F5F5F5"/>
                </a:solidFill>
                <a:effectLst>
                  <a:outerShdw blurRad="38100" dist="38100" dir="2700000" algn="tl" rotWithShape="0">
                    <a:prstClr val="black"/>
                  </a:outerShdw>
                </a:effectLst>
              </a:rPr>
              <a:t>The scope of devastation expands from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 fourth</a:t>
            </a:r>
            <a:r>
              <a:rPr lang="en-US" sz="3200" dirty="0">
                <a:solidFill>
                  <a:srgbClr val="F5F5F5"/>
                </a:solidFill>
                <a:effectLst>
                  <a:outerShdw blurRad="38100" dist="38100" dir="2700000" algn="tl" rotWithShape="0">
                    <a:prstClr val="black"/>
                  </a:outerShdw>
                </a:effectLst>
              </a:rPr>
              <a:t>” under the seal judgments (see Rev 6:8) to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 third</a:t>
            </a:r>
            <a:r>
              <a:rPr lang="en-US" sz="3200" dirty="0">
                <a:solidFill>
                  <a:srgbClr val="F5F5F5"/>
                </a:solidFill>
                <a:effectLst>
                  <a:outerShdw blurRad="38100" dist="38100" dir="2700000" algn="tl" rotWithShape="0">
                    <a:prstClr val="black"/>
                  </a:outerShdw>
                </a:effectLst>
              </a:rPr>
              <a:t>” under the trumpets (Rev 8:7–12). </a:t>
            </a:r>
          </a:p>
          <a:p>
            <a:r>
              <a:rPr lang="en-US" sz="3200" dirty="0">
                <a:solidFill>
                  <a:srgbClr val="F5F5F5"/>
                </a:solidFill>
                <a:effectLst>
                  <a:outerShdw blurRad="38100" dist="38100" dir="2700000" algn="tl" rotWithShape="0">
                    <a:prstClr val="black"/>
                  </a:outerShdw>
                </a:effectLst>
              </a:rPr>
              <a:t>This fractional destruction indicates that while these judgments are severe and increasing, they are </a:t>
            </a:r>
            <a:r>
              <a:rPr lang="en-US" sz="3200" b="1" i="1" dirty="0">
                <a:solidFill>
                  <a:srgbClr val="F5F5F5"/>
                </a:solidFill>
                <a:effectLst>
                  <a:outerShdw blurRad="38100" dist="38100" dir="2700000" algn="tl" rotWithShape="0">
                    <a:prstClr val="black"/>
                  </a:outerShdw>
                </a:effectLst>
              </a:rPr>
              <a:t>not yet total </a:t>
            </a:r>
            <a:r>
              <a:rPr lang="en-US" sz="3200" dirty="0">
                <a:solidFill>
                  <a:srgbClr val="F5F5F5"/>
                </a:solidFill>
                <a:effectLst>
                  <a:outerShdw blurRad="38100" dist="38100" dir="2700000" algn="tl" rotWithShape="0">
                    <a:prstClr val="black"/>
                  </a:outerShdw>
                </a:effectLst>
              </a:rPr>
              <a:t>or final.</a:t>
            </a:r>
          </a:p>
          <a:p>
            <a:r>
              <a:rPr lang="en-US" sz="3200" dirty="0">
                <a:solidFill>
                  <a:srgbClr val="F5F5F5"/>
                </a:solidFill>
                <a:effectLst>
                  <a:outerShdw blurRad="38100" dist="38100" dir="2700000" algn="tl" rotWithShape="0">
                    <a:prstClr val="black"/>
                  </a:outerShdw>
                </a:effectLst>
              </a:rPr>
              <a:t>I believe the Greek term </a:t>
            </a:r>
            <a:r>
              <a:rPr lang="en-US" sz="3200" i="1" dirty="0" err="1">
                <a:solidFill>
                  <a:srgbClr val="F5F5F5"/>
                </a:solidFill>
                <a:effectLst>
                  <a:outerShdw blurRad="38100" dist="38100" dir="2700000" algn="tl" rotWithShape="0">
                    <a:prstClr val="black"/>
                  </a:outerShdw>
                </a:effectLst>
              </a:rPr>
              <a:t>gē</a:t>
            </a:r>
            <a:r>
              <a:rPr lang="en-US" sz="3200" dirty="0">
                <a:solidFill>
                  <a:srgbClr val="F5F5F5"/>
                </a:solidFill>
                <a:effectLst>
                  <a:outerShdw blurRad="38100" dist="38100" dir="2700000" algn="tl" rotWithShape="0">
                    <a:prstClr val="black"/>
                  </a:outerShdw>
                </a:effectLst>
              </a:rPr>
              <a:t> throughout this section is best translated as:</a:t>
            </a:r>
          </a:p>
          <a:p>
            <a:pPr lvl="1"/>
            <a:r>
              <a:rPr lang="en-US" sz="2800" dirty="0">
                <a:solidFill>
                  <a:srgbClr val="F5F5F5"/>
                </a:solidFill>
                <a:effectLst>
                  <a:outerShdw blurRad="38100" dist="38100" dir="2700000" algn="tl" rotWithShape="0">
                    <a:prstClr val="black"/>
                  </a:outerShdw>
                </a:effectLst>
              </a:rPr>
              <a:t>“</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Land</a:t>
            </a:r>
            <a:r>
              <a:rPr lang="en-US" sz="2800" dirty="0">
                <a:solidFill>
                  <a:srgbClr val="F5F5F5"/>
                </a:solidFill>
                <a:effectLst>
                  <a:outerShdw blurRad="38100" dist="38100" dir="2700000" algn="tl" rotWithShape="0">
                    <a:prstClr val="black"/>
                  </a:outerShdw>
                </a:effectLst>
              </a:rPr>
              <a:t>” (specifically the Land of Israel) as it is translated in </a:t>
            </a:r>
            <a:r>
              <a:rPr lang="en-US" sz="2800" i="1" dirty="0">
                <a:solidFill>
                  <a:srgbClr val="F5F5F5"/>
                </a:solidFill>
                <a:effectLst>
                  <a:outerShdw blurRad="38100" dist="38100" dir="2700000" algn="tl" rotWithShape="0">
                    <a:prstClr val="black"/>
                  </a:outerShdw>
                </a:effectLst>
              </a:rPr>
              <a:t>Young’s Literal Translation</a:t>
            </a:r>
            <a:endParaRPr lang="en-US" sz="2800" dirty="0">
              <a:solidFill>
                <a:srgbClr val="F5F5F5"/>
              </a:solidFill>
              <a:effectLst>
                <a:outerShdw blurRad="38100" dist="38100" dir="2700000" algn="tl" rotWithShape="0">
                  <a:prstClr val="black"/>
                </a:outerShdw>
              </a:effectLst>
            </a:endParaRPr>
          </a:p>
          <a:p>
            <a:pPr lvl="1"/>
            <a:r>
              <a:rPr lang="en-US" sz="2800" dirty="0">
                <a:solidFill>
                  <a:srgbClr val="F5F5F5"/>
                </a:solidFill>
                <a:effectLst>
                  <a:outerShdw blurRad="38100" dist="38100" dir="2700000" algn="tl" rotWithShape="0">
                    <a:prstClr val="black"/>
                  </a:outerShdw>
                </a:effectLst>
              </a:rPr>
              <a:t>Rather than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earth</a:t>
            </a:r>
            <a:r>
              <a:rPr lang="en-US" sz="2800" dirty="0">
                <a:solidFill>
                  <a:srgbClr val="F5F5F5"/>
                </a:solidFill>
                <a:effectLst>
                  <a:outerShdw blurRad="38100" dist="38100" dir="2700000" algn="tl" rotWithShape="0">
                    <a:prstClr val="black"/>
                  </a:outerShdw>
                </a:effectLst>
              </a:rPr>
              <a:t>” (implying the entire planet Earth) as it is translated in the ESV.</a:t>
            </a:r>
          </a:p>
        </p:txBody>
      </p:sp>
    </p:spTree>
    <p:extLst>
      <p:ext uri="{BB962C8B-B14F-4D97-AF65-F5344CB8AC3E}">
        <p14:creationId xmlns:p14="http://schemas.microsoft.com/office/powerpoint/2010/main" val="16297510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 calcmode="lin" valueType="num">
                                      <p:cBhvr>
                                        <p:cTn id="42"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5">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p:cTn id="49"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CCE17C4A-F030-95E5-D527-E2853EC12AC0}"/>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A2FD3E2-9695-250F-9F13-35B19E462713}"/>
              </a:ext>
            </a:extLst>
          </p:cNvPr>
          <p:cNvSpPr>
            <a:spLocks noGrp="1"/>
          </p:cNvSpPr>
          <p:nvPr>
            <p:ph type="title"/>
          </p:nvPr>
        </p:nvSpPr>
        <p:spPr>
          <a:xfrm>
            <a:off x="0" y="-1"/>
            <a:ext cx="12192000" cy="1145098"/>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first</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angel blew his trumpet, and there followed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hail and fire, mixed with blood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these were thrown upon the earth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Land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third of the earth [Land]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was burned up, and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third of the trees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were burned up,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all green grass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was burned up.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BCA1C188-C565-10DE-97DB-BDE8F3EA56F1}"/>
              </a:ext>
            </a:extLst>
          </p:cNvPr>
          <p:cNvSpPr>
            <a:spLocks noGrp="1"/>
          </p:cNvSpPr>
          <p:nvPr>
            <p:ph idx="1"/>
          </p:nvPr>
        </p:nvSpPr>
        <p:spPr>
          <a:xfrm>
            <a:off x="50334" y="1430323"/>
            <a:ext cx="12025617" cy="5427677"/>
          </a:xfrm>
        </p:spPr>
        <p:txBody>
          <a:bodyPr>
            <a:normAutofit fontScale="85000" lnSpcReduction="10000"/>
          </a:bodyPr>
          <a:lstStyle/>
          <a:p>
            <a:r>
              <a:rPr lang="en-US" sz="3200" dirty="0">
                <a:solidFill>
                  <a:srgbClr val="F5F5F5"/>
                </a:solidFill>
                <a:effectLst>
                  <a:outerShdw blurRad="38100" dist="38100" dir="2700000" algn="ctr" rotWithShape="0">
                    <a:schemeClr val="tx1"/>
                  </a:outerShdw>
                </a:effectLst>
              </a:rPr>
              <a:t>Here we see at the sounding of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first</a:t>
            </a:r>
            <a:r>
              <a:rPr lang="en-US" sz="3200" dirty="0">
                <a:solidFill>
                  <a:srgbClr val="F5F5F5"/>
                </a:solidFill>
                <a:effectLst>
                  <a:outerShdw blurRad="38100" dist="38100" dir="2700000" algn="ctr" rotWithShape="0">
                    <a:schemeClr val="tx1"/>
                  </a:outerShdw>
                </a:effectLst>
              </a:rPr>
              <a:t>” trumpet,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hail and fire, mixed with blood</a:t>
            </a:r>
            <a:r>
              <a:rPr lang="en-US" sz="3200" dirty="0">
                <a:solidFill>
                  <a:srgbClr val="F5F5F5"/>
                </a:solidFill>
                <a:effectLst>
                  <a:outerShdw blurRad="38100" dist="38100" dir="2700000" algn="ctr" rotWithShape="0">
                    <a:schemeClr val="tx1"/>
                  </a:outerShdw>
                </a:effectLst>
              </a:rPr>
              <a:t>” fall upon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Land</a:t>
            </a:r>
            <a:r>
              <a:rPr lang="en-US" sz="3200" dirty="0">
                <a:solidFill>
                  <a:srgbClr val="F5F5F5"/>
                </a:solidFill>
                <a:effectLst>
                  <a:outerShdw blurRad="38100" dist="38100" dir="2700000" algn="ctr" rotWithShape="0">
                    <a:schemeClr val="tx1"/>
                  </a:outerShdw>
                </a:effectLst>
              </a:rPr>
              <a:t>,” burning a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third of the Land</a:t>
            </a:r>
            <a:r>
              <a:rPr lang="en-US" sz="3200" dirty="0">
                <a:solidFill>
                  <a:srgbClr val="F5F5F5"/>
                </a:solidFill>
                <a:effectLst>
                  <a:outerShdw blurRad="38100" dist="38100" dir="2700000" algn="ctr" rotWithShape="0">
                    <a:schemeClr val="tx1"/>
                  </a:outerShdw>
                </a:effectLst>
              </a:rPr>
              <a:t>”, a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third of the trees</a:t>
            </a:r>
            <a:r>
              <a:rPr lang="en-US" sz="3200" dirty="0">
                <a:solidFill>
                  <a:srgbClr val="F5F5F5"/>
                </a:solidFill>
                <a:effectLst>
                  <a:outerShdw blurRad="38100" dist="38100" dir="2700000" algn="ctr" rotWithShape="0">
                    <a:schemeClr val="tx1"/>
                  </a:outerShdw>
                </a:effectLst>
              </a:rPr>
              <a:t>”, and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all green grass</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This verse weaves together Old Testament threads to show this coming judgment is the covenantal outcome of Israel’s apostasy and persecution of God’s saints.</a:t>
            </a:r>
          </a:p>
          <a:p>
            <a:r>
              <a:rPr lang="en-US" sz="3200" dirty="0">
                <a:solidFill>
                  <a:srgbClr val="F5F5F5"/>
                </a:solidFill>
                <a:effectLst>
                  <a:outerShdw blurRad="38100" dist="38100" dir="2700000" algn="ctr" rotWithShape="0">
                    <a:schemeClr val="tx1"/>
                  </a:outerShdw>
                </a:effectLst>
              </a:rPr>
              <a:t>The primary allusion is the seventh Egyptian plague (Exodus 9:22–26), where Yahweh unleashed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hail and fire</a:t>
            </a:r>
            <a:r>
              <a:rPr lang="en-US" sz="3200" dirty="0">
                <a:solidFill>
                  <a:srgbClr val="F5F5F5"/>
                </a:solidFill>
                <a:effectLst>
                  <a:outerShdw blurRad="38100" dist="38100" dir="2700000" algn="ctr" rotWithShape="0">
                    <a:schemeClr val="tx1"/>
                  </a:outerShdw>
                </a:effectLst>
              </a:rPr>
              <a:t>” against Egypt's vegetation while sparing Israel. </a:t>
            </a:r>
          </a:p>
          <a:p>
            <a:r>
              <a:rPr lang="en-US" sz="3200" dirty="0">
                <a:solidFill>
                  <a:srgbClr val="F5F5F5"/>
                </a:solidFill>
                <a:effectLst>
                  <a:outerShdw blurRad="38100" dist="38100" dir="2700000" algn="ctr" rotWithShape="0">
                    <a:schemeClr val="tx1"/>
                  </a:outerShdw>
                </a:effectLst>
              </a:rPr>
              <a:t>John uses this exact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hail and fire</a:t>
            </a:r>
            <a:r>
              <a:rPr lang="en-US" sz="3200" dirty="0">
                <a:solidFill>
                  <a:srgbClr val="F5F5F5"/>
                </a:solidFill>
                <a:effectLst>
                  <a:outerShdw blurRad="38100" dist="38100" dir="2700000" algn="ctr" rotWithShape="0">
                    <a:schemeClr val="tx1"/>
                  </a:outerShdw>
                </a:effectLst>
              </a:rPr>
              <a:t>” imagery to signal a profound thematic reversal. </a:t>
            </a:r>
          </a:p>
          <a:p>
            <a:r>
              <a:rPr lang="en-US" sz="3200" dirty="0">
                <a:solidFill>
                  <a:srgbClr val="F5F5F5"/>
                </a:solidFill>
                <a:effectLst>
                  <a:outerShdw blurRad="38100" dist="38100" dir="2700000" algn="ctr" rotWithShape="0">
                    <a:schemeClr val="tx1"/>
                  </a:outerShdw>
                </a:effectLst>
              </a:rPr>
              <a:t>By directing an Exodus-style plague against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Land</a:t>
            </a:r>
            <a:r>
              <a:rPr lang="en-US" sz="3200" dirty="0">
                <a:solidFill>
                  <a:srgbClr val="F5F5F5"/>
                </a:solidFill>
                <a:effectLst>
                  <a:outerShdw blurRad="38100" dist="38100" dir="2700000" algn="ctr" rotWithShape="0">
                    <a:schemeClr val="tx1"/>
                  </a:outerShdw>
                </a:effectLst>
              </a:rPr>
              <a:t>” (</a:t>
            </a:r>
            <a:r>
              <a:rPr lang="en-US" sz="3200" dirty="0" err="1">
                <a:solidFill>
                  <a:srgbClr val="F5F5F5"/>
                </a:solidFill>
                <a:effectLst>
                  <a:outerShdw blurRad="38100" dist="38100" dir="2700000" algn="ctr" rotWithShape="0">
                    <a:schemeClr val="tx1"/>
                  </a:outerShdw>
                </a:effectLst>
              </a:rPr>
              <a:t>gē</a:t>
            </a:r>
            <a:r>
              <a:rPr lang="en-US" sz="3200" dirty="0">
                <a:solidFill>
                  <a:srgbClr val="F5F5F5"/>
                </a:solidFill>
                <a:effectLst>
                  <a:outerShdw blurRad="38100" dist="38100" dir="2700000" algn="ctr" rotWithShape="0">
                    <a:schemeClr val="tx1"/>
                  </a:outerShdw>
                </a:effectLst>
              </a:rPr>
              <a:t>, Israel) instead of a pagan oppressor (Egypt), John demonstrates that apostate Jerusalem has now taken Egypt's place! </a:t>
            </a:r>
          </a:p>
          <a:p>
            <a:r>
              <a:rPr lang="en-US" sz="3200" dirty="0">
                <a:solidFill>
                  <a:srgbClr val="F5F5F5"/>
                </a:solidFill>
                <a:effectLst>
                  <a:outerShdw blurRad="38100" dist="38100" dir="2700000" algn="ctr" rotWithShape="0">
                    <a:schemeClr val="tx1"/>
                  </a:outerShdw>
                </a:effectLst>
              </a:rPr>
              <a:t>Having rejected her Messiah, the covenant nation now suffers the plagues once reserved for Pharaoh.</a:t>
            </a:r>
          </a:p>
        </p:txBody>
      </p:sp>
    </p:spTree>
    <p:extLst>
      <p:ext uri="{BB962C8B-B14F-4D97-AF65-F5344CB8AC3E}">
        <p14:creationId xmlns:p14="http://schemas.microsoft.com/office/powerpoint/2010/main" val="11491530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EAC31FB2-320A-5E26-C861-B9FEA6B46FFA}"/>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90A04E96-1937-9D7E-BAAB-6D7B3EED86B8}"/>
              </a:ext>
            </a:extLst>
          </p:cNvPr>
          <p:cNvSpPr>
            <a:spLocks noGrp="1"/>
          </p:cNvSpPr>
          <p:nvPr>
            <p:ph type="title"/>
          </p:nvPr>
        </p:nvSpPr>
        <p:spPr>
          <a:xfrm>
            <a:off x="0" y="-1"/>
            <a:ext cx="12192000" cy="1145098"/>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first angel blew his trumpet, and there followed hail and fire,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mixed with blood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these were thrown upon the earth [Land]. And a third of the earth [Land] was burned up, and a third of the trees were burned up, and all green grass was burned up.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E5167C07-66DE-AB4C-A338-79432C50994D}"/>
              </a:ext>
            </a:extLst>
          </p:cNvPr>
          <p:cNvSpPr>
            <a:spLocks noGrp="1"/>
          </p:cNvSpPr>
          <p:nvPr>
            <p:ph idx="1"/>
          </p:nvPr>
        </p:nvSpPr>
        <p:spPr>
          <a:xfrm>
            <a:off x="50334" y="1430323"/>
            <a:ext cx="12025617" cy="5427677"/>
          </a:xfrm>
        </p:spPr>
        <p:txBody>
          <a:bodyPr>
            <a:normAutofit fontScale="92500" lnSpcReduction="20000"/>
          </a:bodyPr>
          <a:lstStyle/>
          <a:p>
            <a:r>
              <a:rPr lang="en-US" sz="3200" dirty="0">
                <a:solidFill>
                  <a:srgbClr val="F5F5F5"/>
                </a:solidFill>
                <a:effectLst>
                  <a:outerShdw blurRad="38100" dist="38100" dir="2700000" algn="ctr" rotWithShape="0">
                    <a:schemeClr val="tx1"/>
                  </a:outerShdw>
                </a:effectLst>
              </a:rPr>
              <a:t>John, however, adds something </a:t>
            </a:r>
            <a:r>
              <a:rPr lang="en-US" sz="3200" b="1" i="1" dirty="0">
                <a:solidFill>
                  <a:srgbClr val="F5F5F5"/>
                </a:solidFill>
                <a:effectLst>
                  <a:outerShdw blurRad="38100" dist="38100" dir="2700000" algn="ctr" rotWithShape="0">
                    <a:schemeClr val="tx1"/>
                  </a:outerShdw>
                </a:effectLst>
              </a:rPr>
              <a:t>not</a:t>
            </a:r>
            <a:r>
              <a:rPr lang="en-US" sz="3200" dirty="0">
                <a:solidFill>
                  <a:srgbClr val="F5F5F5"/>
                </a:solidFill>
                <a:effectLst>
                  <a:outerShdw blurRad="38100" dist="38100" dir="2700000" algn="ctr" rotWithShape="0">
                    <a:schemeClr val="tx1"/>
                  </a:outerShdw>
                </a:effectLst>
              </a:rPr>
              <a:t> found in </a:t>
            </a:r>
            <a:r>
              <a:rPr lang="en-US" sz="3200" b="1" i="1" dirty="0">
                <a:solidFill>
                  <a:srgbClr val="F5F5F5"/>
                </a:solidFill>
                <a:effectLst>
                  <a:outerShdw blurRad="38100" dist="38100" dir="2700000" algn="ctr" rotWithShape="0">
                    <a:schemeClr val="tx1"/>
                  </a:outerShdw>
                </a:effectLst>
              </a:rPr>
              <a:t>that</a:t>
            </a:r>
            <a:r>
              <a:rPr lang="en-US" sz="3200" dirty="0">
                <a:solidFill>
                  <a:srgbClr val="F5F5F5"/>
                </a:solidFill>
                <a:effectLst>
                  <a:outerShdw blurRad="38100" dist="38100" dir="2700000" algn="ctr" rotWithShape="0">
                    <a:schemeClr val="tx1"/>
                  </a:outerShdw>
                </a:effectLst>
              </a:rPr>
              <a:t> plague: the hail and fire are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mixed with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blood</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That addition probably draws upon other OT judgment imagery, particularly Joel 2:30, with its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blood and fire</a:t>
            </a:r>
            <a:r>
              <a:rPr lang="en-US" sz="3200" dirty="0">
                <a:solidFill>
                  <a:srgbClr val="F5F5F5"/>
                </a:solidFill>
                <a:effectLst>
                  <a:outerShdw blurRad="38100" dist="38100" dir="2700000" algn="ctr" rotWithShape="0">
                    <a:schemeClr val="tx1"/>
                  </a:outerShdw>
                </a:effectLst>
              </a:rPr>
              <a:t>,” and Ezekiel 38:22, where God judges his enemies with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blood</a:t>
            </a:r>
            <a:r>
              <a:rPr lang="en-US" sz="3200" dirty="0">
                <a:solidFill>
                  <a:srgbClr val="F5F5F5"/>
                </a:solidFill>
                <a:effectLst>
                  <a:outerShdw blurRad="38100" dist="38100" dir="2700000" algn="ctr" rotWithShape="0">
                    <a:schemeClr val="tx1"/>
                  </a:outerShdw>
                </a:effectLst>
              </a:rPr>
              <a: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hailstones</a:t>
            </a:r>
            <a:r>
              <a:rPr lang="en-US" sz="3200" dirty="0">
                <a:solidFill>
                  <a:srgbClr val="F5F5F5"/>
                </a:solidFill>
                <a:effectLst>
                  <a:outerShdw blurRad="38100" dist="38100" dir="2700000" algn="ctr" rotWithShape="0">
                    <a:schemeClr val="tx1"/>
                  </a:outerShdw>
                </a:effectLst>
              </a:rPr>
              <a:t>,” and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fire</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The martyrs had cried out for God to avenge their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blood</a:t>
            </a:r>
            <a:r>
              <a:rPr lang="en-US" sz="3200" dirty="0">
                <a:solidFill>
                  <a:srgbClr val="F5F5F5"/>
                </a:solidFill>
                <a:effectLst>
                  <a:outerShdw blurRad="38100" dist="38100" dir="2700000" algn="ctr" rotWithShape="0">
                    <a:schemeClr val="tx1"/>
                  </a:outerShdw>
                </a:effectLst>
              </a:rPr>
              <a:t>” (Rev. 6:9–10).</a:t>
            </a:r>
          </a:p>
          <a:p>
            <a:r>
              <a:rPr lang="en-US" sz="3200" dirty="0">
                <a:solidFill>
                  <a:srgbClr val="F5F5F5"/>
                </a:solidFill>
                <a:effectLst>
                  <a:outerShdw blurRad="38100" dist="38100" dir="2700000" algn="ctr" rotWithShape="0">
                    <a:schemeClr val="tx1"/>
                  </a:outerShdw>
                </a:effectLst>
              </a:rPr>
              <a:t>Here we see that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blood</a:t>
            </a:r>
            <a:r>
              <a:rPr lang="en-US" sz="3200" dirty="0">
                <a:solidFill>
                  <a:srgbClr val="F5F5F5"/>
                </a:solidFill>
                <a:effectLst>
                  <a:outerShdw blurRad="38100" dist="38100" dir="2700000" algn="ctr" rotWithShape="0">
                    <a:schemeClr val="tx1"/>
                  </a:outerShdw>
                </a:effectLst>
              </a:rPr>
              <a:t>” accompanying the first trumpet signifies, at least in part, that these persecutors who shed the innocent blood of those Christian martyrs will now experience at the hand of an avenging God the shedding of their </a:t>
            </a:r>
            <a:r>
              <a:rPr lang="en-US" sz="3200" b="1" i="1" dirty="0">
                <a:solidFill>
                  <a:srgbClr val="F5F5F5"/>
                </a:solidFill>
                <a:effectLst>
                  <a:outerShdw blurRad="38100" dist="38100" dir="2700000" algn="ctr" rotWithShape="0">
                    <a:schemeClr val="tx1"/>
                  </a:outerShdw>
                </a:effectLst>
              </a:rPr>
              <a:t>own</a:t>
            </a:r>
            <a:r>
              <a:rPr lang="en-US" sz="3200" dirty="0">
                <a:solidFill>
                  <a:srgbClr val="F5F5F5"/>
                </a:solidFill>
                <a:effectLst>
                  <a:outerShdw blurRad="38100" dist="38100" dir="2700000" algn="ctr" rotWithShape="0">
                    <a:schemeClr val="tx1"/>
                  </a:outerShdw>
                </a:effectLst>
              </a:rPr>
              <a: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blood</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This corresponds directly with Jesus' pronouncement upon first-century Jerusalem in Matthew 23:34–36 (just before giving the Olivet Discourse) that the guilt of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all the righteous blood shed on earth</a:t>
            </a:r>
            <a:r>
              <a:rPr lang="en-US" sz="3200" dirty="0">
                <a:solidFill>
                  <a:srgbClr val="F5F5F5"/>
                </a:solidFill>
                <a:effectLst>
                  <a:outerShdw blurRad="38100" dist="38100" dir="2700000" algn="ctr" rotWithShape="0">
                    <a:schemeClr val="tx1"/>
                  </a:outerShdw>
                </a:effectLst>
              </a:rPr>
              <a:t>” would come upon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this generation</a:t>
            </a:r>
            <a:r>
              <a:rPr lang="en-US" sz="3200" dirty="0">
                <a:solidFill>
                  <a:srgbClr val="F5F5F5"/>
                </a:solidFill>
                <a:effectLst>
                  <a:outerShdw blurRad="38100" dist="38100" dir="2700000" algn="ctr" rotWithShape="0">
                    <a:schemeClr val="tx1"/>
                  </a:outerShdw>
                </a:effectLst>
              </a:rPr>
              <a:t>” of Jewish leaders who </a:t>
            </a:r>
            <a:r>
              <a:rPr lang="en-US" sz="3200" b="1" i="1" dirty="0">
                <a:solidFill>
                  <a:srgbClr val="F5F5F5"/>
                </a:solidFill>
                <a:effectLst>
                  <a:outerShdw blurRad="38100" dist="38100" dir="2700000" algn="ctr" rotWithShape="0">
                    <a:schemeClr val="tx1"/>
                  </a:outerShdw>
                </a:effectLst>
              </a:rPr>
              <a:t>themselves</a:t>
            </a:r>
            <a:r>
              <a:rPr lang="en-US" sz="3200" dirty="0">
                <a:solidFill>
                  <a:srgbClr val="F5F5F5"/>
                </a:solidFill>
                <a:effectLst>
                  <a:outerShdw blurRad="38100" dist="38100" dir="2700000" algn="ctr" rotWithShape="0">
                    <a:schemeClr val="tx1"/>
                  </a:outerShdw>
                </a:effectLst>
              </a:rPr>
              <a:t> shed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blood</a:t>
            </a:r>
            <a:r>
              <a:rPr lang="en-US" sz="3200" dirty="0">
                <a:solidFill>
                  <a:srgbClr val="F5F5F5"/>
                </a:solidFill>
                <a:effectLst>
                  <a:outerShdw blurRad="38100" dist="38100" dir="2700000" algn="ctr" rotWithShape="0">
                    <a:schemeClr val="tx1"/>
                  </a:outerShdw>
                </a:effectLst>
              </a:rPr>
              <a:t>” of God’s messengers and prophets (including Jesus himself).</a:t>
            </a:r>
          </a:p>
          <a:p>
            <a:endParaRPr lang="en-US" sz="32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28239348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FDD99F63-2CE9-3973-5512-5B0C27D3416D}"/>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65A9A43B-A1B3-DAAC-E4D0-9B5845562A3F}"/>
              </a:ext>
            </a:extLst>
          </p:cNvPr>
          <p:cNvSpPr>
            <a:spLocks noGrp="1"/>
          </p:cNvSpPr>
          <p:nvPr>
            <p:ph type="title"/>
          </p:nvPr>
        </p:nvSpPr>
        <p:spPr>
          <a:xfrm>
            <a:off x="0" y="-1"/>
            <a:ext cx="12192000" cy="1145098"/>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first angel blew his trumpet, and there followed hail and fire, mixed with blood, and these were thrown upon the earth [Land]. And a third of the earth [Land] was burned up, and a third of the trees were burned up, and all green grass was burned up.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CF6742EC-556F-76ED-1400-A26F03153401}"/>
              </a:ext>
            </a:extLst>
          </p:cNvPr>
          <p:cNvSpPr>
            <a:spLocks noGrp="1"/>
          </p:cNvSpPr>
          <p:nvPr>
            <p:ph idx="1"/>
          </p:nvPr>
        </p:nvSpPr>
        <p:spPr>
          <a:xfrm>
            <a:off x="50334" y="1430323"/>
            <a:ext cx="12025617" cy="5427677"/>
          </a:xfrm>
        </p:spPr>
        <p:txBody>
          <a:bodyPr>
            <a:normAutofit fontScale="85000" lnSpcReduction="10000"/>
          </a:bodyPr>
          <a:lstStyle/>
          <a:p>
            <a:r>
              <a:rPr lang="en-US" sz="3200" dirty="0">
                <a:solidFill>
                  <a:srgbClr val="F5F5F5"/>
                </a:solidFill>
                <a:effectLst>
                  <a:outerShdw blurRad="38100" dist="38100" dir="2700000" algn="ctr" rotWithShape="0">
                    <a:schemeClr val="tx1"/>
                  </a:outerShdw>
                </a:effectLst>
              </a:rPr>
              <a:t>Historically, this judgment was fulfilled in the Roman army's systematic campaign during the Jewish War (A.D. 66–70). </a:t>
            </a:r>
          </a:p>
          <a:p>
            <a:r>
              <a:rPr lang="en-US" sz="3200" dirty="0">
                <a:solidFill>
                  <a:srgbClr val="F5F5F5"/>
                </a:solidFill>
                <a:effectLst>
                  <a:outerShdw blurRad="38100" dist="38100" dir="2700000" algn="ctr" rotWithShape="0">
                    <a:schemeClr val="tx1"/>
                  </a:outerShdw>
                </a:effectLst>
              </a:rPr>
              <a:t>Led by Vespasian and Titus, Roman legions used brutal “scorched-earth” tactics across Galilee and Judea. </a:t>
            </a:r>
          </a:p>
          <a:p>
            <a:r>
              <a:rPr lang="en-US" sz="3200" dirty="0">
                <a:solidFill>
                  <a:srgbClr val="F5F5F5"/>
                </a:solidFill>
                <a:effectLst>
                  <a:outerShdw blurRad="38100" dist="38100" dir="2700000" algn="ctr" rotWithShape="0">
                    <a:schemeClr val="tx1"/>
                  </a:outerShdw>
                </a:effectLst>
              </a:rPr>
              <a:t>They catapulted incendiary weapons (such as flaming darts and arrows, fireballs and firepots) into the city, burned villages, and stripped the countryside of trees for miles to build massive siege works, leaving the Land completely desolate.</a:t>
            </a:r>
          </a:p>
          <a:p>
            <a:r>
              <a:rPr lang="en-US" sz="3200" dirty="0">
                <a:solidFill>
                  <a:srgbClr val="F5F5F5"/>
                </a:solidFill>
                <a:effectLst>
                  <a:outerShdw blurRad="38100" dist="38100" dir="2700000" algn="ctr" rotWithShape="0">
                    <a:schemeClr val="tx1"/>
                  </a:outerShdw>
                </a:effectLst>
              </a:rPr>
              <a:t>This physical destruction brought </a:t>
            </a:r>
            <a:r>
              <a:rPr lang="en-US" sz="3200" b="1" i="1" dirty="0">
                <a:solidFill>
                  <a:srgbClr val="F5F5F5"/>
                </a:solidFill>
                <a:effectLst>
                  <a:outerShdw blurRad="38100" dist="38100" dir="2700000" algn="ctr" rotWithShape="0">
                    <a:schemeClr val="tx1"/>
                  </a:outerShdw>
                </a:effectLst>
              </a:rPr>
              <a:t>immense</a:t>
            </a:r>
            <a:r>
              <a:rPr lang="en-US" sz="3200" dirty="0">
                <a:solidFill>
                  <a:srgbClr val="F5F5F5"/>
                </a:solidFill>
                <a:effectLst>
                  <a:outerShdw blurRad="38100" dist="38100" dir="2700000" algn="ctr" rotWithShape="0">
                    <a:schemeClr val="tx1"/>
                  </a:outerShdw>
                </a:effectLst>
              </a:rPr>
              <a:t> bloodshed. </a:t>
            </a:r>
          </a:p>
          <a:p>
            <a:r>
              <a:rPr lang="en-US" sz="3200" dirty="0">
                <a:solidFill>
                  <a:srgbClr val="F5F5F5"/>
                </a:solidFill>
                <a:effectLst>
                  <a:outerShdw blurRad="38100" dist="38100" dir="2700000" algn="ctr" rotWithShape="0">
                    <a:schemeClr val="tx1"/>
                  </a:outerShdw>
                </a:effectLst>
              </a:rPr>
              <a:t>Roman troops slaughtered thousands in the countryside, and during the siege of Jerusalem, cut down starving residents and crucified thousands of captives along the city walls. </a:t>
            </a:r>
          </a:p>
          <a:p>
            <a:r>
              <a:rPr lang="en-US" sz="3200" dirty="0">
                <a:solidFill>
                  <a:srgbClr val="F5F5F5"/>
                </a:solidFill>
                <a:effectLst>
                  <a:outerShdw blurRad="38100" dist="38100" dir="2700000" algn="ctr" rotWithShape="0">
                    <a:schemeClr val="tx1"/>
                  </a:outerShdw>
                </a:effectLst>
              </a:rPr>
              <a:t>By the time Jerusalem and the temple fell, the slaughter was so extreme that the historian Josephus reported Roman soldiers walking over piles of corpses, with streams of blood actually putting out fires in the streets!</a:t>
            </a:r>
          </a:p>
        </p:txBody>
      </p:sp>
    </p:spTree>
    <p:extLst>
      <p:ext uri="{BB962C8B-B14F-4D97-AF65-F5344CB8AC3E}">
        <p14:creationId xmlns:p14="http://schemas.microsoft.com/office/powerpoint/2010/main" val="15189973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8A5193FD-28B0-9929-0D21-8E41FBDA77A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7CBD2B8-0BD2-89A3-AE9A-3A5A6F61248B}"/>
              </a:ext>
            </a:extLst>
          </p:cNvPr>
          <p:cNvSpPr txBox="1"/>
          <p:nvPr/>
        </p:nvSpPr>
        <p:spPr>
          <a:xfrm>
            <a:off x="0" y="6488668"/>
            <a:ext cx="12192000" cy="369332"/>
          </a:xfrm>
          <a:prstGeom prst="rect">
            <a:avLst/>
          </a:prstGeom>
          <a:noFill/>
        </p:spPr>
        <p:txBody>
          <a:bodyPr wrap="square" rtlCol="0">
            <a:spAutoFit/>
          </a:bodyPr>
          <a:lstStyle/>
          <a:p>
            <a:pPr lvl="0">
              <a:defRPr/>
            </a:pPr>
            <a:r>
              <a:rPr lang="en-US" dirty="0">
                <a:hlinkClick r:id="rId3"/>
              </a:rPr>
              <a:t>https://en.wikipedia.org/wiki/Early_thermal_weapons#</a:t>
            </a:r>
            <a:r>
              <a:rPr lang="en-US" dirty="0"/>
              <a:t> </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pic>
        <p:nvPicPr>
          <p:cNvPr id="5" name="Picture 4">
            <a:extLst>
              <a:ext uri="{FF2B5EF4-FFF2-40B4-BE49-F238E27FC236}">
                <a16:creationId xmlns:a16="http://schemas.microsoft.com/office/drawing/2014/main" id="{C96F81D8-382A-9E7C-9AFB-69D736D65616}"/>
              </a:ext>
            </a:extLst>
          </p:cNvPr>
          <p:cNvPicPr>
            <a:picLocks noChangeAspect="1"/>
          </p:cNvPicPr>
          <p:nvPr/>
        </p:nvPicPr>
        <p:blipFill>
          <a:blip r:embed="rId4"/>
          <a:stretch>
            <a:fillRect/>
          </a:stretch>
        </p:blipFill>
        <p:spPr>
          <a:xfrm>
            <a:off x="2030135" y="1228328"/>
            <a:ext cx="7966089" cy="5260340"/>
          </a:xfrm>
          <a:prstGeom prst="rect">
            <a:avLst/>
          </a:prstGeom>
        </p:spPr>
      </p:pic>
      <p:sp>
        <p:nvSpPr>
          <p:cNvPr id="8" name="Title 1">
            <a:extLst>
              <a:ext uri="{FF2B5EF4-FFF2-40B4-BE49-F238E27FC236}">
                <a16:creationId xmlns:a16="http://schemas.microsoft.com/office/drawing/2014/main" id="{0C1CBE6F-2F66-E2B9-4124-08AD51644792}"/>
              </a:ext>
            </a:extLst>
          </p:cNvPr>
          <p:cNvSpPr>
            <a:spLocks noGrp="1"/>
          </p:cNvSpPr>
          <p:nvPr>
            <p:ph type="title"/>
          </p:nvPr>
        </p:nvSpPr>
        <p:spPr>
          <a:xfrm>
            <a:off x="0" y="-1"/>
            <a:ext cx="12192000" cy="1145098"/>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first angel blew his trumpet, and there followed hail and fire, mixed with blood, and these were thrown upon the earth [Land]. And a third of the earth [Land] was burned up, and a third of the trees were burned up, and all green grass was burned up.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0660461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A2AA0503-63E4-237D-E0B1-54C510240F30}"/>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E09CA905-D979-C0B3-9486-EF0E90A3DF7D}"/>
              </a:ext>
            </a:extLst>
          </p:cNvPr>
          <p:cNvSpPr>
            <a:spLocks noGrp="1"/>
          </p:cNvSpPr>
          <p:nvPr>
            <p:ph type="title"/>
          </p:nvPr>
        </p:nvSpPr>
        <p:spPr>
          <a:xfrm>
            <a:off x="0" y="0"/>
            <a:ext cx="12192000" cy="1073792"/>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8:8</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second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angel blew his trumpet,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something like a great mountain, burning with fire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was thrown into the sea, and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third of the sea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became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blood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 third of the living creatures in the sea died, and a third of the ships were destroyed.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4CD2FAB5-D42A-4B13-8C2D-C1E284B8B6F0}"/>
              </a:ext>
            </a:extLst>
          </p:cNvPr>
          <p:cNvSpPr>
            <a:spLocks noGrp="1"/>
          </p:cNvSpPr>
          <p:nvPr>
            <p:ph idx="1"/>
          </p:nvPr>
        </p:nvSpPr>
        <p:spPr>
          <a:xfrm>
            <a:off x="50334" y="1224793"/>
            <a:ext cx="12025617" cy="5633207"/>
          </a:xfrm>
        </p:spPr>
        <p:txBody>
          <a:bodyPr>
            <a:normAutofit fontScale="92500" lnSpcReduction="20000"/>
          </a:bodyPr>
          <a:lstStyle/>
          <a:p>
            <a:r>
              <a:rPr lang="en-US" sz="3200" dirty="0">
                <a:solidFill>
                  <a:srgbClr val="F5F5F5"/>
                </a:solidFill>
                <a:effectLst>
                  <a:outerShdw blurRad="38100" dist="38100" dir="2700000" algn="ctr" rotWithShape="0">
                    <a:schemeClr val="tx1"/>
                  </a:outerShdw>
                </a:effectLst>
              </a:rPr>
              <a:t>Here we see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second</a:t>
            </a:r>
            <a:r>
              <a:rPr lang="en-US" sz="3200" dirty="0">
                <a:solidFill>
                  <a:srgbClr val="F5F5F5"/>
                </a:solidFill>
                <a:effectLst>
                  <a:outerShdw blurRad="38100" dist="38100" dir="2700000" algn="ctr" rotWithShape="0">
                    <a:schemeClr val="tx1"/>
                  </a:outerShdw>
                </a:effectLst>
              </a:rPr>
              <a:t>” trumpet sends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something like a great mountain, burning with fire</a:t>
            </a:r>
            <a:r>
              <a:rPr lang="en-US" sz="3200" dirty="0">
                <a:solidFill>
                  <a:srgbClr val="F5F5F5"/>
                </a:solidFill>
                <a:effectLst>
                  <a:outerShdw blurRad="38100" dist="38100" dir="2700000" algn="ctr" rotWithShape="0">
                    <a:schemeClr val="tx1"/>
                  </a:outerShdw>
                </a:effectLst>
              </a:rPr>
              <a:t>” into the sea, turning a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third of the sea</a:t>
            </a:r>
            <a:r>
              <a:rPr lang="en-US" sz="3200" dirty="0">
                <a:solidFill>
                  <a:srgbClr val="F5F5F5"/>
                </a:solidFill>
                <a:effectLst>
                  <a:outerShdw blurRad="38100" dist="38100" dir="2700000" algn="ctr" rotWithShape="0">
                    <a:schemeClr val="tx1"/>
                  </a:outerShdw>
                </a:effectLst>
              </a:rPr>
              <a:t>” into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blood</a:t>
            </a:r>
            <a:r>
              <a:rPr lang="en-US" sz="3200" dirty="0">
                <a:solidFill>
                  <a:srgbClr val="F5F5F5"/>
                </a:solidFill>
                <a:effectLst>
                  <a:outerShdw blurRad="38100" dist="38100" dir="2700000" algn="ctr" rotWithShape="0">
                    <a:schemeClr val="tx1"/>
                  </a:outerShdw>
                </a:effectLst>
              </a:rPr>
              <a:t>”, killing a third of its living creatures, and destroying a third of the ships.</a:t>
            </a:r>
          </a:p>
          <a:p>
            <a:r>
              <a:rPr lang="en-US" sz="3200" dirty="0">
                <a:solidFill>
                  <a:srgbClr val="F5F5F5"/>
                </a:solidFill>
                <a:effectLst>
                  <a:outerShdw blurRad="38100" dist="38100" dir="2700000" algn="ctr" rotWithShape="0">
                    <a:schemeClr val="tx1"/>
                  </a:outerShdw>
                </a:effectLst>
              </a:rPr>
              <a:t>The sea becoming blood is an echo of Egypt’s </a:t>
            </a:r>
            <a:r>
              <a:rPr lang="en-US" sz="3200" b="1" i="1" dirty="0">
                <a:solidFill>
                  <a:srgbClr val="F5F5F5"/>
                </a:solidFill>
                <a:effectLst>
                  <a:outerShdw blurRad="38100" dist="38100" dir="2700000" algn="ctr" rotWithShape="0">
                    <a:schemeClr val="tx1"/>
                  </a:outerShdw>
                </a:effectLst>
              </a:rPr>
              <a:t>first</a:t>
            </a:r>
            <a:r>
              <a:rPr lang="en-US" sz="3200" dirty="0">
                <a:solidFill>
                  <a:srgbClr val="F5F5F5"/>
                </a:solidFill>
                <a:effectLst>
                  <a:outerShdw blurRad="38100" dist="38100" dir="2700000" algn="ctr" rotWithShape="0">
                    <a:schemeClr val="tx1"/>
                  </a:outerShdw>
                </a:effectLst>
              </a:rPr>
              <a:t> plague (Exodus 7:17–21). </a:t>
            </a:r>
          </a:p>
          <a:p>
            <a:r>
              <a:rPr lang="en-US" sz="3200" dirty="0">
                <a:solidFill>
                  <a:srgbClr val="F5F5F5"/>
                </a:solidFill>
                <a:effectLst>
                  <a:outerShdw blurRad="38100" dist="38100" dir="2700000" algn="ctr" rotWithShape="0">
                    <a:schemeClr val="tx1"/>
                  </a:outerShdw>
                </a:effectLst>
              </a:rPr>
              <a:t>The burning mountain represents Israel, Jerusalem, and particularly the temple mount. </a:t>
            </a:r>
          </a:p>
          <a:p>
            <a:r>
              <a:rPr lang="en-US" sz="3200" dirty="0">
                <a:solidFill>
                  <a:srgbClr val="F5F5F5"/>
                </a:solidFill>
                <a:effectLst>
                  <a:outerShdw blurRad="38100" dist="38100" dir="2700000" algn="ctr" rotWithShape="0">
                    <a:schemeClr val="tx1"/>
                  </a:outerShdw>
                </a:effectLst>
              </a:rPr>
              <a:t>Mountains often symbolize kingdoms (Isaiah 2:2–3; Jeremiah 51:25), but Zion in particular was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mountain</a:t>
            </a:r>
            <a:r>
              <a:rPr lang="en-US" sz="3200" dirty="0">
                <a:solidFill>
                  <a:srgbClr val="F5F5F5"/>
                </a:solidFill>
                <a:effectLst>
                  <a:outerShdw blurRad="38100" dist="38100" dir="2700000" algn="ctr" rotWithShape="0">
                    <a:schemeClr val="tx1"/>
                  </a:outerShdw>
                </a:effectLst>
              </a:rPr>
              <a:t>” of God’s dwelling and the location of the temple (Psalm 48:1; Isaiah 2:2–3; Micah 4:1–2).</a:t>
            </a:r>
          </a:p>
          <a:p>
            <a:r>
              <a:rPr lang="en-US" sz="3200" dirty="0">
                <a:solidFill>
                  <a:srgbClr val="F5F5F5"/>
                </a:solidFill>
                <a:effectLst>
                  <a:outerShdw blurRad="38100" dist="38100" dir="2700000" algn="ctr" rotWithShape="0">
                    <a:schemeClr val="tx1"/>
                  </a:outerShdw>
                </a:effectLst>
              </a:rPr>
              <a:t>In the book of Jeremiah, Babylon is called a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destroying mountain</a:t>
            </a:r>
            <a:r>
              <a:rPr lang="en-US" sz="3200" dirty="0">
                <a:solidFill>
                  <a:srgbClr val="F5F5F5"/>
                </a:solidFill>
                <a:effectLst>
                  <a:outerShdw blurRad="38100" dist="38100" dir="2700000" algn="ctr" rotWithShape="0">
                    <a:schemeClr val="tx1"/>
                  </a:outerShdw>
                </a:effectLst>
              </a:rPr>
              <a:t>” that God would burn and cast down into the sea (Jeremiah 51:25, 42). </a:t>
            </a:r>
          </a:p>
          <a:p>
            <a:r>
              <a:rPr lang="en-US" sz="3200" dirty="0">
                <a:solidFill>
                  <a:srgbClr val="F5F5F5"/>
                </a:solidFill>
                <a:effectLst>
                  <a:outerShdw blurRad="38100" dist="38100" dir="2700000" algn="ctr" rotWithShape="0">
                    <a:schemeClr val="tx1"/>
                  </a:outerShdw>
                </a:effectLst>
              </a:rPr>
              <a:t>John now applies that imagery to Jerusalem because she has become another Babylon. </a:t>
            </a:r>
          </a:p>
        </p:txBody>
      </p:sp>
    </p:spTree>
    <p:extLst>
      <p:ext uri="{BB962C8B-B14F-4D97-AF65-F5344CB8AC3E}">
        <p14:creationId xmlns:p14="http://schemas.microsoft.com/office/powerpoint/2010/main" val="20225115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FBB892FE-ABBF-C84A-F9EC-32BA4BBD525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8A622D5-A659-47A8-C308-1CA04E57FB36}"/>
              </a:ext>
            </a:extLst>
          </p:cNvPr>
          <p:cNvSpPr>
            <a:spLocks noGrp="1"/>
          </p:cNvSpPr>
          <p:nvPr>
            <p:ph type="title"/>
          </p:nvPr>
        </p:nvSpPr>
        <p:spPr>
          <a:xfrm>
            <a:off x="0" y="-2"/>
            <a:ext cx="12192000" cy="1149293"/>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8:8</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second angel blew his trumpet, and something like a great mountain, burning with fire, was thrown into the sea, and a third of the sea became blood.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 third of the living creatures in the sea died, and a third of the ships were destroyed.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EC0389AB-0824-5BEB-8037-2C5867FDE825}"/>
              </a:ext>
            </a:extLst>
          </p:cNvPr>
          <p:cNvSpPr>
            <a:spLocks noGrp="1"/>
          </p:cNvSpPr>
          <p:nvPr>
            <p:ph idx="1"/>
          </p:nvPr>
        </p:nvSpPr>
        <p:spPr>
          <a:xfrm>
            <a:off x="50334" y="1375794"/>
            <a:ext cx="12025617" cy="5482206"/>
          </a:xfrm>
        </p:spPr>
        <p:txBody>
          <a:bodyPr>
            <a:normAutofit fontScale="85000" lnSpcReduction="10000"/>
          </a:bodyPr>
          <a:lstStyle/>
          <a:p>
            <a:r>
              <a:rPr lang="en-US" sz="3200" dirty="0">
                <a:solidFill>
                  <a:srgbClr val="F5F5F5"/>
                </a:solidFill>
                <a:effectLst>
                  <a:outerShdw blurRad="38100" dist="38100" dir="2700000" algn="ctr" rotWithShape="0">
                    <a:schemeClr val="tx1"/>
                  </a:outerShdw>
                </a:effectLst>
              </a:rPr>
              <a:t>Jesus may have anticipated this event when he spoke of his disciples saying to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this mountain</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‘Be taken up and thrown into the sea’</a:t>
            </a:r>
            <a:r>
              <a:rPr lang="en-US" sz="3200" dirty="0">
                <a:solidFill>
                  <a:srgbClr val="F5F5F5"/>
                </a:solidFill>
                <a:effectLst>
                  <a:outerShdw blurRad="38100" dist="38100" dir="2700000" algn="ctr" rotWithShape="0">
                    <a:schemeClr val="tx1"/>
                  </a:outerShdw>
                </a:effectLst>
              </a:rPr>
              <a:t>” (Matthew 21:21). </a:t>
            </a:r>
          </a:p>
          <a:p>
            <a:r>
              <a:rPr lang="en-US" sz="3200" dirty="0">
                <a:solidFill>
                  <a:srgbClr val="F5F5F5"/>
                </a:solidFill>
                <a:effectLst>
                  <a:outerShdw blurRad="38100" dist="38100" dir="2700000" algn="ctr" rotWithShape="0">
                    <a:schemeClr val="tx1"/>
                  </a:outerShdw>
                </a:effectLst>
              </a:rPr>
              <a:t>While often interpreted generally as a metaphor for overcoming difficult obstacles, the immediate narrative and geographic context point to a specific, historical judgment. </a:t>
            </a:r>
          </a:p>
          <a:p>
            <a:r>
              <a:rPr lang="en-US" sz="3200" dirty="0">
                <a:solidFill>
                  <a:srgbClr val="F5F5F5"/>
                </a:solidFill>
                <a:effectLst>
                  <a:outerShdw blurRad="38100" dist="38100" dir="2700000" algn="ctr" rotWithShape="0">
                    <a:schemeClr val="tx1"/>
                  </a:outerShdw>
                </a:effectLst>
              </a:rPr>
              <a:t>Jesus uttered these words while standing directly on the Mount of Olives, looking across the Kidron Valley at the Temple Mount in Jerusalem.</a:t>
            </a:r>
          </a:p>
          <a:p>
            <a:r>
              <a:rPr lang="en-US" sz="3200" dirty="0">
                <a:solidFill>
                  <a:srgbClr val="F5F5F5"/>
                </a:solidFill>
                <a:effectLst>
                  <a:outerShdw blurRad="38100" dist="38100" dir="2700000" algn="ctr" rotWithShape="0">
                    <a:schemeClr val="tx1"/>
                  </a:outerShdw>
                </a:effectLst>
              </a:rPr>
              <a:t>Jesus was not talking about mountains </a:t>
            </a:r>
            <a:r>
              <a:rPr lang="en-US" sz="3200" b="1" i="1" dirty="0">
                <a:solidFill>
                  <a:srgbClr val="F5F5F5"/>
                </a:solidFill>
                <a:effectLst>
                  <a:outerShdw blurRad="38100" dist="38100" dir="2700000" algn="ctr" rotWithShape="0">
                    <a:schemeClr val="tx1"/>
                  </a:outerShdw>
                </a:effectLst>
              </a:rPr>
              <a:t>in general</a:t>
            </a:r>
            <a:r>
              <a:rPr lang="en-US" sz="3200" dirty="0">
                <a:solidFill>
                  <a:srgbClr val="F5F5F5"/>
                </a:solidFill>
                <a:effectLst>
                  <a:outerShdw blurRad="38100" dist="38100" dir="2700000" algn="ctr" rotWithShape="0">
                    <a:schemeClr val="tx1"/>
                  </a:outerShdw>
                </a:effectLst>
              </a:rPr>
              <a:t>; He was pointing </a:t>
            </a:r>
            <a:r>
              <a:rPr lang="en-US" sz="3200" b="1" i="1" dirty="0">
                <a:solidFill>
                  <a:srgbClr val="F5F5F5"/>
                </a:solidFill>
                <a:effectLst>
                  <a:outerShdw blurRad="38100" dist="38100" dir="2700000" algn="ctr" rotWithShape="0">
                    <a:schemeClr val="tx1"/>
                  </a:outerShdw>
                </a:effectLst>
              </a:rPr>
              <a:t>directly</a:t>
            </a:r>
            <a:r>
              <a:rPr lang="en-US" sz="3200" dirty="0">
                <a:solidFill>
                  <a:srgbClr val="F5F5F5"/>
                </a:solidFill>
                <a:effectLst>
                  <a:outerShdw blurRad="38100" dist="38100" dir="2700000" algn="ctr" rotWithShape="0">
                    <a:schemeClr val="tx1"/>
                  </a:outerShdw>
                </a:effectLst>
              </a:rPr>
              <a:t> to the temple mount itself.</a:t>
            </a:r>
          </a:p>
          <a:p>
            <a:r>
              <a:rPr lang="en-US" sz="3200" dirty="0">
                <a:solidFill>
                  <a:srgbClr val="F5F5F5"/>
                </a:solidFill>
                <a:effectLst>
                  <a:outerShdw blurRad="38100" dist="38100" dir="2700000" algn="ctr" rotWithShape="0">
                    <a:schemeClr val="tx1"/>
                  </a:outerShdw>
                </a:effectLst>
              </a:rPr>
              <a:t>Immediately preceding this statement, Jesus entered the temple, drove out the money changers, and cursed the unfruitful fig tree—a classic prophetic symbol for apostate Israel (Matt 21:18–20). </a:t>
            </a:r>
          </a:p>
          <a:p>
            <a:r>
              <a:rPr lang="en-US" sz="3200" dirty="0">
                <a:solidFill>
                  <a:srgbClr val="F5F5F5"/>
                </a:solidFill>
                <a:effectLst>
                  <a:outerShdw blurRad="38100" dist="38100" dir="2700000" algn="ctr" rotWithShape="0">
                    <a:schemeClr val="tx1"/>
                  </a:outerShdw>
                </a:effectLst>
              </a:rPr>
              <a:t>Cursing the fig tree and commanding "</a:t>
            </a:r>
            <a:r>
              <a:rPr lang="en-US" sz="33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this</a:t>
            </a:r>
            <a:r>
              <a:rPr lang="en-US" sz="33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mountain</a:t>
            </a:r>
            <a:r>
              <a:rPr lang="en-US" sz="3200" dirty="0">
                <a:solidFill>
                  <a:srgbClr val="F5F5F5"/>
                </a:solidFill>
                <a:effectLst>
                  <a:outerShdw blurRad="38100" dist="38100" dir="2700000" algn="ctr" rotWithShape="0">
                    <a:schemeClr val="tx1"/>
                  </a:outerShdw>
                </a:effectLst>
              </a:rPr>
              <a:t>" to be cast into the sea are paired prophetic acts signaling the impending destruction of the temple system.</a:t>
            </a:r>
          </a:p>
        </p:txBody>
      </p:sp>
    </p:spTree>
    <p:extLst>
      <p:ext uri="{BB962C8B-B14F-4D97-AF65-F5344CB8AC3E}">
        <p14:creationId xmlns:p14="http://schemas.microsoft.com/office/powerpoint/2010/main" val="1543777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416F274C-C22E-C032-3B12-020D07CF154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867500D-0ADE-D8EE-3922-31F5AA3A9643}"/>
              </a:ext>
            </a:extLst>
          </p:cNvPr>
          <p:cNvSpPr>
            <a:spLocks noGrp="1"/>
          </p:cNvSpPr>
          <p:nvPr>
            <p:ph type="title"/>
          </p:nvPr>
        </p:nvSpPr>
        <p:spPr>
          <a:xfrm>
            <a:off x="0" y="-2"/>
            <a:ext cx="12192000" cy="1149293"/>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8:8</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second angel blew his trumpet, and something like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great mountain, burning with fire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was thrown into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sea</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 third of the sea became blood.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 third of the living creatures in the sea died, and a third of the ships were destroyed.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C2DAA18F-A38B-4D62-CBE6-D31DF5A6171F}"/>
              </a:ext>
            </a:extLst>
          </p:cNvPr>
          <p:cNvSpPr>
            <a:spLocks noGrp="1"/>
          </p:cNvSpPr>
          <p:nvPr>
            <p:ph idx="1"/>
          </p:nvPr>
        </p:nvSpPr>
        <p:spPr>
          <a:xfrm>
            <a:off x="50334" y="1375794"/>
            <a:ext cx="12025617" cy="5482206"/>
          </a:xfrm>
        </p:spPr>
        <p:txBody>
          <a:bodyPr>
            <a:normAutofit/>
          </a:bodyPr>
          <a:lstStyle/>
          <a:p>
            <a:r>
              <a:rPr lang="en-US" sz="3200" dirty="0">
                <a:solidFill>
                  <a:srgbClr val="F5F5F5"/>
                </a:solidFill>
                <a:effectLst>
                  <a:outerShdw blurRad="38100" dist="38100" dir="2700000" algn="ctr" rotWithShape="0">
                    <a:schemeClr val="tx1"/>
                  </a:outerShdw>
                </a:effectLst>
              </a:rPr>
              <a:t>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great mountain, burning with fire</a:t>
            </a:r>
            <a:r>
              <a:rPr lang="en-US" sz="3200" dirty="0">
                <a:solidFill>
                  <a:srgbClr val="F5F5F5"/>
                </a:solidFill>
                <a:effectLst>
                  <a:outerShdw blurRad="38100" dist="38100" dir="2700000" algn="ctr" rotWithShape="0">
                    <a:schemeClr val="tx1"/>
                  </a:outerShdw>
                </a:effectLst>
              </a:rPr>
              <a:t>” represents the destruction of Jerusalem and the burning of the temple on Mount Zion in A.D. 70.</a:t>
            </a:r>
          </a:p>
          <a:p>
            <a:r>
              <a:rPr lang="en-US" sz="3200" dirty="0">
                <a:solidFill>
                  <a:srgbClr val="F5F5F5"/>
                </a:solidFill>
                <a:effectLst>
                  <a:outerShdw blurRad="38100" dist="38100" dir="2700000" algn="ctr" rotWithShape="0">
                    <a:schemeClr val="tx1"/>
                  </a:outerShdw>
                </a:effectLst>
              </a:rPr>
              <a:t>In biblical imagery,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sea</a:t>
            </a:r>
            <a:r>
              <a:rPr lang="en-US" sz="3200" dirty="0">
                <a:solidFill>
                  <a:srgbClr val="F5F5F5"/>
                </a:solidFill>
                <a:effectLst>
                  <a:outerShdw blurRad="38100" dist="38100" dir="2700000" algn="ctr" rotWithShape="0">
                    <a:schemeClr val="tx1"/>
                  </a:outerShdw>
                </a:effectLst>
              </a:rPr>
              <a:t>” routinely represents the chaotic, pagan Gentile nations (e.g., Dan 7:2–3; Rev 13:1; 17:15). </a:t>
            </a:r>
          </a:p>
          <a:p>
            <a:r>
              <a:rPr lang="en-US" sz="3200" dirty="0">
                <a:solidFill>
                  <a:srgbClr val="F5F5F5"/>
                </a:solidFill>
                <a:effectLst>
                  <a:outerShdw blurRad="38100" dist="38100" dir="2700000" algn="ctr" rotWithShape="0">
                    <a:schemeClr val="tx1"/>
                  </a:outerShdw>
                </a:effectLst>
              </a:rPr>
              <a:t>For the holy mountain of God to be thrown into the sea signified a total reversal of covenant status: the temple mount would be defiled, dismantled, and swallowed up by Gentile pagan powers. </a:t>
            </a:r>
          </a:p>
          <a:p>
            <a:r>
              <a:rPr lang="en-US" sz="3200" dirty="0">
                <a:solidFill>
                  <a:srgbClr val="F5F5F5"/>
                </a:solidFill>
                <a:effectLst>
                  <a:outerShdw blurRad="38100" dist="38100" dir="2700000" algn="ctr" rotWithShape="0">
                    <a:schemeClr val="tx1"/>
                  </a:outerShdw>
                </a:effectLst>
              </a:rPr>
              <a:t>The bloody sea and destroyed ships may be a reference to the violent naval engagements on the Sea of Galilee and the Mediterranean coast (such as at Joppa), where (according to Josephus) fleeing Jewish forces were slaughtered by the Romans until the waters ran red.</a:t>
            </a:r>
          </a:p>
        </p:txBody>
      </p:sp>
    </p:spTree>
    <p:extLst>
      <p:ext uri="{BB962C8B-B14F-4D97-AF65-F5344CB8AC3E}">
        <p14:creationId xmlns:p14="http://schemas.microsoft.com/office/powerpoint/2010/main" val="130736196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0F7E3170-CBC4-5AE6-4F6A-C53C02818879}"/>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116ED83E-72DB-5103-CAAF-E5B6F87C72D5}"/>
              </a:ext>
            </a:extLst>
          </p:cNvPr>
          <p:cNvSpPr>
            <a:spLocks noGrp="1"/>
          </p:cNvSpPr>
          <p:nvPr>
            <p:ph type="title"/>
          </p:nvPr>
        </p:nvSpPr>
        <p:spPr>
          <a:xfrm>
            <a:off x="0" y="-2"/>
            <a:ext cx="12192000" cy="1543576"/>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8:10</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third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angel blew his trumpet, and a great star fell from heaven, blazing like a torch, and it fell on a third of the rivers and on the springs of water.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name of the star is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Wormwood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 third of the waters became wormwood, and many people died from the water, because it had been made bitter.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4031B24E-245F-2BC0-7E68-17AE3DBDC4BC}"/>
              </a:ext>
            </a:extLst>
          </p:cNvPr>
          <p:cNvSpPr>
            <a:spLocks noGrp="1"/>
          </p:cNvSpPr>
          <p:nvPr>
            <p:ph idx="1"/>
          </p:nvPr>
        </p:nvSpPr>
        <p:spPr>
          <a:xfrm>
            <a:off x="50334" y="1753298"/>
            <a:ext cx="12025617" cy="5104701"/>
          </a:xfrm>
        </p:spPr>
        <p:txBody>
          <a:bodyPr>
            <a:normAutofit fontScale="85000" lnSpcReduction="20000"/>
          </a:bodyPr>
          <a:lstStyle/>
          <a:p>
            <a:r>
              <a:rPr lang="en-US" sz="3200" dirty="0">
                <a:solidFill>
                  <a:srgbClr val="F5F5F5"/>
                </a:solidFill>
                <a:effectLst>
                  <a:outerShdw blurRad="38100" dist="38100" dir="2700000" algn="ctr" rotWithShape="0">
                    <a:schemeClr val="tx1"/>
                  </a:outerShdw>
                </a:effectLst>
              </a:rPr>
              <a:t>Here we see at the sounding of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third</a:t>
            </a:r>
            <a:r>
              <a:rPr lang="en-US" sz="3200" dirty="0">
                <a:solidFill>
                  <a:srgbClr val="F5F5F5"/>
                </a:solidFill>
                <a:effectLst>
                  <a:outerShdw blurRad="38100" dist="38100" dir="2700000" algn="ctr" rotWithShape="0">
                    <a:schemeClr val="tx1"/>
                  </a:outerShdw>
                </a:effectLst>
              </a:rPr>
              <a:t>” trumpet, great star named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Wormwood</a:t>
            </a:r>
            <a:r>
              <a:rPr lang="en-US" sz="3200" dirty="0">
                <a:solidFill>
                  <a:srgbClr val="F5F5F5"/>
                </a:solidFill>
                <a:effectLst>
                  <a:outerShdw blurRad="38100" dist="38100" dir="2700000" algn="ctr" rotWithShape="0">
                    <a:schemeClr val="tx1"/>
                  </a:outerShdw>
                </a:effectLst>
              </a:rPr>
              <a:t>” falls from heaven like a burning torch, falling upon a third of the rivers and springs, making the waters bitter and causing many to die.</a:t>
            </a:r>
          </a:p>
          <a:p>
            <a:r>
              <a:rPr lang="en-US" sz="3200" dirty="0">
                <a:solidFill>
                  <a:srgbClr val="F5F5F5"/>
                </a:solidFill>
                <a:effectLst>
                  <a:outerShdw blurRad="38100" dist="38100" dir="2700000" algn="ctr" rotWithShape="0">
                    <a:schemeClr val="tx1"/>
                  </a:outerShdw>
                </a:effectLst>
              </a:rPr>
              <a:t>The name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Wormwood</a:t>
            </a:r>
            <a:r>
              <a:rPr lang="en-US" sz="3200" dirty="0">
                <a:solidFill>
                  <a:srgbClr val="F5F5F5"/>
                </a:solidFill>
                <a:effectLst>
                  <a:outerShdw blurRad="38100" dist="38100" dir="2700000" algn="ctr" rotWithShape="0">
                    <a:schemeClr val="tx1"/>
                  </a:outerShdw>
                </a:effectLst>
              </a:rPr>
              <a:t>” signifies bitter judgment and covenantal curse for idolatry and apostasy (Deut 29:18; Jer 9:15; 23:15; Lam 3:15, 19). </a:t>
            </a:r>
          </a:p>
          <a:p>
            <a:r>
              <a:rPr lang="en-US" sz="3200" dirty="0">
                <a:solidFill>
                  <a:srgbClr val="F5F5F5"/>
                </a:solidFill>
                <a:effectLst>
                  <a:outerShdw blurRad="38100" dist="38100" dir="2700000" algn="ctr" rotWithShape="0">
                    <a:schemeClr val="tx1"/>
                  </a:outerShdw>
                </a:effectLst>
              </a:rPr>
              <a:t>It presents an ironic reversal of the miracle at Marah (Exod 15:22–25), where bitter waters were made sweet. </a:t>
            </a:r>
          </a:p>
          <a:p>
            <a:r>
              <a:rPr lang="en-US" sz="3200" dirty="0">
                <a:solidFill>
                  <a:srgbClr val="F5F5F5"/>
                </a:solidFill>
                <a:effectLst>
                  <a:outerShdw blurRad="38100" dist="38100" dir="2700000" algn="ctr" rotWithShape="0">
                    <a:schemeClr val="tx1"/>
                  </a:outerShdw>
                </a:effectLst>
              </a:rPr>
              <a:t>The falling star is a metaphor that represents the catastrophic downfall of the Jewish high-priestly line and ruling aristocracy, whose glory was traditionally compared to stars (Sirach 50:5–7). </a:t>
            </a:r>
          </a:p>
          <a:p>
            <a:r>
              <a:rPr lang="en-US" sz="3200" dirty="0">
                <a:solidFill>
                  <a:srgbClr val="F5F5F5"/>
                </a:solidFill>
                <a:effectLst>
                  <a:outerShdw blurRad="38100" dist="38100" dir="2700000" algn="ctr" rotWithShape="0">
                    <a:schemeClr val="tx1"/>
                  </a:outerShdw>
                </a:effectLst>
              </a:rPr>
              <a:t>By rejecting the Messiah (Matt 26:63–66) and persecuting the Church, the high priesthood became a source of spiritual corruption and physical death, turning the life-giving streams of Israel into poisonous waters. </a:t>
            </a:r>
          </a:p>
          <a:p>
            <a:r>
              <a:rPr lang="en-US" sz="3200" dirty="0">
                <a:solidFill>
                  <a:srgbClr val="F5F5F5"/>
                </a:solidFill>
                <a:effectLst>
                  <a:outerShdw blurRad="38100" dist="38100" dir="2700000" algn="ctr" rotWithShape="0">
                    <a:schemeClr val="tx1"/>
                  </a:outerShdw>
                </a:effectLst>
              </a:rPr>
              <a:t>Historically, dead bodies literally polluted the Jordan River and Dead Sea during the Roman campaign.</a:t>
            </a:r>
          </a:p>
          <a:p>
            <a:endParaRPr lang="en-US" sz="32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15414121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809666FA-38B0-9D71-883C-4C902F02E004}"/>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142E9A44-4E60-276C-50DD-43C10AD93517}"/>
              </a:ext>
            </a:extLst>
          </p:cNvPr>
          <p:cNvSpPr>
            <a:spLocks noGrp="1"/>
          </p:cNvSpPr>
          <p:nvPr>
            <p:ph type="title"/>
          </p:nvPr>
        </p:nvSpPr>
        <p:spPr>
          <a:xfrm>
            <a:off x="0" y="-2"/>
            <a:ext cx="12192000" cy="1258351"/>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8:12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fourth</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angel blew his trumpet, and a third of the sun was struck, and a third of the moon, and a third of the stars, so that a third of their light might be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darkened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 third of the day might be kept from shining, and likewise a third of the night.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3D14777E-FBE1-49ED-AE98-7D08BF696CFD}"/>
              </a:ext>
            </a:extLst>
          </p:cNvPr>
          <p:cNvSpPr>
            <a:spLocks noGrp="1"/>
          </p:cNvSpPr>
          <p:nvPr>
            <p:ph idx="1"/>
          </p:nvPr>
        </p:nvSpPr>
        <p:spPr>
          <a:xfrm>
            <a:off x="50334" y="1472268"/>
            <a:ext cx="12025617" cy="5385731"/>
          </a:xfrm>
        </p:spPr>
        <p:txBody>
          <a:bodyPr>
            <a:normAutofit fontScale="92500" lnSpcReduction="10000"/>
          </a:bodyPr>
          <a:lstStyle/>
          <a:p>
            <a:r>
              <a:rPr lang="en-US" sz="3200" dirty="0">
                <a:solidFill>
                  <a:srgbClr val="F5F5F5"/>
                </a:solidFill>
                <a:effectLst>
                  <a:outerShdw blurRad="38100" dist="38100" dir="2700000" algn="ctr" rotWithShape="0">
                    <a:schemeClr val="tx1"/>
                  </a:outerShdw>
                </a:effectLst>
              </a:rPr>
              <a:t>We see here at the sounding of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fourth</a:t>
            </a:r>
            <a:r>
              <a:rPr lang="en-US" sz="3200" dirty="0">
                <a:solidFill>
                  <a:srgbClr val="F5F5F5"/>
                </a:solidFill>
                <a:effectLst>
                  <a:outerShdw blurRad="38100" dist="38100" dir="2700000" algn="ctr" rotWithShape="0">
                    <a:schemeClr val="tx1"/>
                  </a:outerShdw>
                </a:effectLst>
              </a:rPr>
              <a:t>” trumpet, a third of the sun, moon, and stars are struck and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darkened</a:t>
            </a:r>
            <a:r>
              <a:rPr lang="en-US" sz="3200" dirty="0">
                <a:solidFill>
                  <a:srgbClr val="F5F5F5"/>
                </a:solidFill>
                <a:effectLst>
                  <a:outerShdw blurRad="38100" dist="38100" dir="2700000" algn="ctr" rotWithShape="0">
                    <a:schemeClr val="tx1"/>
                  </a:outerShdw>
                </a:effectLst>
              </a:rPr>
              <a:t>”, diminishing the light of both day and night by a third.</a:t>
            </a:r>
          </a:p>
          <a:p>
            <a:r>
              <a:rPr lang="en-US" sz="3200" dirty="0">
                <a:solidFill>
                  <a:srgbClr val="F5F5F5"/>
                </a:solidFill>
                <a:effectLst>
                  <a:outerShdw blurRad="38100" dist="38100" dir="2700000" algn="ctr" rotWithShape="0">
                    <a:schemeClr val="tx1"/>
                  </a:outerShdw>
                </a:effectLst>
              </a:rPr>
              <a:t>This judgment echoes the ninth Egyptian plague of thick darkness (Exod 10:21–23). </a:t>
            </a:r>
          </a:p>
          <a:p>
            <a:r>
              <a:rPr lang="en-US" sz="3200" dirty="0">
                <a:solidFill>
                  <a:srgbClr val="F5F5F5"/>
                </a:solidFill>
                <a:effectLst>
                  <a:outerShdw blurRad="38100" dist="38100" dir="2700000" algn="ctr" rotWithShape="0">
                    <a:schemeClr val="tx1"/>
                  </a:outerShdw>
                </a:effectLst>
              </a:rPr>
              <a:t>Throughout Old Testament prophecy, the darkening of cosmic light sources serves as standard apocalyptic imagery for the collapse of political rulers, governments, and nations (Isa 13:9–10; Ezek 32:7–8; Joel 2:10, 31).</a:t>
            </a:r>
          </a:p>
          <a:p>
            <a:r>
              <a:rPr lang="en-US" sz="3200" dirty="0">
                <a:solidFill>
                  <a:srgbClr val="F5F5F5"/>
                </a:solidFill>
                <a:effectLst>
                  <a:outerShdw blurRad="38100" dist="38100" dir="2700000" algn="ctr" rotWithShape="0">
                    <a:schemeClr val="tx1"/>
                  </a:outerShdw>
                </a:effectLst>
              </a:rPr>
              <a:t>The quenching of these light-bearers signifies the rapid collapse of Jewish political authority and civil structure leading up to A.D. 70, alongside the tumultuous leadership crises in the Roman Empire during the “Year of the Four Emperors” (A.D. 69), where multiple rulers died by violence or suicide.</a:t>
            </a:r>
          </a:p>
          <a:p>
            <a:endParaRPr lang="en-US" sz="32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138113273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85616700-1F4F-60EA-F0D4-39E543E07D2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CA424AD-49C8-F862-1E4A-6401A90D982B}"/>
              </a:ext>
            </a:extLst>
          </p:cNvPr>
          <p:cNvSpPr>
            <a:spLocks noGrp="1"/>
          </p:cNvSpPr>
          <p:nvPr>
            <p:ph type="title"/>
          </p:nvPr>
        </p:nvSpPr>
        <p:spPr>
          <a:xfrm>
            <a:off x="0" y="0"/>
            <a:ext cx="12192000" cy="838899"/>
          </a:xfrm>
        </p:spPr>
        <p:txBody>
          <a:bodyPr>
            <a:noAutofit/>
          </a:bodyPr>
          <a:lstStyle/>
          <a:p>
            <a:pPr algn="ctr"/>
            <a:r>
              <a:rPr lang="en-US" sz="4800" b="1" dirty="0">
                <a:solidFill>
                  <a:srgbClr val="F5F5F5"/>
                </a:solidFill>
                <a:effectLst>
                  <a:outerShdw blurRad="38100" dist="38100" dir="2700000" algn="ctr" rotWithShape="0">
                    <a:schemeClr val="tx1"/>
                  </a:outerShdw>
                </a:effectLst>
                <a:ea typeface="Tahoma" panose="020B0604030504040204" pitchFamily="34" charset="0"/>
                <a:cs typeface="Tahoma" panose="020B0604030504040204" pitchFamily="34" charset="0"/>
              </a:rPr>
              <a:t>The Eagle of Woe (8:13)</a:t>
            </a:r>
          </a:p>
        </p:txBody>
      </p:sp>
      <p:sp>
        <p:nvSpPr>
          <p:cNvPr id="5" name="Content Placeholder 4">
            <a:extLst>
              <a:ext uri="{FF2B5EF4-FFF2-40B4-BE49-F238E27FC236}">
                <a16:creationId xmlns:a16="http://schemas.microsoft.com/office/drawing/2014/main" id="{6AA577FE-9AD5-669A-C79C-B9C7B19B7CB8}"/>
              </a:ext>
            </a:extLst>
          </p:cNvPr>
          <p:cNvSpPr>
            <a:spLocks noGrp="1"/>
          </p:cNvSpPr>
          <p:nvPr>
            <p:ph idx="1"/>
          </p:nvPr>
        </p:nvSpPr>
        <p:spPr>
          <a:xfrm>
            <a:off x="323273" y="838899"/>
            <a:ext cx="11610109" cy="6019101"/>
          </a:xfrm>
        </p:spPr>
        <p:txBody>
          <a:bodyPr>
            <a:normAutofit/>
          </a:bodyPr>
          <a:lstStyle/>
          <a:p>
            <a:pPr marL="0" indent="0">
              <a:buNone/>
            </a:pP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8:13</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As I watched, I heard an eagle that was flying in midair call out in a loud voice: "Woe! Woe! Woe to the inhabitants of the earth, because of the trumpet blasts about to be sounded by the other three angels!" </a:t>
            </a:r>
            <a:r>
              <a:rPr lang="en-US" sz="3600" dirty="0">
                <a:solidFill>
                  <a:srgbClr val="F5F5F5"/>
                </a:solidFill>
                <a:effectLst>
                  <a:outerShdw blurRad="38100" dist="38100" dir="27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(NIV)</a:t>
            </a:r>
          </a:p>
        </p:txBody>
      </p:sp>
    </p:spTree>
    <p:extLst>
      <p:ext uri="{BB962C8B-B14F-4D97-AF65-F5344CB8AC3E}">
        <p14:creationId xmlns:p14="http://schemas.microsoft.com/office/powerpoint/2010/main" val="10223841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BD98435A-4F5E-F7E5-D1FF-1D32FB3045B3}"/>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A101E4FF-F62B-11B3-84DD-7461836B2AD0}"/>
              </a:ext>
            </a:extLst>
          </p:cNvPr>
          <p:cNvSpPr>
            <a:spLocks noGrp="1"/>
          </p:cNvSpPr>
          <p:nvPr>
            <p:ph type="title"/>
          </p:nvPr>
        </p:nvSpPr>
        <p:spPr>
          <a:xfrm>
            <a:off x="0" y="-2"/>
            <a:ext cx="12192000" cy="1258351"/>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8:13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I looked, and I heard an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eagle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crying with a loud voice as it flew directly overhead,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Woe, woe, woe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to those who dwell on the earth [Land], at the blasts of the other trumpets that the three angels are about to blow!”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A1BDADA0-E6DF-666F-1620-5A9A0A42CACB}"/>
              </a:ext>
            </a:extLst>
          </p:cNvPr>
          <p:cNvSpPr>
            <a:spLocks noGrp="1"/>
          </p:cNvSpPr>
          <p:nvPr>
            <p:ph idx="1"/>
          </p:nvPr>
        </p:nvSpPr>
        <p:spPr>
          <a:xfrm>
            <a:off x="50334" y="1472268"/>
            <a:ext cx="12025617" cy="5385731"/>
          </a:xfrm>
        </p:spPr>
        <p:txBody>
          <a:bodyPr>
            <a:normAutofit lnSpcReduction="10000"/>
          </a:bodyPr>
          <a:lstStyle/>
          <a:p>
            <a:r>
              <a:rPr lang="en-US" sz="3200" dirty="0">
                <a:solidFill>
                  <a:srgbClr val="F5F5F5"/>
                </a:solidFill>
                <a:effectLst>
                  <a:outerShdw blurRad="38100" dist="38100" dir="2700000" algn="ctr" rotWithShape="0">
                    <a:schemeClr val="tx1"/>
                  </a:outerShdw>
                </a:effectLst>
              </a:rPr>
              <a:t>Finally, an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eagle</a:t>
            </a:r>
            <a:r>
              <a:rPr lang="en-US" sz="3200" dirty="0">
                <a:solidFill>
                  <a:srgbClr val="F5F5F5"/>
                </a:solidFill>
                <a:effectLst>
                  <a:outerShdw blurRad="38100" dist="38100" dir="2700000" algn="ctr" rotWithShape="0">
                    <a:schemeClr val="tx1"/>
                  </a:outerShdw>
                </a:effectLst>
              </a:rPr>
              <a:t>” flies overhead crying,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Woe, woe, woe</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Eagles symbolize swift covenant judgment (Deuteronomy 28:49; Jeremiah 4:13; Hosea 8:1; Habakkuk 1:8). </a:t>
            </a:r>
          </a:p>
          <a:p>
            <a:r>
              <a:rPr lang="en-US" sz="3200" dirty="0">
                <a:solidFill>
                  <a:srgbClr val="F5F5F5"/>
                </a:solidFill>
                <a:effectLst>
                  <a:outerShdw blurRad="38100" dist="38100" dir="2700000" algn="ctr" rotWithShape="0">
                    <a:schemeClr val="tx1"/>
                  </a:outerShdw>
                </a:effectLst>
              </a:rPr>
              <a:t>This could also be an allusion to the fact that the Roman legions also marched under standards that bore the image of an eagle, making the symbol especially appropriate. </a:t>
            </a:r>
          </a:p>
          <a:p>
            <a:r>
              <a:rPr lang="en-US" sz="3200" dirty="0">
                <a:solidFill>
                  <a:srgbClr val="F5F5F5"/>
                </a:solidFill>
                <a:effectLst>
                  <a:outerShdw blurRad="38100" dist="38100" dir="2700000" algn="ctr" rotWithShape="0">
                    <a:schemeClr val="tx1"/>
                  </a:outerShdw>
                </a:effectLst>
              </a:rPr>
              <a:t>Three cries of “woe” will be used to announce the remaining three trumpets (Rev 9:12; 11:14), whose judgments will be even </a:t>
            </a:r>
            <a:r>
              <a:rPr lang="en-US" sz="3200" b="1" i="1" dirty="0">
                <a:solidFill>
                  <a:srgbClr val="F5F5F5"/>
                </a:solidFill>
                <a:effectLst>
                  <a:outerShdw blurRad="38100" dist="38100" dir="2700000" algn="ctr" rotWithShape="0">
                    <a:schemeClr val="tx1"/>
                  </a:outerShdw>
                </a:effectLst>
              </a:rPr>
              <a:t>more</a:t>
            </a:r>
            <a:r>
              <a:rPr lang="en-US" sz="3200" dirty="0">
                <a:solidFill>
                  <a:srgbClr val="F5F5F5"/>
                </a:solidFill>
                <a:effectLst>
                  <a:outerShdw blurRad="38100" dist="38100" dir="2700000" algn="ctr" rotWithShape="0">
                    <a:schemeClr val="tx1"/>
                  </a:outerShdw>
                </a:effectLst>
              </a:rPr>
              <a:t> severe as they fall directly upon the </a:t>
            </a:r>
            <a:r>
              <a:rPr lang="en-US" sz="3200" b="1" i="1" dirty="0">
                <a:solidFill>
                  <a:srgbClr val="F5F5F5"/>
                </a:solidFill>
                <a:effectLst>
                  <a:outerShdw blurRad="38100" dist="38100" dir="2700000" algn="ctr" rotWithShape="0">
                    <a:schemeClr val="tx1"/>
                  </a:outerShdw>
                </a:effectLst>
              </a:rPr>
              <a:t>people</a:t>
            </a:r>
            <a:r>
              <a:rPr lang="en-US" sz="3200" dirty="0">
                <a:solidFill>
                  <a:srgbClr val="F5F5F5"/>
                </a:solidFill>
                <a:effectLst>
                  <a:outerShdw blurRad="38100" dist="38100" dir="2700000" algn="ctr" rotWithShape="0">
                    <a:schemeClr val="tx1"/>
                  </a:outerShdw>
                </a:effectLst>
              </a:rPr>
              <a:t> of the Land. </a:t>
            </a:r>
          </a:p>
          <a:p>
            <a:r>
              <a:rPr lang="en-US" sz="3200" dirty="0">
                <a:solidFill>
                  <a:srgbClr val="F5F5F5"/>
                </a:solidFill>
                <a:effectLst>
                  <a:outerShdw blurRad="38100" dist="38100" dir="2700000" algn="ctr" rotWithShape="0">
                    <a:schemeClr val="tx1"/>
                  </a:outerShdw>
                </a:effectLst>
              </a:rPr>
              <a:t>The first four trumpets, therefore, portray the progressive dismantling of old-covenant Israel as God judged Jerusalem for rejecting Christ and persecuting his church.</a:t>
            </a:r>
          </a:p>
        </p:txBody>
      </p:sp>
    </p:spTree>
    <p:extLst>
      <p:ext uri="{BB962C8B-B14F-4D97-AF65-F5344CB8AC3E}">
        <p14:creationId xmlns:p14="http://schemas.microsoft.com/office/powerpoint/2010/main" val="33245935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9D3C495A-D36A-A1FB-3508-E288E7104CB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8FF8DE0-9FDD-AC87-90A2-DFD7D3E0D02C}"/>
              </a:ext>
            </a:extLst>
          </p:cNvPr>
          <p:cNvSpPr txBox="1"/>
          <p:nvPr/>
        </p:nvSpPr>
        <p:spPr>
          <a:xfrm>
            <a:off x="0" y="6488668"/>
            <a:ext cx="12192000" cy="338554"/>
          </a:xfrm>
          <a:prstGeom prst="rect">
            <a:avLst/>
          </a:prstGeom>
          <a:noFill/>
        </p:spPr>
        <p:txBody>
          <a:bodyPr wrap="square" rtlCol="0">
            <a:spAutoFit/>
          </a:bodyPr>
          <a:lstStyle/>
          <a:p>
            <a:pPr lvl="0">
              <a:defRPr/>
            </a:pPr>
            <a:r>
              <a:rPr lang="en-US" sz="1600" dirty="0">
                <a:hlinkClick r:id="rId3"/>
              </a:rPr>
              <a:t>https://www.facebook.com/groups/1406391500042069/posts/1999880017359878/</a:t>
            </a:r>
            <a:r>
              <a:rPr lang="en-US" sz="1600" dirty="0"/>
              <a:t> </a:t>
            </a:r>
            <a:endParaRPr kumimoji="0" lang="en-US"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pic>
        <p:nvPicPr>
          <p:cNvPr id="2" name="Picture 1" descr="May be a black-and-white image of castle and the Brandenburg Gate">
            <a:extLst>
              <a:ext uri="{FF2B5EF4-FFF2-40B4-BE49-F238E27FC236}">
                <a16:creationId xmlns:a16="http://schemas.microsoft.com/office/drawing/2014/main" id="{456BD1DC-A170-DAB3-D5AD-843539338055}"/>
              </a:ext>
            </a:extLst>
          </p:cNvPr>
          <p:cNvPicPr>
            <a:picLocks noChangeAspect="1"/>
          </p:cNvPicPr>
          <p:nvPr/>
        </p:nvPicPr>
        <p:blipFill>
          <a:blip r:embed="rId4"/>
          <a:stretch>
            <a:fillRect/>
          </a:stretch>
        </p:blipFill>
        <p:spPr>
          <a:xfrm>
            <a:off x="3256064" y="1446031"/>
            <a:ext cx="5010150" cy="5010150"/>
          </a:xfrm>
          <a:prstGeom prst="rect">
            <a:avLst/>
          </a:prstGeom>
        </p:spPr>
      </p:pic>
      <p:sp>
        <p:nvSpPr>
          <p:cNvPr id="7" name="Title 3">
            <a:extLst>
              <a:ext uri="{FF2B5EF4-FFF2-40B4-BE49-F238E27FC236}">
                <a16:creationId xmlns:a16="http://schemas.microsoft.com/office/drawing/2014/main" id="{BC801366-2C9F-85D6-E2BA-694E7A5BD9AF}"/>
              </a:ext>
            </a:extLst>
          </p:cNvPr>
          <p:cNvSpPr>
            <a:spLocks noGrp="1"/>
          </p:cNvSpPr>
          <p:nvPr>
            <p:ph type="title"/>
          </p:nvPr>
        </p:nvSpPr>
        <p:spPr>
          <a:xfrm>
            <a:off x="0" y="1"/>
            <a:ext cx="12226954" cy="1311806"/>
          </a:xfrm>
        </p:spPr>
        <p:txBody>
          <a:bodyPr>
            <a:noAutofit/>
          </a:bodyPr>
          <a:lstStyle/>
          <a:p>
            <a:pPr algn="ctr"/>
            <a:r>
              <a:rPr lang="en-US" sz="4800" b="1" dirty="0">
                <a:solidFill>
                  <a:srgbClr val="F5F5F5"/>
                </a:solidFill>
                <a:effectLst>
                  <a:outerShdw blurRad="38100" dist="38100" dir="2700000" algn="ctr" rotWithShape="0">
                    <a:schemeClr val="tx1"/>
                  </a:outerShdw>
                </a:effectLst>
              </a:rPr>
              <a:t>The Roman legions also marched under standards that bore the image of an eagle</a:t>
            </a:r>
            <a:endParaRPr lang="en-US" sz="4800" b="1" dirty="0">
              <a:solidFill>
                <a:srgbClr val="F5F5F5"/>
              </a:solidFill>
              <a:effectLst>
                <a:outerShdw blurRad="50800" dist="38100" dir="2700000" algn="tl" rotWithShape="0">
                  <a:prstClr val="black">
                    <a:alpha val="30000"/>
                  </a:prstClr>
                </a:outerShdw>
              </a:effectLst>
            </a:endParaRPr>
          </a:p>
        </p:txBody>
      </p:sp>
    </p:spTree>
    <p:extLst>
      <p:ext uri="{BB962C8B-B14F-4D97-AF65-F5344CB8AC3E}">
        <p14:creationId xmlns:p14="http://schemas.microsoft.com/office/powerpoint/2010/main" val="12877124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a:stretch>
        </a:blipFill>
        <a:effectLst/>
      </p:bgPr>
    </p:bg>
    <p:spTree>
      <p:nvGrpSpPr>
        <p:cNvPr id="1" name="">
          <a:extLst>
            <a:ext uri="{FF2B5EF4-FFF2-40B4-BE49-F238E27FC236}">
              <a16:creationId xmlns:a16="http://schemas.microsoft.com/office/drawing/2014/main" id="{8C6A1F24-1AD4-DBD6-EA03-32024878672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9D706E2-CD51-03D4-9207-9C68D11B60D3}"/>
              </a:ext>
            </a:extLst>
          </p:cNvPr>
          <p:cNvSpPr>
            <a:spLocks noGrp="1"/>
          </p:cNvSpPr>
          <p:nvPr>
            <p:ph type="title"/>
          </p:nvPr>
        </p:nvSpPr>
        <p:spPr>
          <a:xfrm>
            <a:off x="0" y="0"/>
            <a:ext cx="12192000" cy="588394"/>
          </a:xfrm>
        </p:spPr>
        <p:txBody>
          <a:bodyPr>
            <a:noAutofit/>
          </a:bodyPr>
          <a:lstStyle/>
          <a:p>
            <a:pPr algn="ctr"/>
            <a:r>
              <a:rPr lang="en-US" b="1" dirty="0">
                <a:effectLst/>
                <a:latin typeface="+mn-lt"/>
              </a:rPr>
              <a:t>Class Discussion Time</a:t>
            </a:r>
            <a:endParaRPr lang="en-US" dirty="0">
              <a:effectLst/>
              <a:latin typeface="+mn-lt"/>
            </a:endParaRPr>
          </a:p>
        </p:txBody>
      </p:sp>
      <p:sp>
        <p:nvSpPr>
          <p:cNvPr id="2" name="Content Placeholder 1">
            <a:extLst>
              <a:ext uri="{FF2B5EF4-FFF2-40B4-BE49-F238E27FC236}">
                <a16:creationId xmlns:a16="http://schemas.microsoft.com/office/drawing/2014/main" id="{0C0286A7-BC38-27B3-5BA6-3B39E7E60D1B}"/>
              </a:ext>
            </a:extLst>
          </p:cNvPr>
          <p:cNvSpPr>
            <a:spLocks noGrp="1"/>
          </p:cNvSpPr>
          <p:nvPr>
            <p:ph idx="1"/>
          </p:nvPr>
        </p:nvSpPr>
        <p:spPr>
          <a:xfrm>
            <a:off x="557441" y="738365"/>
            <a:ext cx="11007029" cy="6119635"/>
          </a:xfrm>
        </p:spPr>
        <p:txBody>
          <a:bodyPr>
            <a:normAutofit fontScale="92500" lnSpcReduction="10000"/>
          </a:bodyPr>
          <a:lstStyle/>
          <a:p>
            <a:r>
              <a:rPr lang="en-US" sz="3600" dirty="0"/>
              <a:t>In our today’s lesson, we saw an example of Christian martyrs who had, in a previous text (Rev. 6:11), earnestly prayed for God to do something (in this case, avenge their death) and had been told to wait “</a:t>
            </a:r>
            <a:r>
              <a:rPr lang="en-US" sz="3600" i="1" dirty="0">
                <a:solidFill>
                  <a:srgbClr val="0070C0"/>
                </a:solidFill>
                <a:latin typeface="Cambria" panose="02040503050406030204" pitchFamily="18" charset="0"/>
                <a:ea typeface="Cambria" panose="02040503050406030204" pitchFamily="18" charset="0"/>
              </a:rPr>
              <a:t>a little longer</a:t>
            </a:r>
            <a:r>
              <a:rPr lang="en-US" sz="3600" dirty="0"/>
              <a:t>”. </a:t>
            </a:r>
          </a:p>
          <a:p>
            <a:r>
              <a:rPr lang="en-US" sz="3600" dirty="0"/>
              <a:t>In today’s text we saw where the Lord finally </a:t>
            </a:r>
            <a:r>
              <a:rPr lang="en-US" sz="3600" b="1" i="1" dirty="0"/>
              <a:t>did</a:t>
            </a:r>
            <a:r>
              <a:rPr lang="en-US" sz="3600" dirty="0"/>
              <a:t> answer their prayer by destroying Jerusalem and the Jewish temple – and in so doing, brought down the entire Jewish religious system that had been responsible for the death of Christ and the persecution and death of many faithful believers in the early church.</a:t>
            </a:r>
          </a:p>
          <a:p>
            <a:r>
              <a:rPr lang="en-US" sz="3600" dirty="0"/>
              <a:t>The prayer prayed by these martyrs is classified by Christian theologians as an </a:t>
            </a:r>
            <a:r>
              <a:rPr lang="en-US" sz="3600" b="1" i="1" dirty="0"/>
              <a:t>imprecatory prayer </a:t>
            </a:r>
            <a:r>
              <a:rPr lang="en-US" sz="3600" dirty="0"/>
              <a:t>– a prayer that asks God to bring judgment, calamity, or curses down upon one’s enemies or those who commit severe evil. </a:t>
            </a:r>
          </a:p>
          <a:p>
            <a:endParaRPr lang="en-US" sz="3600" dirty="0"/>
          </a:p>
          <a:p>
            <a:endParaRPr lang="en-US" sz="3600" dirty="0"/>
          </a:p>
          <a:p>
            <a:endParaRPr lang="en-US" sz="3600" dirty="0"/>
          </a:p>
          <a:p>
            <a:endParaRPr lang="en-US" sz="3600" dirty="0"/>
          </a:p>
          <a:p>
            <a:endParaRPr lang="en-US" sz="3600" dirty="0"/>
          </a:p>
          <a:p>
            <a:endParaRPr lang="en-US" sz="3600" dirty="0"/>
          </a:p>
          <a:p>
            <a:endParaRPr lang="en-US" sz="3200" dirty="0"/>
          </a:p>
        </p:txBody>
      </p:sp>
    </p:spTree>
    <p:extLst>
      <p:ext uri="{BB962C8B-B14F-4D97-AF65-F5344CB8AC3E}">
        <p14:creationId xmlns:p14="http://schemas.microsoft.com/office/powerpoint/2010/main" val="28279167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a:stretch>
        </a:blipFill>
        <a:effectLst/>
      </p:bgPr>
    </p:bg>
    <p:spTree>
      <p:nvGrpSpPr>
        <p:cNvPr id="1" name="">
          <a:extLst>
            <a:ext uri="{FF2B5EF4-FFF2-40B4-BE49-F238E27FC236}">
              <a16:creationId xmlns:a16="http://schemas.microsoft.com/office/drawing/2014/main" id="{D8AE0BF4-A1C2-43E7-316C-51914E692B0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A113C39-5C11-F1CE-D7A1-20F07D301D2B}"/>
              </a:ext>
            </a:extLst>
          </p:cNvPr>
          <p:cNvSpPr>
            <a:spLocks noGrp="1"/>
          </p:cNvSpPr>
          <p:nvPr>
            <p:ph type="title"/>
          </p:nvPr>
        </p:nvSpPr>
        <p:spPr>
          <a:xfrm>
            <a:off x="0" y="0"/>
            <a:ext cx="12192000" cy="588394"/>
          </a:xfrm>
        </p:spPr>
        <p:txBody>
          <a:bodyPr>
            <a:noAutofit/>
          </a:bodyPr>
          <a:lstStyle/>
          <a:p>
            <a:pPr algn="ctr"/>
            <a:r>
              <a:rPr lang="en-US" b="1" dirty="0">
                <a:effectLst/>
                <a:latin typeface="+mn-lt"/>
              </a:rPr>
              <a:t>Class Discussion Time</a:t>
            </a:r>
            <a:endParaRPr lang="en-US" dirty="0">
              <a:effectLst/>
              <a:latin typeface="+mn-lt"/>
            </a:endParaRPr>
          </a:p>
        </p:txBody>
      </p:sp>
      <p:sp>
        <p:nvSpPr>
          <p:cNvPr id="2" name="Content Placeholder 1">
            <a:extLst>
              <a:ext uri="{FF2B5EF4-FFF2-40B4-BE49-F238E27FC236}">
                <a16:creationId xmlns:a16="http://schemas.microsoft.com/office/drawing/2014/main" id="{704153D3-8906-336B-3308-CDCA7E2C3E2B}"/>
              </a:ext>
            </a:extLst>
          </p:cNvPr>
          <p:cNvSpPr>
            <a:spLocks noGrp="1"/>
          </p:cNvSpPr>
          <p:nvPr>
            <p:ph idx="1"/>
          </p:nvPr>
        </p:nvSpPr>
        <p:spPr>
          <a:xfrm>
            <a:off x="557441" y="738365"/>
            <a:ext cx="11007029" cy="6119635"/>
          </a:xfrm>
        </p:spPr>
        <p:txBody>
          <a:bodyPr>
            <a:normAutofit fontScale="62500" lnSpcReduction="20000"/>
          </a:bodyPr>
          <a:lstStyle/>
          <a:p>
            <a:r>
              <a:rPr lang="en-US" sz="4600" dirty="0"/>
              <a:t>We see examples of these kinds of prayers throughout scripture:</a:t>
            </a:r>
          </a:p>
          <a:p>
            <a:pPr lvl="1"/>
            <a:r>
              <a:rPr lang="en-US" sz="4000" b="1" dirty="0"/>
              <a:t>Psalm 35:1–8 — David asks God to fight his enemies</a:t>
            </a:r>
            <a:endParaRPr lang="en-US" sz="4000" dirty="0"/>
          </a:p>
          <a:p>
            <a:pPr lvl="1"/>
            <a:r>
              <a:rPr lang="en-US" sz="4000" dirty="0"/>
              <a:t>“</a:t>
            </a:r>
            <a:r>
              <a:rPr lang="en-US" sz="4000" i="1" dirty="0">
                <a:solidFill>
                  <a:srgbClr val="0070C0"/>
                </a:solidFill>
                <a:latin typeface="Cambria" panose="02040503050406030204" pitchFamily="18" charset="0"/>
                <a:ea typeface="Cambria" panose="02040503050406030204" pitchFamily="18" charset="0"/>
              </a:rPr>
              <a:t>Contend, O LORD, with those who contend with me; fight against those who fight against me!</a:t>
            </a:r>
            <a:r>
              <a:rPr lang="en-US" sz="4000" dirty="0"/>
              <a:t>” (v. 1)</a:t>
            </a:r>
          </a:p>
          <a:p>
            <a:pPr lvl="1"/>
            <a:r>
              <a:rPr lang="en-US" sz="4000" b="1" dirty="0"/>
              <a:t>Nehemiah 4:4–5</a:t>
            </a:r>
            <a:r>
              <a:rPr lang="en-US" sz="4000" dirty="0"/>
              <a:t> says:</a:t>
            </a:r>
          </a:p>
          <a:p>
            <a:pPr lvl="1"/>
            <a:r>
              <a:rPr lang="en-US" sz="4000" dirty="0"/>
              <a:t>“</a:t>
            </a:r>
            <a:r>
              <a:rPr lang="en-US" sz="4000" i="1" dirty="0">
                <a:solidFill>
                  <a:srgbClr val="0070C0"/>
                </a:solidFill>
                <a:latin typeface="Cambria" panose="02040503050406030204" pitchFamily="18" charset="0"/>
                <a:ea typeface="Cambria" panose="02040503050406030204" pitchFamily="18" charset="0"/>
              </a:rPr>
              <a:t>Hear, O our God, for we are despised. Turn back their taunt on their own heads... Do not cover their guilt</a:t>
            </a:r>
            <a:r>
              <a:rPr lang="en-US" sz="4000" dirty="0"/>
              <a:t>.”</a:t>
            </a:r>
          </a:p>
          <a:p>
            <a:pPr lvl="1"/>
            <a:r>
              <a:rPr lang="en-US" sz="4000" dirty="0"/>
              <a:t>In </a:t>
            </a:r>
            <a:r>
              <a:rPr lang="en-US" sz="4000" b="1" dirty="0"/>
              <a:t>Galatians 1:8–9</a:t>
            </a:r>
            <a:r>
              <a:rPr lang="en-US" sz="4000" dirty="0"/>
              <a:t>, Paul pronounces a curse upon anyone preaching a false gospel:</a:t>
            </a:r>
          </a:p>
          <a:p>
            <a:pPr lvl="1"/>
            <a:r>
              <a:rPr lang="en-US" sz="4000" dirty="0"/>
              <a:t>“</a:t>
            </a:r>
            <a:r>
              <a:rPr lang="en-US" sz="4000" i="1" dirty="0">
                <a:solidFill>
                  <a:srgbClr val="0070C0"/>
                </a:solidFill>
                <a:latin typeface="Cambria" panose="02040503050406030204" pitchFamily="18" charset="0"/>
                <a:ea typeface="Cambria" panose="02040503050406030204" pitchFamily="18" charset="0"/>
              </a:rPr>
              <a:t>Let him be accursed</a:t>
            </a:r>
            <a:r>
              <a:rPr lang="en-US" sz="4000" dirty="0"/>
              <a:t>.”</a:t>
            </a:r>
          </a:p>
          <a:p>
            <a:pPr lvl="1"/>
            <a:r>
              <a:rPr lang="en-US" sz="4000" dirty="0"/>
              <a:t>In </a:t>
            </a:r>
            <a:r>
              <a:rPr lang="en-US" sz="4000" b="1" dirty="0"/>
              <a:t>1 Corinthians 16:22</a:t>
            </a:r>
            <a:r>
              <a:rPr lang="en-US" sz="4000" dirty="0"/>
              <a:t>, Paul says:</a:t>
            </a:r>
          </a:p>
          <a:p>
            <a:pPr lvl="1"/>
            <a:r>
              <a:rPr lang="en-US" sz="4000" dirty="0"/>
              <a:t>“</a:t>
            </a:r>
            <a:r>
              <a:rPr lang="en-US" sz="4000" i="1" dirty="0">
                <a:solidFill>
                  <a:srgbClr val="0070C0"/>
                </a:solidFill>
                <a:latin typeface="Cambria" panose="02040503050406030204" pitchFamily="18" charset="0"/>
                <a:ea typeface="Cambria" panose="02040503050406030204" pitchFamily="18" charset="0"/>
              </a:rPr>
              <a:t>If anyone has no love for the Lord, let him be accursed</a:t>
            </a:r>
            <a:r>
              <a:rPr lang="en-US" sz="4000" dirty="0"/>
              <a:t>.”</a:t>
            </a:r>
          </a:p>
          <a:p>
            <a:r>
              <a:rPr lang="en-US" sz="4600" dirty="0"/>
              <a:t>Do you think there is a place for Christians today to pray imprecatory prayers? Have you ever prayed such a prayer?</a:t>
            </a:r>
          </a:p>
          <a:p>
            <a:r>
              <a:rPr lang="en-US" sz="4600" dirty="0"/>
              <a:t>The prayer prayed by these martyrs is also an example of a prayer where the Lord delayed before giving them what they asked for.</a:t>
            </a:r>
          </a:p>
          <a:p>
            <a:r>
              <a:rPr lang="en-US" sz="4600" dirty="0"/>
              <a:t>Has the Lord ever delayed in answering your prayers?</a:t>
            </a:r>
          </a:p>
          <a:p>
            <a:endParaRPr lang="en-US" sz="3600" dirty="0"/>
          </a:p>
          <a:p>
            <a:endParaRPr lang="en-US" sz="3600" dirty="0"/>
          </a:p>
          <a:p>
            <a:endParaRPr lang="en-US" sz="3200" dirty="0"/>
          </a:p>
        </p:txBody>
      </p:sp>
    </p:spTree>
    <p:extLst>
      <p:ext uri="{BB962C8B-B14F-4D97-AF65-F5344CB8AC3E}">
        <p14:creationId xmlns:p14="http://schemas.microsoft.com/office/powerpoint/2010/main" val="330395291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 calcmode="lin" valueType="num">
                                      <p:cBhvr>
                                        <p:cTn id="28"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2">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p:cTn id="35"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2">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 calcmode="lin" valueType="num">
                                      <p:cBhvr>
                                        <p:cTn id="42"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2">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p:cTn id="49"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2">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2">
                                            <p:txEl>
                                              <p:pRg st="8" end="8"/>
                                            </p:txEl>
                                          </p:spTgt>
                                        </p:tgtEl>
                                        <p:attrNameLst>
                                          <p:attrName>style.visibility</p:attrName>
                                        </p:attrNameLst>
                                      </p:cBhvr>
                                      <p:to>
                                        <p:strVal val="visible"/>
                                      </p:to>
                                    </p:set>
                                    <p:anim calcmode="lin" valueType="num">
                                      <p:cBhvr>
                                        <p:cTn id="56" dur="500" fill="hold"/>
                                        <p:tgtEl>
                                          <p:spTgt spid="2">
                                            <p:txEl>
                                              <p:pRg st="8" end="8"/>
                                            </p:txEl>
                                          </p:spTgt>
                                        </p:tgtEl>
                                        <p:attrNameLst>
                                          <p:attrName>ppt_w</p:attrName>
                                        </p:attrNameLst>
                                      </p:cBhvr>
                                      <p:tavLst>
                                        <p:tav tm="0">
                                          <p:val>
                                            <p:fltVal val="0"/>
                                          </p:val>
                                        </p:tav>
                                        <p:tav tm="100000">
                                          <p:val>
                                            <p:strVal val="#ppt_w"/>
                                          </p:val>
                                        </p:tav>
                                      </p:tavLst>
                                    </p:anim>
                                    <p:anim calcmode="lin" valueType="num">
                                      <p:cBhvr>
                                        <p:cTn id="57" dur="500" fill="hold"/>
                                        <p:tgtEl>
                                          <p:spTgt spid="2">
                                            <p:txEl>
                                              <p:pRg st="8" end="8"/>
                                            </p:txEl>
                                          </p:spTgt>
                                        </p:tgtEl>
                                        <p:attrNameLst>
                                          <p:attrName>ppt_h</p:attrName>
                                        </p:attrNameLst>
                                      </p:cBhvr>
                                      <p:tavLst>
                                        <p:tav tm="0">
                                          <p:val>
                                            <p:fltVal val="0"/>
                                          </p:val>
                                        </p:tav>
                                        <p:tav tm="100000">
                                          <p:val>
                                            <p:strVal val="#ppt_h"/>
                                          </p:val>
                                        </p:tav>
                                      </p:tavLst>
                                    </p:anim>
                                    <p:animEffect transition="in" filter="fade">
                                      <p:cBhvr>
                                        <p:cTn id="58" dur="500"/>
                                        <p:tgtEl>
                                          <p:spTgt spid="2">
                                            <p:txEl>
                                              <p:pRg st="8" end="8"/>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2">
                                            <p:txEl>
                                              <p:pRg st="9" end="9"/>
                                            </p:txEl>
                                          </p:spTgt>
                                        </p:tgtEl>
                                        <p:attrNameLst>
                                          <p:attrName>style.visibility</p:attrName>
                                        </p:attrNameLst>
                                      </p:cBhvr>
                                      <p:to>
                                        <p:strVal val="visible"/>
                                      </p:to>
                                    </p:set>
                                    <p:anim calcmode="lin" valueType="num">
                                      <p:cBhvr>
                                        <p:cTn id="63" dur="500" fill="hold"/>
                                        <p:tgtEl>
                                          <p:spTgt spid="2">
                                            <p:txEl>
                                              <p:pRg st="9" end="9"/>
                                            </p:txEl>
                                          </p:spTgt>
                                        </p:tgtEl>
                                        <p:attrNameLst>
                                          <p:attrName>ppt_w</p:attrName>
                                        </p:attrNameLst>
                                      </p:cBhvr>
                                      <p:tavLst>
                                        <p:tav tm="0">
                                          <p:val>
                                            <p:fltVal val="0"/>
                                          </p:val>
                                        </p:tav>
                                        <p:tav tm="100000">
                                          <p:val>
                                            <p:strVal val="#ppt_w"/>
                                          </p:val>
                                        </p:tav>
                                      </p:tavLst>
                                    </p:anim>
                                    <p:anim calcmode="lin" valueType="num">
                                      <p:cBhvr>
                                        <p:cTn id="64" dur="500" fill="hold"/>
                                        <p:tgtEl>
                                          <p:spTgt spid="2">
                                            <p:txEl>
                                              <p:pRg st="9" end="9"/>
                                            </p:txEl>
                                          </p:spTgt>
                                        </p:tgtEl>
                                        <p:attrNameLst>
                                          <p:attrName>ppt_h</p:attrName>
                                        </p:attrNameLst>
                                      </p:cBhvr>
                                      <p:tavLst>
                                        <p:tav tm="0">
                                          <p:val>
                                            <p:fltVal val="0"/>
                                          </p:val>
                                        </p:tav>
                                        <p:tav tm="100000">
                                          <p:val>
                                            <p:strVal val="#ppt_h"/>
                                          </p:val>
                                        </p:tav>
                                      </p:tavLst>
                                    </p:anim>
                                    <p:animEffect transition="in" filter="fade">
                                      <p:cBhvr>
                                        <p:cTn id="65" dur="500"/>
                                        <p:tgtEl>
                                          <p:spTgt spid="2">
                                            <p:txEl>
                                              <p:pRg st="9" end="9"/>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2">
                                            <p:txEl>
                                              <p:pRg st="10" end="10"/>
                                            </p:txEl>
                                          </p:spTgt>
                                        </p:tgtEl>
                                        <p:attrNameLst>
                                          <p:attrName>style.visibility</p:attrName>
                                        </p:attrNameLst>
                                      </p:cBhvr>
                                      <p:to>
                                        <p:strVal val="visible"/>
                                      </p:to>
                                    </p:set>
                                    <p:anim calcmode="lin" valueType="num">
                                      <p:cBhvr>
                                        <p:cTn id="70" dur="500" fill="hold"/>
                                        <p:tgtEl>
                                          <p:spTgt spid="2">
                                            <p:txEl>
                                              <p:pRg st="10" end="10"/>
                                            </p:txEl>
                                          </p:spTgt>
                                        </p:tgtEl>
                                        <p:attrNameLst>
                                          <p:attrName>ppt_w</p:attrName>
                                        </p:attrNameLst>
                                      </p:cBhvr>
                                      <p:tavLst>
                                        <p:tav tm="0">
                                          <p:val>
                                            <p:fltVal val="0"/>
                                          </p:val>
                                        </p:tav>
                                        <p:tav tm="100000">
                                          <p:val>
                                            <p:strVal val="#ppt_w"/>
                                          </p:val>
                                        </p:tav>
                                      </p:tavLst>
                                    </p:anim>
                                    <p:anim calcmode="lin" valueType="num">
                                      <p:cBhvr>
                                        <p:cTn id="71" dur="500" fill="hold"/>
                                        <p:tgtEl>
                                          <p:spTgt spid="2">
                                            <p:txEl>
                                              <p:pRg st="10" end="10"/>
                                            </p:txEl>
                                          </p:spTgt>
                                        </p:tgtEl>
                                        <p:attrNameLst>
                                          <p:attrName>ppt_h</p:attrName>
                                        </p:attrNameLst>
                                      </p:cBhvr>
                                      <p:tavLst>
                                        <p:tav tm="0">
                                          <p:val>
                                            <p:fltVal val="0"/>
                                          </p:val>
                                        </p:tav>
                                        <p:tav tm="100000">
                                          <p:val>
                                            <p:strVal val="#ppt_h"/>
                                          </p:val>
                                        </p:tav>
                                      </p:tavLst>
                                    </p:anim>
                                    <p:animEffect transition="in" filter="fade">
                                      <p:cBhvr>
                                        <p:cTn id="72" dur="500"/>
                                        <p:tgtEl>
                                          <p:spTgt spid="2">
                                            <p:txEl>
                                              <p:pRg st="10" end="1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nodeType="clickEffect">
                                  <p:stCondLst>
                                    <p:cond delay="0"/>
                                  </p:stCondLst>
                                  <p:childTnLst>
                                    <p:set>
                                      <p:cBhvr>
                                        <p:cTn id="76" dur="1" fill="hold">
                                          <p:stCondLst>
                                            <p:cond delay="0"/>
                                          </p:stCondLst>
                                        </p:cTn>
                                        <p:tgtEl>
                                          <p:spTgt spid="2">
                                            <p:txEl>
                                              <p:pRg st="11" end="11"/>
                                            </p:txEl>
                                          </p:spTgt>
                                        </p:tgtEl>
                                        <p:attrNameLst>
                                          <p:attrName>style.visibility</p:attrName>
                                        </p:attrNameLst>
                                      </p:cBhvr>
                                      <p:to>
                                        <p:strVal val="visible"/>
                                      </p:to>
                                    </p:set>
                                    <p:anim calcmode="lin" valueType="num">
                                      <p:cBhvr>
                                        <p:cTn id="77" dur="500" fill="hold"/>
                                        <p:tgtEl>
                                          <p:spTgt spid="2">
                                            <p:txEl>
                                              <p:pRg st="11" end="11"/>
                                            </p:txEl>
                                          </p:spTgt>
                                        </p:tgtEl>
                                        <p:attrNameLst>
                                          <p:attrName>ppt_w</p:attrName>
                                        </p:attrNameLst>
                                      </p:cBhvr>
                                      <p:tavLst>
                                        <p:tav tm="0">
                                          <p:val>
                                            <p:fltVal val="0"/>
                                          </p:val>
                                        </p:tav>
                                        <p:tav tm="100000">
                                          <p:val>
                                            <p:strVal val="#ppt_w"/>
                                          </p:val>
                                        </p:tav>
                                      </p:tavLst>
                                    </p:anim>
                                    <p:anim calcmode="lin" valueType="num">
                                      <p:cBhvr>
                                        <p:cTn id="78" dur="500" fill="hold"/>
                                        <p:tgtEl>
                                          <p:spTgt spid="2">
                                            <p:txEl>
                                              <p:pRg st="11" end="11"/>
                                            </p:txEl>
                                          </p:spTgt>
                                        </p:tgtEl>
                                        <p:attrNameLst>
                                          <p:attrName>ppt_h</p:attrName>
                                        </p:attrNameLst>
                                      </p:cBhvr>
                                      <p:tavLst>
                                        <p:tav tm="0">
                                          <p:val>
                                            <p:fltVal val="0"/>
                                          </p:val>
                                        </p:tav>
                                        <p:tav tm="100000">
                                          <p:val>
                                            <p:strVal val="#ppt_h"/>
                                          </p:val>
                                        </p:tav>
                                      </p:tavLst>
                                    </p:anim>
                                    <p:animEffect transition="in" filter="fade">
                                      <p:cBhvr>
                                        <p:cTn id="79"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a:stretch>
        </a:blipFill>
        <a:effectLst/>
      </p:bgPr>
    </p:bg>
    <p:spTree>
      <p:nvGrpSpPr>
        <p:cNvPr id="1" name="">
          <a:extLst>
            <a:ext uri="{FF2B5EF4-FFF2-40B4-BE49-F238E27FC236}">
              <a16:creationId xmlns:a16="http://schemas.microsoft.com/office/drawing/2014/main" id="{C0625F03-B422-EAFE-D01F-44F0B5AAE8F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13F9881-B1F3-C944-1153-97683A03DB8B}"/>
              </a:ext>
            </a:extLst>
          </p:cNvPr>
          <p:cNvSpPr>
            <a:spLocks noGrp="1"/>
          </p:cNvSpPr>
          <p:nvPr>
            <p:ph type="title"/>
          </p:nvPr>
        </p:nvSpPr>
        <p:spPr>
          <a:xfrm>
            <a:off x="0" y="0"/>
            <a:ext cx="12192000" cy="588394"/>
          </a:xfrm>
        </p:spPr>
        <p:txBody>
          <a:bodyPr>
            <a:noAutofit/>
          </a:bodyPr>
          <a:lstStyle/>
          <a:p>
            <a:pPr algn="ctr"/>
            <a:r>
              <a:rPr lang="en-US" b="1" dirty="0">
                <a:effectLst/>
                <a:latin typeface="+mn-lt"/>
              </a:rPr>
              <a:t>Class Discussion Time</a:t>
            </a:r>
            <a:endParaRPr lang="en-US" dirty="0">
              <a:effectLst/>
              <a:latin typeface="+mn-lt"/>
            </a:endParaRPr>
          </a:p>
        </p:txBody>
      </p:sp>
      <p:sp>
        <p:nvSpPr>
          <p:cNvPr id="2" name="Content Placeholder 1">
            <a:extLst>
              <a:ext uri="{FF2B5EF4-FFF2-40B4-BE49-F238E27FC236}">
                <a16:creationId xmlns:a16="http://schemas.microsoft.com/office/drawing/2014/main" id="{5BBA0ABD-0F41-A026-8AB4-AFFDB4811445}"/>
              </a:ext>
            </a:extLst>
          </p:cNvPr>
          <p:cNvSpPr>
            <a:spLocks noGrp="1"/>
          </p:cNvSpPr>
          <p:nvPr>
            <p:ph idx="1"/>
          </p:nvPr>
        </p:nvSpPr>
        <p:spPr>
          <a:xfrm>
            <a:off x="557441" y="738365"/>
            <a:ext cx="11007029" cy="6119635"/>
          </a:xfrm>
        </p:spPr>
        <p:txBody>
          <a:bodyPr>
            <a:normAutofit fontScale="77500" lnSpcReduction="20000"/>
          </a:bodyPr>
          <a:lstStyle/>
          <a:p>
            <a:r>
              <a:rPr lang="en-US" sz="3600" dirty="0"/>
              <a:t>In our lesson today I alluded to this peculiar, but well-known passage: </a:t>
            </a:r>
          </a:p>
          <a:p>
            <a:pPr lvl="1"/>
            <a:r>
              <a:rPr lang="en-US" sz="3200" i="1" dirty="0">
                <a:solidFill>
                  <a:schemeClr val="accent1"/>
                </a:solidFill>
                <a:latin typeface="Cambria" panose="02040503050406030204" pitchFamily="18" charset="0"/>
                <a:ea typeface="Cambria" panose="02040503050406030204" pitchFamily="18" charset="0"/>
              </a:rPr>
              <a:t>In the morning, as [Jesus] was returning to the city, he became hungry. And seeing a fig tree by the wayside, he went to it and found nothing on it but only leaves. And he said to it, "May no fruit ever come from you again!" And the fig tree withered at once. When the disciples saw it, they marveled, saying, ‘How did the fig tree wither at once?’ And Jesus answered them, "Truly, I say to you, if you have faith and do not doubt, you will not only do what has been done to the fig tree, but even if you say to this mountain, 'Be taken up and thrown into the sea,' it will happen. And whatever you ask in prayer, you will receive, if you have faith.”</a:t>
            </a:r>
            <a:r>
              <a:rPr lang="en-US" sz="3200" dirty="0"/>
              <a:t> (Mat 21:18-22 )</a:t>
            </a:r>
          </a:p>
          <a:p>
            <a:r>
              <a:rPr lang="en-US" sz="3600" dirty="0"/>
              <a:t>I pointed out that, while often interpreted as a metaphor for overcoming difficult obstacles, the immediate narrative and geographic context point to a specific, historical judgment. </a:t>
            </a:r>
          </a:p>
          <a:p>
            <a:r>
              <a:rPr lang="en-US" sz="3600" dirty="0"/>
              <a:t>Cursing the fig tree and commanding “</a:t>
            </a:r>
            <a:r>
              <a:rPr lang="en-US" sz="3200" i="1" dirty="0">
                <a:solidFill>
                  <a:schemeClr val="accent1"/>
                </a:solidFill>
                <a:latin typeface="Cambria" panose="02040503050406030204" pitchFamily="18" charset="0"/>
                <a:ea typeface="Cambria" panose="02040503050406030204" pitchFamily="18" charset="0"/>
              </a:rPr>
              <a:t>this mountain</a:t>
            </a:r>
            <a:r>
              <a:rPr lang="en-US" sz="3600" dirty="0"/>
              <a:t>” to be cast into the sea are paired prophetic acts signaling the impending destruction of the temple system.</a:t>
            </a:r>
          </a:p>
          <a:p>
            <a:r>
              <a:rPr lang="en-US" sz="3600" dirty="0"/>
              <a:t>What do you think about my take on this passage?</a:t>
            </a:r>
          </a:p>
          <a:p>
            <a:endParaRPr lang="en-US" sz="3600" dirty="0"/>
          </a:p>
          <a:p>
            <a:endParaRPr lang="en-US" sz="3600" dirty="0"/>
          </a:p>
          <a:p>
            <a:endParaRPr lang="en-US" sz="3600" dirty="0"/>
          </a:p>
          <a:p>
            <a:endParaRPr lang="en-US" sz="3600" dirty="0"/>
          </a:p>
          <a:p>
            <a:endParaRPr lang="en-US" sz="3600" dirty="0"/>
          </a:p>
          <a:p>
            <a:endParaRPr lang="en-US" sz="3200" dirty="0"/>
          </a:p>
        </p:txBody>
      </p:sp>
    </p:spTree>
    <p:extLst>
      <p:ext uri="{BB962C8B-B14F-4D97-AF65-F5344CB8AC3E}">
        <p14:creationId xmlns:p14="http://schemas.microsoft.com/office/powerpoint/2010/main" val="91688296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 calcmode="lin" valueType="num">
                                      <p:cBhvr>
                                        <p:cTn id="28"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a:stretch>
        </a:blipFill>
        <a:effectLst/>
      </p:bgPr>
    </p:bg>
    <p:spTree>
      <p:nvGrpSpPr>
        <p:cNvPr id="1" name="">
          <a:extLst>
            <a:ext uri="{FF2B5EF4-FFF2-40B4-BE49-F238E27FC236}">
              <a16:creationId xmlns:a16="http://schemas.microsoft.com/office/drawing/2014/main" id="{523CC525-C5AE-555B-2A98-51BC232C300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10A9DB0-2C4E-A2ED-1C41-2E8B941D53F8}"/>
              </a:ext>
            </a:extLst>
          </p:cNvPr>
          <p:cNvSpPr>
            <a:spLocks noGrp="1"/>
          </p:cNvSpPr>
          <p:nvPr>
            <p:ph type="title"/>
          </p:nvPr>
        </p:nvSpPr>
        <p:spPr>
          <a:xfrm>
            <a:off x="0" y="0"/>
            <a:ext cx="12192000" cy="588394"/>
          </a:xfrm>
        </p:spPr>
        <p:txBody>
          <a:bodyPr>
            <a:noAutofit/>
          </a:bodyPr>
          <a:lstStyle/>
          <a:p>
            <a:pPr algn="ctr"/>
            <a:r>
              <a:rPr lang="en-US" b="1" dirty="0">
                <a:effectLst/>
                <a:latin typeface="+mn-lt"/>
              </a:rPr>
              <a:t>Class Discussion Time</a:t>
            </a:r>
            <a:endParaRPr lang="en-US" dirty="0">
              <a:effectLst/>
              <a:latin typeface="+mn-lt"/>
            </a:endParaRPr>
          </a:p>
        </p:txBody>
      </p:sp>
      <p:sp>
        <p:nvSpPr>
          <p:cNvPr id="2" name="Content Placeholder 1">
            <a:extLst>
              <a:ext uri="{FF2B5EF4-FFF2-40B4-BE49-F238E27FC236}">
                <a16:creationId xmlns:a16="http://schemas.microsoft.com/office/drawing/2014/main" id="{B98C3E9A-7795-9EC5-DD4E-4251D412C482}"/>
              </a:ext>
            </a:extLst>
          </p:cNvPr>
          <p:cNvSpPr>
            <a:spLocks noGrp="1"/>
          </p:cNvSpPr>
          <p:nvPr>
            <p:ph idx="1"/>
          </p:nvPr>
        </p:nvSpPr>
        <p:spPr>
          <a:xfrm>
            <a:off x="557441" y="738365"/>
            <a:ext cx="11007029" cy="6119635"/>
          </a:xfrm>
        </p:spPr>
        <p:txBody>
          <a:bodyPr>
            <a:normAutofit lnSpcReduction="10000"/>
          </a:bodyPr>
          <a:lstStyle/>
          <a:p>
            <a:r>
              <a:rPr lang="en-US" sz="3600" dirty="0"/>
              <a:t>In Rev 8:4 I suggested that the added “</a:t>
            </a:r>
            <a:r>
              <a:rPr lang="en-US" sz="3600" i="1" dirty="0">
                <a:solidFill>
                  <a:schemeClr val="accent1"/>
                </a:solidFill>
                <a:latin typeface="Cambria" panose="02040503050406030204" pitchFamily="18" charset="0"/>
                <a:ea typeface="Cambria" panose="02040503050406030204" pitchFamily="18" charset="0"/>
              </a:rPr>
              <a:t>incense</a:t>
            </a:r>
            <a:r>
              <a:rPr lang="en-US" sz="3600" dirty="0"/>
              <a:t>” may represent Christ's intercession and merits, which purify and absorb the flaws of human prayers, making them acceptable to God.</a:t>
            </a:r>
          </a:p>
          <a:p>
            <a:r>
              <a:rPr lang="en-US" sz="3600" dirty="0"/>
              <a:t>There is a similar idea expressed in Paul’s letter to the Romans concerning the Holy Spirit where it says: </a:t>
            </a:r>
            <a:r>
              <a:rPr lang="en-US" sz="3600" i="1" dirty="0">
                <a:solidFill>
                  <a:schemeClr val="accent1"/>
                </a:solidFill>
                <a:latin typeface="Cambria" panose="02040503050406030204" pitchFamily="18" charset="0"/>
                <a:ea typeface="Cambria" panose="02040503050406030204" pitchFamily="18" charset="0"/>
              </a:rPr>
              <a:t>“… the Spirit helps us in our weakness; for we do not know how to pray as we ought, but the Spirit himself intercedes for us with sighs too deep for words</a:t>
            </a:r>
            <a:r>
              <a:rPr lang="en-US" sz="3600" dirty="0"/>
              <a:t>.” (Rom 8:26)</a:t>
            </a:r>
          </a:p>
          <a:p>
            <a:r>
              <a:rPr lang="en-US" sz="3600" dirty="0"/>
              <a:t>Does it comfort you to know that, in a case where, perhaps due to some shortcoming or inadequacy on your part, you don’t know how to pray as you “ought” that God extends grace to you in this way?</a:t>
            </a:r>
          </a:p>
          <a:p>
            <a:endParaRPr lang="en-US" sz="3600" dirty="0"/>
          </a:p>
          <a:p>
            <a:endParaRPr lang="en-US" sz="3600" dirty="0"/>
          </a:p>
          <a:p>
            <a:endParaRPr lang="en-US" sz="3600" dirty="0"/>
          </a:p>
          <a:p>
            <a:endParaRPr lang="en-US" sz="3200" dirty="0"/>
          </a:p>
        </p:txBody>
      </p:sp>
    </p:spTree>
    <p:extLst>
      <p:ext uri="{BB962C8B-B14F-4D97-AF65-F5344CB8AC3E}">
        <p14:creationId xmlns:p14="http://schemas.microsoft.com/office/powerpoint/2010/main" val="291629006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115004</TotalTime>
  <Words>4785</Words>
  <Application>Microsoft Office PowerPoint</Application>
  <PresentationFormat>Widescreen</PresentationFormat>
  <Paragraphs>169</Paragraphs>
  <Slides>28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vt:lpstr>
      <vt:lpstr>Calibri</vt:lpstr>
      <vt:lpstr>Calibri Light</vt:lpstr>
      <vt:lpstr>Cambria</vt:lpstr>
      <vt:lpstr>Garamond</vt:lpstr>
      <vt:lpstr>Tahoma</vt:lpstr>
      <vt:lpstr>Times New Roman</vt:lpstr>
      <vt:lpstr>Office Theme</vt:lpstr>
      <vt:lpstr>The Book of Revelation</vt:lpstr>
      <vt:lpstr>High Level Outline of the Book of Revelation</vt:lpstr>
      <vt:lpstr>The Last Seal; Transition to the Seven Trumpets (8:1-5)</vt:lpstr>
      <vt:lpstr>8:1 When the Lamb opened the seventh seal, there was silence in heaven for about half an hour. (ESV)</vt:lpstr>
      <vt:lpstr>8:2 Then I saw the seven angels who stand before God, and seven trumpets were given to them. (ESV)</vt:lpstr>
      <vt:lpstr>8:2 Then I saw the seven angels who stand before God, and seven trumpets were given to them. (ESV)</vt:lpstr>
      <vt:lpstr>8:3 And another angel came and stood at the altar with a golden censer, and he was given much incense to offer with the prayers of all the saints on the golden altar before the throne, 4 and the smoke of the incense, with the prayers of the saints, rose before God from the hand of the angel. (ESV)</vt:lpstr>
      <vt:lpstr>8:3 And another angel came and stood at the altar with a golden censer, and he was given much incense to offer with the prayers of all the saints on the golden altar before the throne, 4 and the smoke of the incense, with the prayers of the saints, rose before God from the hand of the angel. (ESV)</vt:lpstr>
      <vt:lpstr>8:5 Then the angel took the censer and filled it with fire from the altar and threw it on the earth (Land), and there were peals of thunder, rumblings, flashes of lightning, and an earthquake. (ESV)</vt:lpstr>
      <vt:lpstr>The First Four Trumpets (8:6-12)</vt:lpstr>
      <vt:lpstr>8:6 Now the seven angels who had the seven trumpets prepared to blow them. (ESV)</vt:lpstr>
      <vt:lpstr>8:6 Now the seven angels who had the seven trumpets prepared to blow them.. (ESV)</vt:lpstr>
      <vt:lpstr>8:7 The first angel blew his trumpet, and there followed hail and fire, mixed with blood, and these were thrown upon the earth [Land]. And a third of the earth [Land] was burned up, and a third of the trees were burned up, and all green grass was burned up. (ESV)</vt:lpstr>
      <vt:lpstr>8:7 The first angel blew his trumpet, and there followed hail and fire, mixed with blood, and these were thrown upon the earth [Land]. And a third of the earth [Land] was burned up, and a third of the trees were burned up, and all green grass was burned up. (ESV)</vt:lpstr>
      <vt:lpstr>8:7 The first angel blew his trumpet, and there followed hail and fire, mixed with blood, and these were thrown upon the earth [Land]. And a third of the earth [Land] was burned up, and a third of the trees were burned up, and all green grass was burned up. (ESV)</vt:lpstr>
      <vt:lpstr>8:7 The first angel blew his trumpet, and there followed hail and fire, mixed with blood, and these were thrown upon the earth [Land]. And a third of the earth [Land] was burned up, and a third of the trees were burned up, and all green grass was burned up. (ESV)</vt:lpstr>
      <vt:lpstr>8:8 The second angel blew his trumpet, and something like a great mountain, burning with fire, was thrown into the sea, and a third of the sea became blood. 9 A third of the living creatures in the sea died, and a third of the ships were destroyed. (ESV)</vt:lpstr>
      <vt:lpstr>8:8 The second angel blew his trumpet, and something like a great mountain, burning with fire, was thrown into the sea, and a third of the sea became blood. 9 A third of the living creatures in the sea died, and a third of the ships were destroyed. (ESV)</vt:lpstr>
      <vt:lpstr>8:8 The second angel blew his trumpet, and something like a great mountain, burning with fire, was thrown into the sea, and a third of the sea became blood. 9 A third of the living creatures in the sea died, and a third of the ships were destroyed. (ESV)</vt:lpstr>
      <vt:lpstr>8:10 The third angel blew his trumpet, and a great star fell from heaven, blazing like a torch, and it fell on a third of the rivers and on the springs of water. 11 The name of the star is Wormwood. A third of the waters became wormwood, and many people died from the water, because it had been made bitter. (ESV)</vt:lpstr>
      <vt:lpstr>8:12 The fourth angel blew his trumpet, and a third of the sun was struck, and a third of the moon, and a third of the stars, so that a third of their light might be darkened, and a third of the day might be kept from shining, and likewise a third of the night. (ESV)</vt:lpstr>
      <vt:lpstr>The Eagle of Woe (8:13)</vt:lpstr>
      <vt:lpstr>8:13 Then I looked, and I heard an eagle crying with a loud voice as it flew directly overhead, “Woe, woe, woe to those who dwell on the earth [Land], at the blasts of the other trumpets that the three angels are about to blow!”  (ESV)</vt:lpstr>
      <vt:lpstr>The Roman legions also marched under standards that bore the image of an eagle</vt:lpstr>
      <vt:lpstr>Class Discussion Time</vt:lpstr>
      <vt:lpstr>Class Discussion Time</vt:lpstr>
      <vt:lpstr>Class Discussion Time</vt:lpstr>
      <vt:lpstr>Class Discussion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 Connolly</dc:creator>
  <cp:lastModifiedBy>Robert Connolly</cp:lastModifiedBy>
  <cp:revision>934</cp:revision>
  <cp:lastPrinted>2026-09-06T13:59:11Z</cp:lastPrinted>
  <dcterms:created xsi:type="dcterms:W3CDTF">2026-02-17T02:36:22Z</dcterms:created>
  <dcterms:modified xsi:type="dcterms:W3CDTF">2026-09-06T14:01:16Z</dcterms:modified>
</cp:coreProperties>
</file>