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850" r:id="rId2"/>
    <p:sldId id="851" r:id="rId3"/>
    <p:sldId id="853" r:id="rId4"/>
    <p:sldId id="852" r:id="rId5"/>
    <p:sldId id="854" r:id="rId6"/>
    <p:sldId id="855" r:id="rId7"/>
    <p:sldId id="857" r:id="rId8"/>
    <p:sldId id="875" r:id="rId9"/>
    <p:sldId id="856" r:id="rId10"/>
    <p:sldId id="858" r:id="rId11"/>
    <p:sldId id="874" r:id="rId12"/>
    <p:sldId id="859" r:id="rId13"/>
    <p:sldId id="860" r:id="rId14"/>
    <p:sldId id="861" r:id="rId15"/>
    <p:sldId id="866" r:id="rId16"/>
    <p:sldId id="867" r:id="rId17"/>
    <p:sldId id="868" r:id="rId18"/>
    <p:sldId id="873" r:id="rId19"/>
    <p:sldId id="862" r:id="rId20"/>
    <p:sldId id="870" r:id="rId21"/>
    <p:sldId id="871" r:id="rId22"/>
    <p:sldId id="863" r:id="rId23"/>
    <p:sldId id="864" r:id="rId24"/>
    <p:sldId id="865" r:id="rId25"/>
    <p:sldId id="876" r:id="rId26"/>
    <p:sldId id="877" r:id="rId27"/>
    <p:sldId id="878" r:id="rId28"/>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2FFB3"/>
    <a:srgbClr val="FFD700"/>
    <a:srgbClr val="99FFFF"/>
    <a:srgbClr val="F5F5F5"/>
    <a:srgbClr val="00FFFF"/>
    <a:srgbClr val="2E2344"/>
    <a:srgbClr val="4B2A5E"/>
    <a:srgbClr val="883D7C"/>
    <a:srgbClr val="5A3278"/>
    <a:srgbClr val="A77A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6" autoAdjust="0"/>
    <p:restoredTop sz="94660"/>
  </p:normalViewPr>
  <p:slideViewPr>
    <p:cSldViewPr snapToGrid="0">
      <p:cViewPr varScale="1">
        <p:scale>
          <a:sx n="146" d="100"/>
          <a:sy n="146" d="100"/>
        </p:scale>
        <p:origin x="100"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FC48619E-407E-49A3-9451-8881EE43F640}" type="datetimeFigureOut">
              <a:rPr lang="en-US" smtClean="0"/>
              <a:t>9/8/2026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A9E0C3B2-DEE3-455A-BEC3-7E005ED72DE8}" type="slidenum">
              <a:rPr lang="en-US" smtClean="0"/>
              <a:t>‹#›</a:t>
            </a:fld>
            <a:endParaRPr lang="en-US"/>
          </a:p>
        </p:txBody>
      </p:sp>
    </p:spTree>
    <p:extLst>
      <p:ext uri="{BB962C8B-B14F-4D97-AF65-F5344CB8AC3E}">
        <p14:creationId xmlns:p14="http://schemas.microsoft.com/office/powerpoint/2010/main" val="120541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15A7D-19B1-95FD-CC1A-4E57442196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B4483B-F1C2-21EF-AD37-7E4C34C06B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23B44F-7128-9D60-B012-FEF8869C21E4}"/>
              </a:ext>
            </a:extLst>
          </p:cNvPr>
          <p:cNvSpPr>
            <a:spLocks noGrp="1"/>
          </p:cNvSpPr>
          <p:nvPr>
            <p:ph type="dt" sz="half" idx="10"/>
          </p:nvPr>
        </p:nvSpPr>
        <p:spPr/>
        <p:txBody>
          <a:bodyPr/>
          <a:lstStyle/>
          <a:p>
            <a:fld id="{0A2F6184-0DB0-44B4-BC85-6FE096EDA416}" type="datetimeFigureOut">
              <a:rPr lang="en-US" smtClean="0"/>
              <a:t>9/8/2026</a:t>
            </a:fld>
            <a:endParaRPr lang="en-US"/>
          </a:p>
        </p:txBody>
      </p:sp>
      <p:sp>
        <p:nvSpPr>
          <p:cNvPr id="5" name="Footer Placeholder 4">
            <a:extLst>
              <a:ext uri="{FF2B5EF4-FFF2-40B4-BE49-F238E27FC236}">
                <a16:creationId xmlns:a16="http://schemas.microsoft.com/office/drawing/2014/main" id="{50E64CED-3862-35C3-ED08-313758421B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29D925-25AA-91B0-F0BB-AD4AB5BB5EA8}"/>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927770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3E323-6B3F-7E80-8619-7C02D4A6ED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08B07C-181E-D5C2-B06F-F50C3F0EA5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7B7718-E837-FD9A-78BF-AC54BB9679BD}"/>
              </a:ext>
            </a:extLst>
          </p:cNvPr>
          <p:cNvSpPr>
            <a:spLocks noGrp="1"/>
          </p:cNvSpPr>
          <p:nvPr>
            <p:ph type="dt" sz="half" idx="10"/>
          </p:nvPr>
        </p:nvSpPr>
        <p:spPr/>
        <p:txBody>
          <a:bodyPr/>
          <a:lstStyle/>
          <a:p>
            <a:fld id="{0A2F6184-0DB0-44B4-BC85-6FE096EDA416}" type="datetimeFigureOut">
              <a:rPr lang="en-US" smtClean="0"/>
              <a:t>9/8/2026</a:t>
            </a:fld>
            <a:endParaRPr lang="en-US"/>
          </a:p>
        </p:txBody>
      </p:sp>
      <p:sp>
        <p:nvSpPr>
          <p:cNvPr id="5" name="Footer Placeholder 4">
            <a:extLst>
              <a:ext uri="{FF2B5EF4-FFF2-40B4-BE49-F238E27FC236}">
                <a16:creationId xmlns:a16="http://schemas.microsoft.com/office/drawing/2014/main" id="{889AEA8A-8760-7AAB-DA2B-8A6E2359F5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422A4A-C296-B50A-8BDF-BB533E60DB66}"/>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4213796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A3C0-4F13-DD9D-0675-25C59E57E3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75CC080-F777-CDF3-3E47-33A99A23E7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F0E94C-B043-6547-9307-6F206C750E32}"/>
              </a:ext>
            </a:extLst>
          </p:cNvPr>
          <p:cNvSpPr>
            <a:spLocks noGrp="1"/>
          </p:cNvSpPr>
          <p:nvPr>
            <p:ph type="dt" sz="half" idx="10"/>
          </p:nvPr>
        </p:nvSpPr>
        <p:spPr/>
        <p:txBody>
          <a:bodyPr/>
          <a:lstStyle/>
          <a:p>
            <a:fld id="{0A2F6184-0DB0-44B4-BC85-6FE096EDA416}" type="datetimeFigureOut">
              <a:rPr lang="en-US" smtClean="0"/>
              <a:t>9/8/2026</a:t>
            </a:fld>
            <a:endParaRPr lang="en-US"/>
          </a:p>
        </p:txBody>
      </p:sp>
      <p:sp>
        <p:nvSpPr>
          <p:cNvPr id="5" name="Footer Placeholder 4">
            <a:extLst>
              <a:ext uri="{FF2B5EF4-FFF2-40B4-BE49-F238E27FC236}">
                <a16:creationId xmlns:a16="http://schemas.microsoft.com/office/drawing/2014/main" id="{2670C00C-3DFD-76CB-10F1-ED011EA44C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B63788-A460-11F2-1BCE-01B0D40B6471}"/>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508346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3AAEF-9B6C-4318-78D8-0B0EE4AF28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99A41F-9477-DE9B-8B12-D79D75C783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B2DD07-46A7-31FE-C32C-D0A73D0DAE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E50083-0912-BF7A-BE3A-49F589F76753}"/>
              </a:ext>
            </a:extLst>
          </p:cNvPr>
          <p:cNvSpPr>
            <a:spLocks noGrp="1"/>
          </p:cNvSpPr>
          <p:nvPr>
            <p:ph type="dt" sz="half" idx="10"/>
          </p:nvPr>
        </p:nvSpPr>
        <p:spPr/>
        <p:txBody>
          <a:bodyPr/>
          <a:lstStyle/>
          <a:p>
            <a:fld id="{0A2F6184-0DB0-44B4-BC85-6FE096EDA416}" type="datetimeFigureOut">
              <a:rPr lang="en-US" smtClean="0"/>
              <a:t>9/8/2026</a:t>
            </a:fld>
            <a:endParaRPr lang="en-US"/>
          </a:p>
        </p:txBody>
      </p:sp>
      <p:sp>
        <p:nvSpPr>
          <p:cNvPr id="6" name="Footer Placeholder 5">
            <a:extLst>
              <a:ext uri="{FF2B5EF4-FFF2-40B4-BE49-F238E27FC236}">
                <a16:creationId xmlns:a16="http://schemas.microsoft.com/office/drawing/2014/main" id="{28C2AEA5-2A12-903F-ED4C-01EF520B18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DAC65E-E7D5-C77A-C9D1-B8F6933C705D}"/>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443297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6A68-DF8F-095E-3156-29C1120952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7DF757-7EA9-0C3E-69AA-F4768BFA59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6109B6-6BBD-6976-575D-FDA31A2EEB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EE0FC4-B2D5-A2B1-2480-F692890E17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11C859-3C54-2A17-0329-724A440068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F612F3-1181-63C4-2055-3F67A6645DE4}"/>
              </a:ext>
            </a:extLst>
          </p:cNvPr>
          <p:cNvSpPr>
            <a:spLocks noGrp="1"/>
          </p:cNvSpPr>
          <p:nvPr>
            <p:ph type="dt" sz="half" idx="10"/>
          </p:nvPr>
        </p:nvSpPr>
        <p:spPr/>
        <p:txBody>
          <a:bodyPr/>
          <a:lstStyle/>
          <a:p>
            <a:fld id="{0A2F6184-0DB0-44B4-BC85-6FE096EDA416}" type="datetimeFigureOut">
              <a:rPr lang="en-US" smtClean="0"/>
              <a:t>9/8/2026</a:t>
            </a:fld>
            <a:endParaRPr lang="en-US"/>
          </a:p>
        </p:txBody>
      </p:sp>
      <p:sp>
        <p:nvSpPr>
          <p:cNvPr id="8" name="Footer Placeholder 7">
            <a:extLst>
              <a:ext uri="{FF2B5EF4-FFF2-40B4-BE49-F238E27FC236}">
                <a16:creationId xmlns:a16="http://schemas.microsoft.com/office/drawing/2014/main" id="{467EB4CC-07C7-8D12-8A21-2646FC269E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FE9580-92D3-305A-A2D1-E98076712CA1}"/>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910456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F7041-00C9-0B22-CE60-608F14ADFE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27C8BE-8C59-BFB8-7091-100885BA6852}"/>
              </a:ext>
            </a:extLst>
          </p:cNvPr>
          <p:cNvSpPr>
            <a:spLocks noGrp="1"/>
          </p:cNvSpPr>
          <p:nvPr>
            <p:ph type="dt" sz="half" idx="10"/>
          </p:nvPr>
        </p:nvSpPr>
        <p:spPr/>
        <p:txBody>
          <a:bodyPr/>
          <a:lstStyle/>
          <a:p>
            <a:fld id="{0A2F6184-0DB0-44B4-BC85-6FE096EDA416}" type="datetimeFigureOut">
              <a:rPr lang="en-US" smtClean="0"/>
              <a:t>9/8/2026</a:t>
            </a:fld>
            <a:endParaRPr lang="en-US"/>
          </a:p>
        </p:txBody>
      </p:sp>
      <p:sp>
        <p:nvSpPr>
          <p:cNvPr id="4" name="Footer Placeholder 3">
            <a:extLst>
              <a:ext uri="{FF2B5EF4-FFF2-40B4-BE49-F238E27FC236}">
                <a16:creationId xmlns:a16="http://schemas.microsoft.com/office/drawing/2014/main" id="{4251F9A3-AD24-0A50-0169-C560F137920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1B2A98-E579-CFC5-0F94-A1036EABB58C}"/>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077596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F8B3FF-D258-25EF-B1AF-747B451C5198}"/>
              </a:ext>
            </a:extLst>
          </p:cNvPr>
          <p:cNvSpPr>
            <a:spLocks noGrp="1"/>
          </p:cNvSpPr>
          <p:nvPr>
            <p:ph type="dt" sz="half" idx="10"/>
          </p:nvPr>
        </p:nvSpPr>
        <p:spPr/>
        <p:txBody>
          <a:bodyPr/>
          <a:lstStyle/>
          <a:p>
            <a:fld id="{0A2F6184-0DB0-44B4-BC85-6FE096EDA416}" type="datetimeFigureOut">
              <a:rPr lang="en-US" smtClean="0"/>
              <a:t>9/8/2026</a:t>
            </a:fld>
            <a:endParaRPr lang="en-US"/>
          </a:p>
        </p:txBody>
      </p:sp>
      <p:sp>
        <p:nvSpPr>
          <p:cNvPr id="3" name="Footer Placeholder 2">
            <a:extLst>
              <a:ext uri="{FF2B5EF4-FFF2-40B4-BE49-F238E27FC236}">
                <a16:creationId xmlns:a16="http://schemas.microsoft.com/office/drawing/2014/main" id="{BBAB72C1-C22B-0F18-9C59-0A90D17919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314F92-0834-21DC-A887-DA4470C26FBB}"/>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900641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B120D-2949-7A54-9681-F87598DC83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44C17B-62D0-B051-338C-56F15E23E0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BD4F39-2FAC-01F6-0968-68F2F6EFB4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795D4A-B3F6-1E33-F31D-885AD5F31B41}"/>
              </a:ext>
            </a:extLst>
          </p:cNvPr>
          <p:cNvSpPr>
            <a:spLocks noGrp="1"/>
          </p:cNvSpPr>
          <p:nvPr>
            <p:ph type="dt" sz="half" idx="10"/>
          </p:nvPr>
        </p:nvSpPr>
        <p:spPr/>
        <p:txBody>
          <a:bodyPr/>
          <a:lstStyle/>
          <a:p>
            <a:fld id="{0A2F6184-0DB0-44B4-BC85-6FE096EDA416}" type="datetimeFigureOut">
              <a:rPr lang="en-US" smtClean="0"/>
              <a:t>9/8/2026</a:t>
            </a:fld>
            <a:endParaRPr lang="en-US"/>
          </a:p>
        </p:txBody>
      </p:sp>
      <p:sp>
        <p:nvSpPr>
          <p:cNvPr id="6" name="Footer Placeholder 5">
            <a:extLst>
              <a:ext uri="{FF2B5EF4-FFF2-40B4-BE49-F238E27FC236}">
                <a16:creationId xmlns:a16="http://schemas.microsoft.com/office/drawing/2014/main" id="{E75C23F8-C184-14E6-55FC-9ED970F11C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69E7E1-E137-7D2D-E8E3-6D342396477A}"/>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3938581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ED932-E925-C03D-3740-DAFAAD1C0D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53685A-C0B5-BF9E-2298-1522EB7970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E36F21-F0C5-D506-F502-1BC1D8EBE8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F09067-AFF6-13F5-8771-AEF393FD6057}"/>
              </a:ext>
            </a:extLst>
          </p:cNvPr>
          <p:cNvSpPr>
            <a:spLocks noGrp="1"/>
          </p:cNvSpPr>
          <p:nvPr>
            <p:ph type="dt" sz="half" idx="10"/>
          </p:nvPr>
        </p:nvSpPr>
        <p:spPr/>
        <p:txBody>
          <a:bodyPr/>
          <a:lstStyle/>
          <a:p>
            <a:fld id="{0A2F6184-0DB0-44B4-BC85-6FE096EDA416}" type="datetimeFigureOut">
              <a:rPr lang="en-US" smtClean="0"/>
              <a:t>9/8/2026</a:t>
            </a:fld>
            <a:endParaRPr lang="en-US"/>
          </a:p>
        </p:txBody>
      </p:sp>
      <p:sp>
        <p:nvSpPr>
          <p:cNvPr id="6" name="Footer Placeholder 5">
            <a:extLst>
              <a:ext uri="{FF2B5EF4-FFF2-40B4-BE49-F238E27FC236}">
                <a16:creationId xmlns:a16="http://schemas.microsoft.com/office/drawing/2014/main" id="{2A2278E4-7123-C5D8-D4A6-0CA1029F87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4E7014-D911-67BA-095D-BAA462DC5EBD}"/>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478687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D0774-2ADD-8C7C-C116-BE8E167B44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9920C9-6269-B399-A984-8DE2479443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79F83F-C4D6-636E-5CC4-44F61EA42454}"/>
              </a:ext>
            </a:extLst>
          </p:cNvPr>
          <p:cNvSpPr>
            <a:spLocks noGrp="1"/>
          </p:cNvSpPr>
          <p:nvPr>
            <p:ph type="dt" sz="half" idx="10"/>
          </p:nvPr>
        </p:nvSpPr>
        <p:spPr/>
        <p:txBody>
          <a:bodyPr/>
          <a:lstStyle/>
          <a:p>
            <a:fld id="{0A2F6184-0DB0-44B4-BC85-6FE096EDA416}" type="datetimeFigureOut">
              <a:rPr lang="en-US" smtClean="0"/>
              <a:t>9/8/2026</a:t>
            </a:fld>
            <a:endParaRPr lang="en-US"/>
          </a:p>
        </p:txBody>
      </p:sp>
      <p:sp>
        <p:nvSpPr>
          <p:cNvPr id="5" name="Footer Placeholder 4">
            <a:extLst>
              <a:ext uri="{FF2B5EF4-FFF2-40B4-BE49-F238E27FC236}">
                <a16:creationId xmlns:a16="http://schemas.microsoft.com/office/drawing/2014/main" id="{5706241F-B584-7166-427B-92B99D599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87AEB3-97B3-4421-F27D-DF897A5CB649}"/>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19041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CE71F9-3F3E-B42A-D313-8D7FA77C1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B72AD5-2A7F-3453-1D1D-6B85B0079AF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54C531-B33E-F0BD-3C10-F4959A340EB4}"/>
              </a:ext>
            </a:extLst>
          </p:cNvPr>
          <p:cNvSpPr>
            <a:spLocks noGrp="1"/>
          </p:cNvSpPr>
          <p:nvPr>
            <p:ph type="dt" sz="half" idx="10"/>
          </p:nvPr>
        </p:nvSpPr>
        <p:spPr/>
        <p:txBody>
          <a:bodyPr/>
          <a:lstStyle/>
          <a:p>
            <a:fld id="{0A2F6184-0DB0-44B4-BC85-6FE096EDA416}" type="datetimeFigureOut">
              <a:rPr lang="en-US" smtClean="0"/>
              <a:t>9/8/2026</a:t>
            </a:fld>
            <a:endParaRPr lang="en-US"/>
          </a:p>
        </p:txBody>
      </p:sp>
      <p:sp>
        <p:nvSpPr>
          <p:cNvPr id="5" name="Footer Placeholder 4">
            <a:extLst>
              <a:ext uri="{FF2B5EF4-FFF2-40B4-BE49-F238E27FC236}">
                <a16:creationId xmlns:a16="http://schemas.microsoft.com/office/drawing/2014/main" id="{E0120110-6C4D-D974-973B-034D882CF8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7728B0-7352-A519-FFC6-542A24B164E3}"/>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302163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E1D33E-67E1-33AD-16E7-797CC6418C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5F5F4A-5EE7-F6A8-E4CC-77293CFA1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A59052-EDD5-2E7D-FF33-83269E8B39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2F6184-0DB0-44B4-BC85-6FE096EDA416}" type="datetimeFigureOut">
              <a:rPr lang="en-US" smtClean="0"/>
              <a:t>9/8/2026</a:t>
            </a:fld>
            <a:endParaRPr lang="en-US"/>
          </a:p>
        </p:txBody>
      </p:sp>
      <p:sp>
        <p:nvSpPr>
          <p:cNvPr id="5" name="Footer Placeholder 4">
            <a:extLst>
              <a:ext uri="{FF2B5EF4-FFF2-40B4-BE49-F238E27FC236}">
                <a16:creationId xmlns:a16="http://schemas.microsoft.com/office/drawing/2014/main" id="{2638FFD5-7D0F-DF41-9457-0DD8855F5E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A9C151-1671-D22D-9BD7-D3B83DA391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5C560A-F639-45B7-91AE-E2F6837F5A75}" type="slidenum">
              <a:rPr lang="en-US" smtClean="0"/>
              <a:t>‹#›</a:t>
            </a:fld>
            <a:endParaRPr lang="en-US"/>
          </a:p>
        </p:txBody>
      </p:sp>
    </p:spTree>
    <p:extLst>
      <p:ext uri="{BB962C8B-B14F-4D97-AF65-F5344CB8AC3E}">
        <p14:creationId xmlns:p14="http://schemas.microsoft.com/office/powerpoint/2010/main" val="2180822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urifiedbyfaith.com/"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18.xml.rels><?xml version="1.0" encoding="UTF-8" standalone="yes"?>
<Relationships xmlns="http://schemas.openxmlformats.org/package/2006/relationships"><Relationship Id="rId3" Type="http://schemas.openxmlformats.org/officeDocument/2006/relationships/hyperlink" Target="https://www.alamy.com/stock-photo-locust-head-cutout-93373986.html" TargetMode="External"/><Relationship Id="rId2" Type="http://schemas.openxmlformats.org/officeDocument/2006/relationships/slideLayout" Target="../slideLayouts/slideLayout2.xml"/><Relationship Id="rId1" Type="http://schemas.openxmlformats.org/officeDocument/2006/relationships/themeOverride" Target="../theme/themeOverride17.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8.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0.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3.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084F91F9-07F3-F68D-BDAE-0B94229E61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CBA6BC-F910-A8FA-2326-DA2D9A68A2BA}"/>
              </a:ext>
            </a:extLst>
          </p:cNvPr>
          <p:cNvSpPr>
            <a:spLocks noGrp="1"/>
          </p:cNvSpPr>
          <p:nvPr>
            <p:ph type="ctrTitle"/>
          </p:nvPr>
        </p:nvSpPr>
        <p:spPr>
          <a:xfrm>
            <a:off x="0" y="4890781"/>
            <a:ext cx="12192000" cy="762280"/>
          </a:xfrm>
        </p:spPr>
        <p:txBody>
          <a:bodyPr>
            <a:normAutofit fontScale="90000"/>
          </a:bodyPr>
          <a:lstStyle/>
          <a:p>
            <a:r>
              <a:rPr lang="en-US" b="1" dirty="0">
                <a:solidFill>
                  <a:srgbClr val="F5F5F5"/>
                </a:solidFill>
                <a:effectLst>
                  <a:outerShdw blurRad="50800" dist="38100" dir="2700000" algn="tl" rotWithShape="0">
                    <a:prstClr val="black">
                      <a:alpha val="30000"/>
                    </a:prstClr>
                  </a:outerShdw>
                </a:effectLst>
                <a:latin typeface="Garamond" panose="02020404030301010803" pitchFamily="18" charset="0"/>
              </a:rPr>
              <a:t>The Book of </a:t>
            </a:r>
            <a:r>
              <a:rPr lang="en-US" b="1" dirty="0">
                <a:solidFill>
                  <a:srgbClr val="FFD700"/>
                </a:solidFill>
                <a:effectLst>
                  <a:outerShdw blurRad="50800" dist="38100" dir="2700000" algn="tl" rotWithShape="0">
                    <a:prstClr val="black">
                      <a:alpha val="30000"/>
                    </a:prstClr>
                  </a:outerShdw>
                </a:effectLst>
                <a:latin typeface="Garamond" panose="02020404030301010803" pitchFamily="18" charset="0"/>
              </a:rPr>
              <a:t>Revelation</a:t>
            </a:r>
          </a:p>
        </p:txBody>
      </p:sp>
      <p:sp>
        <p:nvSpPr>
          <p:cNvPr id="3" name="Subtitle 2">
            <a:extLst>
              <a:ext uri="{FF2B5EF4-FFF2-40B4-BE49-F238E27FC236}">
                <a16:creationId xmlns:a16="http://schemas.microsoft.com/office/drawing/2014/main" id="{C2854928-3D16-ED90-AAB0-2FFCBBEA92C5}"/>
              </a:ext>
            </a:extLst>
          </p:cNvPr>
          <p:cNvSpPr>
            <a:spLocks noGrp="1"/>
          </p:cNvSpPr>
          <p:nvPr>
            <p:ph type="subTitle" idx="1"/>
          </p:nvPr>
        </p:nvSpPr>
        <p:spPr>
          <a:xfrm>
            <a:off x="1" y="5552272"/>
            <a:ext cx="12191999" cy="824754"/>
          </a:xfrm>
        </p:spPr>
        <p:txBody>
          <a:bodyPr>
            <a:normAutofit lnSpcReduction="10000"/>
          </a:bodyPr>
          <a:lstStyle/>
          <a:p>
            <a:r>
              <a:rPr lang="en-US"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“The kingdom of the world has become the kingdom of our Lord and of His Christ, </a:t>
            </a:r>
          </a:p>
          <a:p>
            <a:r>
              <a:rPr lang="en-US"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and He shall reign forever and ever.” </a:t>
            </a:r>
            <a:r>
              <a:rPr lang="en-US" i="1" dirty="0">
                <a:solidFill>
                  <a:srgbClr val="F5F5F5"/>
                </a:solidFill>
                <a:effectLst>
                  <a:outerShdw blurRad="50800" dist="38100" dir="2700000" algn="tl" rotWithShape="0">
                    <a:prstClr val="black">
                      <a:alpha val="30000"/>
                    </a:prstClr>
                  </a:outerShdw>
                </a:effectLst>
                <a:ea typeface="Cambria" panose="02040503050406030204" pitchFamily="18" charset="0"/>
              </a:rPr>
              <a:t>(Revelation 11:15)</a:t>
            </a:r>
          </a:p>
        </p:txBody>
      </p:sp>
      <p:pic>
        <p:nvPicPr>
          <p:cNvPr id="5" name="Picture 4">
            <a:extLst>
              <a:ext uri="{FF2B5EF4-FFF2-40B4-BE49-F238E27FC236}">
                <a16:creationId xmlns:a16="http://schemas.microsoft.com/office/drawing/2014/main" id="{00A5FB37-2F60-9E98-7C14-2D6051D7328B}"/>
              </a:ext>
            </a:extLst>
          </p:cNvPr>
          <p:cNvPicPr>
            <a:picLocks noChangeAspect="1"/>
          </p:cNvPicPr>
          <p:nvPr/>
        </p:nvPicPr>
        <p:blipFill>
          <a:blip r:embed="rId2"/>
          <a:stretch>
            <a:fillRect/>
          </a:stretch>
        </p:blipFill>
        <p:spPr>
          <a:xfrm>
            <a:off x="1975049" y="127256"/>
            <a:ext cx="8241902" cy="4645959"/>
          </a:xfrm>
          <a:prstGeom prst="rect">
            <a:avLst/>
          </a:prstGeom>
        </p:spPr>
      </p:pic>
      <p:sp>
        <p:nvSpPr>
          <p:cNvPr id="7" name="TextBox 6">
            <a:extLst>
              <a:ext uri="{FF2B5EF4-FFF2-40B4-BE49-F238E27FC236}">
                <a16:creationId xmlns:a16="http://schemas.microsoft.com/office/drawing/2014/main" id="{648FF45B-5107-F862-C189-26382A824BC0}"/>
              </a:ext>
            </a:extLst>
          </p:cNvPr>
          <p:cNvSpPr txBox="1"/>
          <p:nvPr/>
        </p:nvSpPr>
        <p:spPr>
          <a:xfrm>
            <a:off x="11791889" y="2923563"/>
            <a:ext cx="400110" cy="3934436"/>
          </a:xfrm>
          <a:prstGeom prst="rect">
            <a:avLst/>
          </a:prstGeom>
          <a:noFill/>
        </p:spPr>
        <p:txBody>
          <a:bodyPr vert="vert"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Image credit – https://www.bible.com/events/84698</a:t>
            </a:r>
            <a:endParaRPr kumimoji="0" lang="en-US" sz="12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C977B9DE-FBE0-D16F-EFB6-06D48686150E}"/>
              </a:ext>
            </a:extLst>
          </p:cNvPr>
          <p:cNvSpPr txBox="1"/>
          <p:nvPr/>
        </p:nvSpPr>
        <p:spPr>
          <a:xfrm>
            <a:off x="-1" y="6550222"/>
            <a:ext cx="121920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rPr>
              <a:t>Class Recording and Notes Will Be  Available on </a:t>
            </a: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hlinkClick r:id="rId3">
                  <a:extLst>
                    <a:ext uri="{A12FA001-AC4F-418D-AE19-62706E023703}">
                      <ahyp:hlinkClr xmlns:ahyp="http://schemas.microsoft.com/office/drawing/2018/hyperlinkcolor" val="tx"/>
                    </a:ext>
                  </a:extLst>
                </a:hlinkClick>
              </a:rPr>
              <a:t>https://www.purifiedbyfaith.com/</a:t>
            </a: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rPr>
              <a:t> </a:t>
            </a:r>
            <a:endParaRPr kumimoji="0" lang="en-US" sz="1400" b="0" i="0" u="none" strike="noStrike" kern="1200" cap="none" spc="0" normalizeH="0" baseline="0" noProof="0" dirty="0">
              <a:ln>
                <a:noFill/>
              </a:ln>
              <a:solidFill>
                <a:prstClr val="white">
                  <a:lumMod val="65000"/>
                </a:prstClr>
              </a:solidFill>
              <a:effectLst>
                <a:outerShdw blurRad="50800" dist="50800" dir="5400000" algn="ctr" rotWithShape="0">
                  <a:prstClr val="black"/>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40963671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C67F89A7-E756-0691-0609-F04580629C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EBD8929-D057-7B2A-4A37-6224CD02680B}"/>
              </a:ext>
            </a:extLst>
          </p:cNvPr>
          <p:cNvSpPr>
            <a:spLocks noGrp="1"/>
          </p:cNvSpPr>
          <p:nvPr>
            <p:ph type="title"/>
          </p:nvPr>
        </p:nvSpPr>
        <p:spPr>
          <a:xfrm>
            <a:off x="0" y="1"/>
            <a:ext cx="12226954" cy="692091"/>
          </a:xfrm>
        </p:spPr>
        <p:txBody>
          <a:bodyPr>
            <a:noAutofit/>
          </a:bodyPr>
          <a:lstStyle/>
          <a:p>
            <a:pPr algn="ctr"/>
            <a:r>
              <a:rPr lang="en-US" dirty="0">
                <a:solidFill>
                  <a:srgbClr val="F5F5F5"/>
                </a:solidFill>
                <a:effectLst>
                  <a:outerShdw blurRad="50800" dist="38100" dir="2700000" algn="tl" rotWithShape="0">
                    <a:prstClr val="black"/>
                  </a:outerShdw>
                </a:effectLst>
                <a:latin typeface="+mn-lt"/>
              </a:rPr>
              <a:t>High Level Outline of the Book of Revelation</a:t>
            </a:r>
          </a:p>
        </p:txBody>
      </p:sp>
      <p:sp>
        <p:nvSpPr>
          <p:cNvPr id="2" name="Content Placeholder 1">
            <a:extLst>
              <a:ext uri="{FF2B5EF4-FFF2-40B4-BE49-F238E27FC236}">
                <a16:creationId xmlns:a16="http://schemas.microsoft.com/office/drawing/2014/main" id="{CBAA868E-1BD1-C3EB-01E0-47657F167ED5}"/>
              </a:ext>
            </a:extLst>
          </p:cNvPr>
          <p:cNvSpPr>
            <a:spLocks noGrp="1"/>
          </p:cNvSpPr>
          <p:nvPr>
            <p:ph idx="1"/>
          </p:nvPr>
        </p:nvSpPr>
        <p:spPr>
          <a:xfrm>
            <a:off x="167780" y="805543"/>
            <a:ext cx="11891394" cy="5891348"/>
          </a:xfrm>
        </p:spPr>
        <p:txBody>
          <a:bodyPr>
            <a:normAutofit fontScale="85000" lnSpcReduction="10000"/>
          </a:bodyPr>
          <a:lstStyle/>
          <a:p>
            <a:r>
              <a:rPr lang="en-US" sz="3200" dirty="0">
                <a:solidFill>
                  <a:srgbClr val="F5F5F5"/>
                </a:solidFill>
                <a:effectLst>
                  <a:outerShdw blurRad="38100" dist="38100" dir="2700000" algn="tl" rotWithShape="0">
                    <a:prstClr val="black"/>
                  </a:outerShdw>
                </a:effectLst>
                <a:ea typeface="+mj-ea"/>
                <a:cs typeface="+mj-cs"/>
              </a:rPr>
              <a:t>Introduction </a:t>
            </a:r>
            <a:r>
              <a:rPr lang="en-US" sz="3200" dirty="0">
                <a:solidFill>
                  <a:srgbClr val="00FFFF"/>
                </a:solidFill>
                <a:effectLst>
                  <a:outerShdw blurRad="38100" dist="38100" dir="2700000" algn="tl" rotWithShape="0">
                    <a:prstClr val="black"/>
                  </a:outerShdw>
                </a:effectLst>
                <a:ea typeface="+mj-ea"/>
                <a:cs typeface="+mj-cs"/>
              </a:rPr>
              <a:t>(1:1-8)</a:t>
            </a:r>
            <a:r>
              <a:rPr lang="en-US" sz="3200" dirty="0">
                <a:solidFill>
                  <a:srgbClr val="F5F5F5"/>
                </a:solidFill>
                <a:effectLst>
                  <a:outerShdw blurRad="38100" dist="38100" dir="2700000" algn="tl" rotWithShape="0">
                    <a:prstClr val="black"/>
                  </a:outerShdw>
                </a:effectLst>
                <a:ea typeface="+mj-ea"/>
                <a:cs typeface="+mj-cs"/>
              </a:rPr>
              <a:t> </a:t>
            </a:r>
          </a:p>
          <a:p>
            <a:r>
              <a:rPr lang="en-US" sz="3200" dirty="0">
                <a:solidFill>
                  <a:srgbClr val="F5F5F5"/>
                </a:solidFill>
                <a:effectLst>
                  <a:outerShdw blurRad="38100" dist="38100" dir="2700000" algn="tl" rotWithShape="0">
                    <a:prstClr val="black"/>
                  </a:outerShdw>
                </a:effectLst>
                <a:ea typeface="+mj-ea"/>
                <a:cs typeface="+mj-cs"/>
              </a:rPr>
              <a:t>Jesus Among the Seven Churches </a:t>
            </a:r>
            <a:r>
              <a:rPr lang="en-US" sz="3200" dirty="0">
                <a:solidFill>
                  <a:srgbClr val="00FFFF"/>
                </a:solidFill>
                <a:effectLst>
                  <a:outerShdw blurRad="38100" dist="38100" dir="2700000" algn="tl" rotWithShape="0">
                    <a:prstClr val="black"/>
                  </a:outerShdw>
                </a:effectLst>
                <a:ea typeface="+mj-ea"/>
                <a:cs typeface="+mj-cs"/>
              </a:rPr>
              <a:t>(1:9-20)</a:t>
            </a:r>
          </a:p>
          <a:p>
            <a:r>
              <a:rPr lang="en-US" sz="3200" dirty="0">
                <a:solidFill>
                  <a:srgbClr val="F5F5F5"/>
                </a:solidFill>
                <a:effectLst>
                  <a:outerShdw blurRad="38100" dist="38100" dir="2700000" algn="tl" rotWithShape="0">
                    <a:prstClr val="black"/>
                  </a:outerShdw>
                </a:effectLst>
                <a:ea typeface="+mj-ea"/>
                <a:cs typeface="+mj-cs"/>
              </a:rPr>
              <a:t>Letters to the Seven Churches: </a:t>
            </a:r>
            <a:r>
              <a:rPr lang="en-US" sz="3200" dirty="0">
                <a:solidFill>
                  <a:srgbClr val="00FFFF"/>
                </a:solidFill>
                <a:effectLst>
                  <a:outerShdw blurRad="38100" dist="38100" dir="2700000" algn="tl" rotWithShape="0">
                    <a:prstClr val="black"/>
                  </a:outerShdw>
                </a:effectLst>
              </a:rPr>
              <a:t>(Chapters 2-3) </a:t>
            </a:r>
          </a:p>
          <a:p>
            <a:r>
              <a:rPr lang="en-US" sz="3200" dirty="0">
                <a:solidFill>
                  <a:srgbClr val="F5F5F5"/>
                </a:solidFill>
                <a:effectLst>
                  <a:outerShdw blurRad="38100" dist="38100" dir="2700000" algn="tl" rotWithShape="0">
                    <a:prstClr val="black"/>
                  </a:outerShdw>
                </a:effectLst>
                <a:ea typeface="+mj-ea"/>
                <a:cs typeface="+mj-cs"/>
              </a:rPr>
              <a:t>The Throne of God and the Lamb </a:t>
            </a:r>
            <a:r>
              <a:rPr lang="en-US" sz="3200" dirty="0">
                <a:solidFill>
                  <a:srgbClr val="00FFFF"/>
                </a:solidFill>
                <a:effectLst>
                  <a:outerShdw blurRad="38100" dist="38100" dir="2700000" algn="tl" rotWithShape="0">
                    <a:prstClr val="black"/>
                  </a:outerShdw>
                </a:effectLst>
              </a:rPr>
              <a:t>(Chapters 4-5) </a:t>
            </a:r>
          </a:p>
          <a:p>
            <a:r>
              <a:rPr lang="en-US" sz="3200" dirty="0">
                <a:solidFill>
                  <a:srgbClr val="FFD700"/>
                </a:solidFill>
                <a:effectLst>
                  <a:outerShdw blurRad="38100" dist="38100" dir="2700000" algn="tl" rotWithShape="0">
                    <a:prstClr val="black"/>
                  </a:outerShdw>
                </a:effectLst>
                <a:ea typeface="+mj-ea"/>
                <a:cs typeface="+mj-cs"/>
              </a:rPr>
              <a:t>Three</a:t>
            </a:r>
            <a:r>
              <a:rPr lang="en-US" sz="3200" dirty="0">
                <a:solidFill>
                  <a:srgbClr val="F5F5F5"/>
                </a:solidFill>
                <a:effectLst>
                  <a:outerShdw blurRad="38100" dist="38100" dir="2700000" algn="tl" rotWithShape="0">
                    <a:prstClr val="black"/>
                  </a:outerShdw>
                </a:effectLst>
                <a:ea typeface="+mj-ea"/>
                <a:cs typeface="+mj-cs"/>
              </a:rPr>
              <a:t> Sets of Divine Judgments </a:t>
            </a:r>
            <a:r>
              <a:rPr lang="en-US" sz="3200" dirty="0">
                <a:solidFill>
                  <a:srgbClr val="00FFFF"/>
                </a:solidFill>
                <a:effectLst>
                  <a:outerShdw blurRad="38100" dist="38100" dir="2700000" algn="tl" rotWithShape="0">
                    <a:prstClr val="black"/>
                  </a:outerShdw>
                </a:effectLst>
              </a:rPr>
              <a:t>(6:1-16:21) </a:t>
            </a:r>
          </a:p>
          <a:p>
            <a:pPr lvl="1"/>
            <a:r>
              <a:rPr lang="en-US" sz="2800" dirty="0">
                <a:solidFill>
                  <a:srgbClr val="FFD700"/>
                </a:solidFill>
                <a:effectLst>
                  <a:outerShdw blurRad="38100" dist="38100" dir="2700000" algn="tl" rotWithShape="0">
                    <a:prstClr val="black"/>
                  </a:outerShdw>
                </a:effectLst>
                <a:ea typeface="+mj-ea"/>
                <a:cs typeface="+mj-cs"/>
              </a:rPr>
              <a:t>Seven Seals </a:t>
            </a:r>
            <a:r>
              <a:rPr lang="en-US" sz="2800" dirty="0">
                <a:solidFill>
                  <a:srgbClr val="00FFFF"/>
                </a:solidFill>
                <a:effectLst>
                  <a:outerShdw blurRad="38100" dist="38100" dir="2700000" algn="tl" rotWithShape="0">
                    <a:prstClr val="black"/>
                  </a:outerShdw>
                </a:effectLst>
              </a:rPr>
              <a:t>(6:1-17; 8:1) </a:t>
            </a:r>
          </a:p>
          <a:p>
            <a:pPr lvl="1"/>
            <a:r>
              <a:rPr lang="en-US" sz="2800" dirty="0">
                <a:solidFill>
                  <a:srgbClr val="F5F5F5"/>
                </a:solidFill>
                <a:effectLst>
                  <a:outerShdw blurRad="38100" dist="38100" dir="2700000" algn="tl" rotWithShape="0">
                    <a:prstClr val="black"/>
                  </a:outerShdw>
                </a:effectLst>
                <a:ea typeface="+mj-ea"/>
                <a:cs typeface="+mj-cs"/>
              </a:rPr>
              <a:t>Interlude: Sealing of the 144,000 </a:t>
            </a:r>
            <a:r>
              <a:rPr lang="en-US" sz="2800" dirty="0">
                <a:solidFill>
                  <a:srgbClr val="00FFFF"/>
                </a:solidFill>
                <a:effectLst>
                  <a:outerShdw blurRad="38100" dist="38100" dir="2700000" algn="tl" rotWithShape="0">
                    <a:prstClr val="black"/>
                  </a:outerShdw>
                </a:effectLst>
              </a:rPr>
              <a:t>(7:1-8)</a:t>
            </a:r>
            <a:r>
              <a:rPr lang="en-US" sz="2800" dirty="0">
                <a:solidFill>
                  <a:srgbClr val="F5F5F5"/>
                </a:solidFill>
                <a:effectLst>
                  <a:outerShdw blurRad="38100" dist="38100" dir="2700000" algn="tl" rotWithShape="0">
                    <a:prstClr val="black"/>
                  </a:outerShdw>
                </a:effectLst>
                <a:ea typeface="+mj-ea"/>
                <a:cs typeface="+mj-cs"/>
              </a:rPr>
              <a:t>; and Great Multitude Before the Throne </a:t>
            </a:r>
            <a:r>
              <a:rPr lang="en-US" sz="2800" dirty="0">
                <a:solidFill>
                  <a:srgbClr val="00FFFF"/>
                </a:solidFill>
                <a:effectLst>
                  <a:outerShdw blurRad="38100" dist="38100" dir="2700000" algn="tl" rotWithShape="0">
                    <a:prstClr val="black"/>
                  </a:outerShdw>
                </a:effectLst>
              </a:rPr>
              <a:t>(7:9-17) </a:t>
            </a:r>
            <a:endParaRPr lang="en-US" sz="2800" dirty="0">
              <a:solidFill>
                <a:srgbClr val="F5F5F5"/>
              </a:solidFill>
              <a:effectLst>
                <a:outerShdw blurRad="38100" dist="38100" dir="2700000" algn="tl" rotWithShape="0">
                  <a:prstClr val="black"/>
                </a:outerShdw>
              </a:effectLst>
              <a:ea typeface="+mj-ea"/>
              <a:cs typeface="+mj-cs"/>
            </a:endParaRPr>
          </a:p>
          <a:p>
            <a:pPr lvl="1"/>
            <a:r>
              <a:rPr lang="en-US" sz="2800" dirty="0">
                <a:solidFill>
                  <a:srgbClr val="FFD700"/>
                </a:solidFill>
                <a:effectLst>
                  <a:outerShdw blurRad="38100" dist="38100" dir="2700000" algn="tl" rotWithShape="0">
                    <a:prstClr val="black"/>
                  </a:outerShdw>
                </a:effectLst>
                <a:ea typeface="+mj-ea"/>
                <a:cs typeface="+mj-cs"/>
              </a:rPr>
              <a:t>Seven Trumpets </a:t>
            </a:r>
            <a:r>
              <a:rPr lang="en-US" sz="2800" dirty="0">
                <a:solidFill>
                  <a:srgbClr val="00FFFF"/>
                </a:solidFill>
                <a:effectLst>
                  <a:outerShdw blurRad="38100" dist="38100" dir="2700000" algn="tl" rotWithShape="0">
                    <a:prstClr val="black"/>
                  </a:outerShdw>
                </a:effectLst>
              </a:rPr>
              <a:t>(8:2-11:19) </a:t>
            </a:r>
          </a:p>
          <a:p>
            <a:pPr lvl="1"/>
            <a:r>
              <a:rPr lang="en-US" sz="2800" dirty="0">
                <a:solidFill>
                  <a:srgbClr val="F5F5F5"/>
                </a:solidFill>
                <a:effectLst>
                  <a:outerShdw blurRad="38100" dist="38100" dir="2700000" algn="tl" rotWithShape="0">
                    <a:prstClr val="black"/>
                  </a:outerShdw>
                </a:effectLst>
                <a:ea typeface="+mj-ea"/>
                <a:cs typeface="+mj-cs"/>
              </a:rPr>
              <a:t>Interlude: Persecution, Deliverance and Judgment </a:t>
            </a:r>
            <a:r>
              <a:rPr lang="en-US" sz="2800" dirty="0">
                <a:solidFill>
                  <a:srgbClr val="00FFFF"/>
                </a:solidFill>
                <a:effectLst>
                  <a:outerShdw blurRad="38100" dist="38100" dir="2700000" algn="tl" rotWithShape="0">
                    <a:prstClr val="black"/>
                  </a:outerShdw>
                </a:effectLst>
              </a:rPr>
              <a:t>(Chapters 12–14)</a:t>
            </a:r>
          </a:p>
          <a:p>
            <a:pPr lvl="1"/>
            <a:r>
              <a:rPr lang="en-US" sz="2800" dirty="0">
                <a:solidFill>
                  <a:srgbClr val="FFD700"/>
                </a:solidFill>
                <a:effectLst>
                  <a:outerShdw blurRad="38100" dist="38100" dir="2700000" algn="tl" rotWithShape="0">
                    <a:prstClr val="black"/>
                  </a:outerShdw>
                </a:effectLst>
                <a:ea typeface="+mj-ea"/>
                <a:cs typeface="+mj-cs"/>
              </a:rPr>
              <a:t>Seven Bowls </a:t>
            </a:r>
            <a:r>
              <a:rPr lang="en-US" sz="2800" dirty="0">
                <a:solidFill>
                  <a:srgbClr val="00FFFF"/>
                </a:solidFill>
                <a:effectLst>
                  <a:outerShdw blurRad="38100" dist="38100" dir="2700000" algn="tl" rotWithShape="0">
                    <a:prstClr val="black"/>
                  </a:outerShdw>
                </a:effectLst>
              </a:rPr>
              <a:t>(Chapters 15–16) </a:t>
            </a:r>
            <a:endParaRPr lang="en-US" sz="2800" dirty="0">
              <a:solidFill>
                <a:srgbClr val="F5F5F5"/>
              </a:solidFill>
              <a:effectLst>
                <a:outerShdw blurRad="38100" dist="38100" dir="2700000" algn="tl" rotWithShape="0">
                  <a:prstClr val="black"/>
                </a:outerShdw>
              </a:effectLst>
            </a:endParaRPr>
          </a:p>
          <a:p>
            <a:r>
              <a:rPr lang="en-US" sz="3200" dirty="0">
                <a:solidFill>
                  <a:srgbClr val="F5F5F5"/>
                </a:solidFill>
                <a:effectLst>
                  <a:outerShdw blurRad="38100" dist="38100" dir="2700000" algn="tl" rotWithShape="0">
                    <a:prstClr val="black"/>
                  </a:outerShdw>
                </a:effectLst>
                <a:ea typeface="+mj-ea"/>
                <a:cs typeface="+mj-cs"/>
              </a:rPr>
              <a:t>The Fall of Babylon </a:t>
            </a:r>
            <a:r>
              <a:rPr lang="en-US" sz="3200" dirty="0">
                <a:solidFill>
                  <a:srgbClr val="00FFFF"/>
                </a:solidFill>
                <a:effectLst>
                  <a:outerShdw blurRad="38100" dist="38100" dir="2700000" algn="tl" rotWithShape="0">
                    <a:prstClr val="black"/>
                  </a:outerShdw>
                </a:effectLst>
              </a:rPr>
              <a:t>(17:1-19:10) </a:t>
            </a:r>
          </a:p>
          <a:p>
            <a:r>
              <a:rPr lang="en-US" sz="3200" dirty="0">
                <a:solidFill>
                  <a:srgbClr val="F5F5F5"/>
                </a:solidFill>
                <a:effectLst>
                  <a:outerShdw blurRad="38100" dist="38100" dir="2700000" algn="tl" rotWithShape="0">
                    <a:prstClr val="black"/>
                  </a:outerShdw>
                </a:effectLst>
                <a:ea typeface="+mj-ea"/>
                <a:cs typeface="+mj-cs"/>
              </a:rPr>
              <a:t>The Last Battle </a:t>
            </a:r>
            <a:r>
              <a:rPr lang="en-US" sz="3200" dirty="0">
                <a:solidFill>
                  <a:srgbClr val="00FFFF"/>
                </a:solidFill>
                <a:effectLst>
                  <a:outerShdw blurRad="38100" dist="38100" dir="2700000" algn="tl" rotWithShape="0">
                    <a:prstClr val="black"/>
                  </a:outerShdw>
                </a:effectLst>
              </a:rPr>
              <a:t>(19:11-20:15) </a:t>
            </a:r>
          </a:p>
          <a:p>
            <a:r>
              <a:rPr lang="en-US" sz="3200" dirty="0">
                <a:solidFill>
                  <a:srgbClr val="F5F5F5"/>
                </a:solidFill>
                <a:effectLst>
                  <a:outerShdw blurRad="38100" dist="38100" dir="2700000" algn="tl" rotWithShape="0">
                    <a:prstClr val="black"/>
                  </a:outerShdw>
                </a:effectLst>
                <a:ea typeface="+mj-ea"/>
                <a:cs typeface="+mj-cs"/>
              </a:rPr>
              <a:t>The Marriage of Heaven and Earth </a:t>
            </a:r>
            <a:r>
              <a:rPr lang="en-US" sz="3200" dirty="0">
                <a:solidFill>
                  <a:srgbClr val="00FFFF"/>
                </a:solidFill>
                <a:effectLst>
                  <a:outerShdw blurRad="38100" dist="38100" dir="2700000" algn="tl" rotWithShape="0">
                    <a:prstClr val="black"/>
                  </a:outerShdw>
                </a:effectLst>
              </a:rPr>
              <a:t>(21:1-22:5) </a:t>
            </a:r>
          </a:p>
          <a:p>
            <a:r>
              <a:rPr lang="en-US" sz="3200" dirty="0">
                <a:solidFill>
                  <a:srgbClr val="F5F5F5"/>
                </a:solidFill>
                <a:effectLst>
                  <a:outerShdw blurRad="38100" dist="38100" dir="2700000" algn="tl" rotWithShape="0">
                    <a:prstClr val="black"/>
                  </a:outerShdw>
                </a:effectLst>
                <a:ea typeface="+mj-ea"/>
                <a:cs typeface="+mj-cs"/>
              </a:rPr>
              <a:t>Epilogue</a:t>
            </a:r>
            <a:r>
              <a:rPr lang="en-US" sz="3200" dirty="0">
                <a:solidFill>
                  <a:srgbClr val="F5F5F5"/>
                </a:solidFill>
                <a:effectLst>
                  <a:outerShdw blurRad="38100" dist="38100" dir="2700000" algn="tl" rotWithShape="0">
                    <a:prstClr val="black"/>
                  </a:outerShdw>
                </a:effectLst>
              </a:rPr>
              <a:t> </a:t>
            </a:r>
            <a:r>
              <a:rPr lang="en-US" sz="3200" dirty="0">
                <a:solidFill>
                  <a:srgbClr val="00FFFF"/>
                </a:solidFill>
                <a:effectLst>
                  <a:outerShdw blurRad="38100" dist="38100" dir="2700000" algn="tl" rotWithShape="0">
                    <a:prstClr val="black"/>
                  </a:outerShdw>
                </a:effectLst>
              </a:rPr>
              <a:t>(22:6-21) </a:t>
            </a:r>
          </a:p>
          <a:p>
            <a:endParaRPr lang="en-US" sz="3200" dirty="0">
              <a:solidFill>
                <a:srgbClr val="F5F5F5"/>
              </a:solidFill>
              <a:effectLst>
                <a:outerShdw blurRad="50800" dist="38100" dir="2700000" algn="tl" rotWithShape="0">
                  <a:prstClr val="black">
                    <a:alpha val="30000"/>
                  </a:prstClr>
                </a:outerShdw>
              </a:effectLst>
            </a:endParaRPr>
          </a:p>
        </p:txBody>
      </p:sp>
    </p:spTree>
    <p:extLst>
      <p:ext uri="{BB962C8B-B14F-4D97-AF65-F5344CB8AC3E}">
        <p14:creationId xmlns:p14="http://schemas.microsoft.com/office/powerpoint/2010/main" val="6296935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3C0EA57E-4241-90BB-EA5D-31768C7DF8B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CDECAEF-11DC-F7A3-2614-DE8E115BAF1B}"/>
              </a:ext>
            </a:extLst>
          </p:cNvPr>
          <p:cNvSpPr>
            <a:spLocks noGrp="1"/>
          </p:cNvSpPr>
          <p:nvPr>
            <p:ph type="title"/>
          </p:nvPr>
        </p:nvSpPr>
        <p:spPr>
          <a:xfrm>
            <a:off x="0" y="0"/>
            <a:ext cx="12192000" cy="1266738"/>
          </a:xfrm>
        </p:spPr>
        <p:txBody>
          <a:bodyPr>
            <a:noAutofit/>
          </a:bodyPr>
          <a:lstStyle/>
          <a:p>
            <a:pPr algn="ctr"/>
            <a:r>
              <a:rPr lang="en-US" sz="4800" b="1" dirty="0">
                <a:solidFill>
                  <a:srgbClr val="F5F5F5"/>
                </a:solidFill>
                <a:effectLst>
                  <a:outerShdw blurRad="38100" dist="38100" dir="2700000" algn="ctr" rotWithShape="0">
                    <a:schemeClr val="tx1"/>
                  </a:outerShdw>
                </a:effectLst>
                <a:ea typeface="Tahoma" panose="020B0604030504040204" pitchFamily="34" charset="0"/>
                <a:cs typeface="Tahoma" panose="020B0604030504040204" pitchFamily="34" charset="0"/>
              </a:rPr>
              <a:t>The Fifth Trumpet – All Hell Breaks Loose (9:1-12)</a:t>
            </a:r>
          </a:p>
        </p:txBody>
      </p:sp>
      <p:sp>
        <p:nvSpPr>
          <p:cNvPr id="5" name="Content Placeholder 4">
            <a:extLst>
              <a:ext uri="{FF2B5EF4-FFF2-40B4-BE49-F238E27FC236}">
                <a16:creationId xmlns:a16="http://schemas.microsoft.com/office/drawing/2014/main" id="{27484A9C-BB67-6CE3-D1F5-499FD4520730}"/>
              </a:ext>
            </a:extLst>
          </p:cNvPr>
          <p:cNvSpPr>
            <a:spLocks noGrp="1"/>
          </p:cNvSpPr>
          <p:nvPr>
            <p:ph idx="1"/>
          </p:nvPr>
        </p:nvSpPr>
        <p:spPr>
          <a:xfrm>
            <a:off x="323273" y="1266738"/>
            <a:ext cx="11610109" cy="5591262"/>
          </a:xfrm>
        </p:spPr>
        <p:txBody>
          <a:bodyPr>
            <a:normAutofit fontScale="92500" lnSpcReduction="10000"/>
          </a:bodyPr>
          <a:lstStyle/>
          <a:p>
            <a:pPr marL="0" indent="0">
              <a:buNone/>
            </a:pP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fifth angel sounded his trumpet, and I saw a star that had fallen from the sky to the earth. The star was given the key to the shaft of the Abyss.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2</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When he opened the Abyss, smoke rose from it like the smoke from a gigantic furnace. The sun and sky were darkened by the smoke from the Abyss.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3</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out of the smoke locusts came down upon the earth and were given power like that of scorpions of the earth.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4</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They were told not to harm the grass of the earth or any plant or tree, but only those people who did not have the seal of God on their foreheads.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5</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They were not given power to kill them, but only to torture them for five months. And the agony they suffered was like that of the sting of a scorpion when it strikes a man.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6</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During those days men will seek death, but will not find it; they will long to die, but death will elude them. </a:t>
            </a:r>
            <a:endParaRPr lang="en-US" sz="3600" dirty="0">
              <a:solidFill>
                <a:srgbClr val="F5F5F5"/>
              </a:solidFill>
              <a:effectLst>
                <a:outerShdw blurRad="38100" dist="38100" dir="27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300666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17F63675-DAE0-A645-77A5-04BDCE22335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BFF0498-285C-E5F4-C087-2A757E700EF2}"/>
              </a:ext>
            </a:extLst>
          </p:cNvPr>
          <p:cNvSpPr>
            <a:spLocks noGrp="1"/>
          </p:cNvSpPr>
          <p:nvPr>
            <p:ph type="title"/>
          </p:nvPr>
        </p:nvSpPr>
        <p:spPr>
          <a:xfrm>
            <a:off x="0" y="0"/>
            <a:ext cx="12192000" cy="1266738"/>
          </a:xfrm>
        </p:spPr>
        <p:txBody>
          <a:bodyPr>
            <a:noAutofit/>
          </a:bodyPr>
          <a:lstStyle/>
          <a:p>
            <a:pPr algn="ctr"/>
            <a:r>
              <a:rPr lang="en-US" sz="4800" b="1" dirty="0">
                <a:solidFill>
                  <a:srgbClr val="F5F5F5"/>
                </a:solidFill>
                <a:effectLst>
                  <a:outerShdw blurRad="38100" dist="38100" dir="2700000" algn="ctr" rotWithShape="0">
                    <a:schemeClr val="tx1"/>
                  </a:outerShdw>
                </a:effectLst>
                <a:ea typeface="Tahoma" panose="020B0604030504040204" pitchFamily="34" charset="0"/>
                <a:cs typeface="Tahoma" panose="020B0604030504040204" pitchFamily="34" charset="0"/>
              </a:rPr>
              <a:t>The Fifth Trumpet – All Hell Breaks Loose (9:1-12)</a:t>
            </a:r>
          </a:p>
        </p:txBody>
      </p:sp>
      <p:sp>
        <p:nvSpPr>
          <p:cNvPr id="5" name="Content Placeholder 4">
            <a:extLst>
              <a:ext uri="{FF2B5EF4-FFF2-40B4-BE49-F238E27FC236}">
                <a16:creationId xmlns:a16="http://schemas.microsoft.com/office/drawing/2014/main" id="{55DEF8DE-3A3F-C513-6364-EE0EE646E03C}"/>
              </a:ext>
            </a:extLst>
          </p:cNvPr>
          <p:cNvSpPr>
            <a:spLocks noGrp="1"/>
          </p:cNvSpPr>
          <p:nvPr>
            <p:ph idx="1"/>
          </p:nvPr>
        </p:nvSpPr>
        <p:spPr>
          <a:xfrm>
            <a:off x="323273" y="1266738"/>
            <a:ext cx="11610109" cy="5591262"/>
          </a:xfrm>
        </p:spPr>
        <p:txBody>
          <a:bodyPr>
            <a:normAutofit lnSpcReduction="10000"/>
          </a:bodyPr>
          <a:lstStyle/>
          <a:p>
            <a:pPr marL="0" indent="0">
              <a:buNone/>
            </a:pP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9:7</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locusts looked like horses prepared for battle. On their heads they wore something like crowns of gold, and their faces resembled human faces.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Their hair was like women's hair, and their teeth were like lions' teeth.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They had breastplates like breastplates of iron, and the sound of their wings was like the thundering of many horses and chariots rushing into battle.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They had tails and stings like scorpions, and in their tails they had power to torment people for five months.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They had as king over them the angel of the Abyss, whose name in Hebrew is Abaddon, and in Greek, Apollyon.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first woe is past; two other woes are yet to come. </a:t>
            </a:r>
            <a:r>
              <a:rPr lang="en-US" sz="3600" dirty="0">
                <a:solidFill>
                  <a:srgbClr val="F5F5F5"/>
                </a:solidFill>
                <a:effectLst>
                  <a:outerShdw blurRad="38100" dist="38100" dir="27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(NIV)</a:t>
            </a:r>
          </a:p>
        </p:txBody>
      </p:sp>
    </p:spTree>
    <p:extLst>
      <p:ext uri="{BB962C8B-B14F-4D97-AF65-F5344CB8AC3E}">
        <p14:creationId xmlns:p14="http://schemas.microsoft.com/office/powerpoint/2010/main" val="21289376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2CC22529-519B-20DD-0777-DEE5D219388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632F662-0643-6597-A4E4-0F13A591A918}"/>
              </a:ext>
            </a:extLst>
          </p:cNvPr>
          <p:cNvSpPr>
            <a:spLocks noGrp="1"/>
          </p:cNvSpPr>
          <p:nvPr>
            <p:ph type="title"/>
          </p:nvPr>
        </p:nvSpPr>
        <p:spPr>
          <a:xfrm>
            <a:off x="0" y="-1"/>
            <a:ext cx="12192000" cy="93537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fifth angel blew his trumpet, and I saw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star</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fallen from heaven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to earth,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was given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key</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to the shaft of the bottomless pit.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3B299E2D-3CD0-FB3E-9FD0-5E3520C69849}"/>
              </a:ext>
            </a:extLst>
          </p:cNvPr>
          <p:cNvSpPr>
            <a:spLocks noGrp="1"/>
          </p:cNvSpPr>
          <p:nvPr>
            <p:ph idx="1"/>
          </p:nvPr>
        </p:nvSpPr>
        <p:spPr>
          <a:xfrm>
            <a:off x="50334" y="1178654"/>
            <a:ext cx="12025617" cy="5679346"/>
          </a:xfrm>
        </p:spPr>
        <p:txBody>
          <a:bodyPr>
            <a:normAutofit fontScale="85000" lnSpcReduction="20000"/>
          </a:bodyPr>
          <a:lstStyle/>
          <a:p>
            <a:r>
              <a:rPr lang="en-US" sz="3200" dirty="0">
                <a:solidFill>
                  <a:srgbClr val="F5F5F5"/>
                </a:solidFill>
                <a:effectLst>
                  <a:outerShdw blurRad="38100" dist="38100" dir="2700000" algn="ctr" rotWithShape="0">
                    <a:schemeClr val="tx1"/>
                  </a:outerShdw>
                </a:effectLst>
              </a:rPr>
              <a:t>When the fifth angel sounds his trumpet, John sees 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star</a:t>
            </a:r>
            <a:r>
              <a:rPr lang="en-US" sz="3200" dirty="0">
                <a:solidFill>
                  <a:srgbClr val="F5F5F5"/>
                </a:solidFill>
                <a:effectLst>
                  <a:outerShdw blurRad="38100" dist="38100" dir="2700000" algn="ctr" rotWithShape="0">
                    <a:schemeClr val="tx1"/>
                  </a:outerShdw>
                </a:effectLst>
              </a:rPr>
              <a:t>” that has </a:t>
            </a:r>
            <a:r>
              <a:rPr lang="en-US" sz="3200" b="1" i="1" dirty="0">
                <a:solidFill>
                  <a:srgbClr val="F5F5F5"/>
                </a:solidFill>
                <a:effectLst>
                  <a:outerShdw blurRad="38100" dist="38100" dir="2700000" algn="ctr" rotWithShape="0">
                    <a:schemeClr val="tx1"/>
                  </a:outerShdw>
                </a:effectLst>
              </a:rPr>
              <a:t>already</a:t>
            </a:r>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fallen from heaven</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Because the star is referred to as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he</a:t>
            </a:r>
            <a:r>
              <a:rPr lang="en-US" sz="3200" dirty="0">
                <a:solidFill>
                  <a:srgbClr val="F5F5F5"/>
                </a:solidFill>
                <a:effectLst>
                  <a:outerShdw blurRad="38100" dist="38100" dir="2700000" algn="ctr" rotWithShape="0">
                    <a:schemeClr val="tx1"/>
                  </a:outerShdw>
                </a:effectLst>
              </a:rPr>
              <a:t>” and receives 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key</a:t>
            </a:r>
            <a:r>
              <a:rPr lang="en-US" sz="3200" dirty="0">
                <a:solidFill>
                  <a:srgbClr val="F5F5F5"/>
                </a:solidFill>
                <a:effectLst>
                  <a:outerShdw blurRad="38100" dist="38100" dir="2700000" algn="ctr" rotWithShape="0">
                    <a:schemeClr val="tx1"/>
                  </a:outerShdw>
                </a:effectLst>
              </a:rPr>
              <a:t>”, it’s obvious that this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star</a:t>
            </a:r>
            <a:r>
              <a:rPr lang="en-US" sz="3200" dirty="0">
                <a:solidFill>
                  <a:srgbClr val="F5F5F5"/>
                </a:solidFill>
                <a:effectLst>
                  <a:outerShdw blurRad="38100" dist="38100" dir="2700000" algn="ctr" rotWithShape="0">
                    <a:schemeClr val="tx1"/>
                  </a:outerShdw>
                </a:effectLst>
              </a:rPr>
              <a:t>” represents a </a:t>
            </a:r>
            <a:r>
              <a:rPr lang="en-US" sz="3200" b="1" i="1" dirty="0">
                <a:solidFill>
                  <a:srgbClr val="F5F5F5"/>
                </a:solidFill>
                <a:effectLst>
                  <a:outerShdw blurRad="38100" dist="38100" dir="2700000" algn="ctr" rotWithShape="0">
                    <a:schemeClr val="tx1"/>
                  </a:outerShdw>
                </a:effectLst>
              </a:rPr>
              <a:t>personal being</a:t>
            </a:r>
            <a:r>
              <a:rPr lang="en-US" sz="3200" dirty="0">
                <a:solidFill>
                  <a:srgbClr val="F5F5F5"/>
                </a:solidFill>
                <a:effectLst>
                  <a:outerShdw blurRad="38100" dist="38100" dir="2700000" algn="ctr" rotWithShape="0">
                    <a:schemeClr val="tx1"/>
                  </a:outerShdw>
                </a:effectLst>
              </a:rPr>
              <a:t> rather than a literal star.</a:t>
            </a:r>
          </a:p>
          <a:p>
            <a:r>
              <a:rPr lang="en-US" sz="3200" dirty="0">
                <a:solidFill>
                  <a:srgbClr val="F5F5F5"/>
                </a:solidFill>
                <a:effectLst>
                  <a:outerShdw blurRad="38100" dist="38100" dir="2700000" algn="ctr" rotWithShape="0">
                    <a:schemeClr val="tx1"/>
                  </a:outerShdw>
                </a:effectLst>
              </a:rPr>
              <a:t>More than likely this fallen star represents a fallen </a:t>
            </a:r>
            <a:r>
              <a:rPr lang="en-US" sz="3200" b="1" i="1" dirty="0">
                <a:solidFill>
                  <a:srgbClr val="F5F5F5"/>
                </a:solidFill>
                <a:effectLst>
                  <a:outerShdw blurRad="38100" dist="38100" dir="2700000" algn="ctr" rotWithShape="0">
                    <a:schemeClr val="tx1"/>
                  </a:outerShdw>
                </a:effectLst>
              </a:rPr>
              <a:t>angelic</a:t>
            </a:r>
            <a:r>
              <a:rPr lang="en-US" sz="3200" dirty="0">
                <a:solidFill>
                  <a:srgbClr val="F5F5F5"/>
                </a:solidFill>
                <a:effectLst>
                  <a:outerShdw blurRad="38100" dist="38100" dir="2700000" algn="ctr" rotWithShape="0">
                    <a:schemeClr val="tx1"/>
                  </a:outerShdw>
                </a:effectLst>
              </a:rPr>
              <a:t> being, perhaps </a:t>
            </a:r>
            <a:r>
              <a:rPr lang="en-US" sz="3200" b="1" i="1" dirty="0">
                <a:solidFill>
                  <a:srgbClr val="F5F5F5"/>
                </a:solidFill>
                <a:effectLst>
                  <a:outerShdw blurRad="38100" dist="38100" dir="2700000" algn="ctr" rotWithShape="0">
                    <a:schemeClr val="tx1"/>
                  </a:outerShdw>
                </a:effectLst>
              </a:rPr>
              <a:t>Satan himself </a:t>
            </a:r>
            <a:r>
              <a:rPr lang="en-US" sz="3200" dirty="0">
                <a:solidFill>
                  <a:srgbClr val="F5F5F5"/>
                </a:solidFill>
                <a:effectLst>
                  <a:outerShdw blurRad="38100" dist="38100" dir="2700000" algn="ctr" rotWithShape="0">
                    <a:schemeClr val="tx1"/>
                  </a:outerShdw>
                </a:effectLst>
              </a:rPr>
              <a:t>– this can especially be seen when we compare </a:t>
            </a:r>
            <a:r>
              <a:rPr lang="en-US" sz="3200" b="1" i="1" dirty="0">
                <a:solidFill>
                  <a:srgbClr val="F5F5F5"/>
                </a:solidFill>
                <a:effectLst>
                  <a:outerShdw blurRad="38100" dist="38100" dir="2700000" algn="ctr" rotWithShape="0">
                    <a:schemeClr val="tx1"/>
                  </a:outerShdw>
                </a:effectLst>
              </a:rPr>
              <a:t>this</a:t>
            </a:r>
            <a:r>
              <a:rPr lang="en-US" sz="3200" dirty="0">
                <a:solidFill>
                  <a:srgbClr val="F5F5F5"/>
                </a:solidFill>
                <a:effectLst>
                  <a:outerShdw blurRad="38100" dist="38100" dir="2700000" algn="ctr" rotWithShape="0">
                    <a:schemeClr val="tx1"/>
                  </a:outerShdw>
                </a:effectLst>
              </a:rPr>
              <a:t> passage with </a:t>
            </a:r>
            <a:r>
              <a:rPr lang="en-US" sz="3200" b="1" i="1" dirty="0">
                <a:solidFill>
                  <a:srgbClr val="F5F5F5"/>
                </a:solidFill>
                <a:effectLst>
                  <a:outerShdw blurRad="38100" dist="38100" dir="2700000" algn="ctr" rotWithShape="0">
                    <a:schemeClr val="tx1"/>
                  </a:outerShdw>
                </a:effectLst>
              </a:rPr>
              <a:t>other</a:t>
            </a:r>
            <a:r>
              <a:rPr lang="en-US" sz="3200" dirty="0">
                <a:solidFill>
                  <a:srgbClr val="F5F5F5"/>
                </a:solidFill>
                <a:effectLst>
                  <a:outerShdw blurRad="38100" dist="38100" dir="2700000" algn="ctr" rotWithShape="0">
                    <a:schemeClr val="tx1"/>
                  </a:outerShdw>
                </a:effectLst>
              </a:rPr>
              <a:t> passages like:</a:t>
            </a:r>
          </a:p>
          <a:p>
            <a:pPr lvl="1"/>
            <a:r>
              <a:rPr lang="en-US" sz="2800" dirty="0">
                <a:solidFill>
                  <a:srgbClr val="F5F5F5"/>
                </a:solidFill>
                <a:effectLst>
                  <a:outerShdw blurRad="38100" dist="38100" dir="2700000" algn="ctr" rotWithShape="0">
                    <a:schemeClr val="tx1"/>
                  </a:outerShdw>
                </a:effectLst>
              </a:rPr>
              <a:t>Isaiah 14:12 –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How you are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fallen from heaven</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O Day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Star</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son of Dawn! How you are cut down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to the ground</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you who laid the nations low! </a:t>
            </a:r>
            <a:r>
              <a:rPr lang="en-US" sz="2800" dirty="0">
                <a:solidFill>
                  <a:srgbClr val="F5F5F5"/>
                </a:solidFill>
                <a:effectLst>
                  <a:outerShdw blurRad="38100" dist="38100" dir="2700000" algn="ctr" rotWithShape="0">
                    <a:schemeClr val="tx1"/>
                  </a:outerShdw>
                </a:effectLst>
              </a:rPr>
              <a:t>(this passage </a:t>
            </a:r>
            <a:r>
              <a:rPr lang="en-US" sz="2800" b="1" i="1" dirty="0">
                <a:solidFill>
                  <a:srgbClr val="F5F5F5"/>
                </a:solidFill>
                <a:effectLst>
                  <a:outerShdw blurRad="38100" dist="38100" dir="2700000" algn="ctr" rotWithShape="0">
                    <a:schemeClr val="tx1"/>
                  </a:outerShdw>
                </a:effectLst>
              </a:rPr>
              <a:t>directly</a:t>
            </a:r>
            <a:r>
              <a:rPr lang="en-US" sz="2800" dirty="0">
                <a:solidFill>
                  <a:srgbClr val="F5F5F5"/>
                </a:solidFill>
                <a:effectLst>
                  <a:outerShdw blurRad="38100" dist="38100" dir="2700000" algn="ctr" rotWithShape="0">
                    <a:schemeClr val="tx1"/>
                  </a:outerShdw>
                </a:effectLst>
              </a:rPr>
              <a:t> describes the fall of the proud king of Babylon, but its imagery </a:t>
            </a:r>
            <a:r>
              <a:rPr lang="en-US" sz="2800" b="1" i="1" dirty="0">
                <a:solidFill>
                  <a:srgbClr val="F5F5F5"/>
                </a:solidFill>
                <a:effectLst>
                  <a:outerShdw blurRad="38100" dist="38100" dir="2700000" algn="ctr" rotWithShape="0">
                    <a:schemeClr val="tx1"/>
                  </a:outerShdw>
                </a:effectLst>
              </a:rPr>
              <a:t>may also </a:t>
            </a:r>
            <a:r>
              <a:rPr lang="en-US" sz="2800" dirty="0">
                <a:solidFill>
                  <a:srgbClr val="F5F5F5"/>
                </a:solidFill>
                <a:effectLst>
                  <a:outerShdw blurRad="38100" dist="38100" dir="2700000" algn="ctr" rotWithShape="0">
                    <a:schemeClr val="tx1"/>
                  </a:outerShdw>
                </a:effectLst>
              </a:rPr>
              <a:t>reflect Satan’s pride and fall.)</a:t>
            </a:r>
          </a:p>
          <a:p>
            <a:pPr lvl="1"/>
            <a:r>
              <a:rPr lang="en-US" sz="2800" dirty="0">
                <a:solidFill>
                  <a:srgbClr val="F5F5F5"/>
                </a:solidFill>
                <a:effectLst>
                  <a:outerShdw blurRad="38100" dist="38100" dir="2700000" algn="ctr" rotWithShape="0">
                    <a:schemeClr val="tx1"/>
                  </a:outerShdw>
                </a:effectLst>
              </a:rPr>
              <a:t>Luke 10:18 –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[Jesus] said to them, “I saw Satan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fall</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like lightning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from heaven</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t>
            </a:r>
          </a:p>
          <a:p>
            <a:pPr lvl="1"/>
            <a:r>
              <a:rPr lang="en-US" sz="2800" dirty="0">
                <a:solidFill>
                  <a:srgbClr val="F5F5F5"/>
                </a:solidFill>
                <a:effectLst>
                  <a:outerShdw blurRad="38100" dist="38100" dir="2700000" algn="ctr" rotWithShape="0">
                    <a:schemeClr val="tx1"/>
                  </a:outerShdw>
                </a:effectLst>
              </a:rPr>
              <a:t>Revelation 12:4 –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great red dragon’s] tail swept down a third of the stars of heaven and cast them to the earth. And the dragon stood before the woman who was about to give birth, so that when she bore her child he might devour it.</a:t>
            </a:r>
          </a:p>
          <a:p>
            <a:pPr lvl="1"/>
            <a:r>
              <a:rPr lang="en-US" sz="2800" dirty="0">
                <a:solidFill>
                  <a:srgbClr val="F5F5F5"/>
                </a:solidFill>
                <a:effectLst>
                  <a:outerShdw blurRad="38100" dist="38100" dir="2700000" algn="ctr" rotWithShape="0">
                    <a:schemeClr val="tx1"/>
                  </a:outerShdw>
                </a:effectLst>
              </a:rPr>
              <a:t>Revelation 12:9 –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the great dragon was thrown down, that ancient serpent, who is called the devil and Satan, the deceiver of the whole world—he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was thrown down to the earth</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his angels were thrown down with him. </a:t>
            </a:r>
          </a:p>
          <a:p>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26455911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66075524-D4C3-D895-0D37-7FD79252DBDB}"/>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42AFADD-C4FB-DF2D-ED81-6D3C41038577}"/>
              </a:ext>
            </a:extLst>
          </p:cNvPr>
          <p:cNvSpPr>
            <a:spLocks noGrp="1"/>
          </p:cNvSpPr>
          <p:nvPr>
            <p:ph type="title"/>
          </p:nvPr>
        </p:nvSpPr>
        <p:spPr>
          <a:xfrm>
            <a:off x="0" y="-1"/>
            <a:ext cx="12192000" cy="93537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fifth angel blew his trumpet, and I saw a star fallen from heaven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to earth [the Land]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he was given the key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to the shaft of the bottomless pit.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B75638EC-8995-2404-F92A-42672EAF0741}"/>
              </a:ext>
            </a:extLst>
          </p:cNvPr>
          <p:cNvSpPr>
            <a:spLocks noGrp="1"/>
          </p:cNvSpPr>
          <p:nvPr>
            <p:ph idx="1"/>
          </p:nvPr>
        </p:nvSpPr>
        <p:spPr>
          <a:xfrm>
            <a:off x="50334" y="1178654"/>
            <a:ext cx="12025617" cy="5679346"/>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The Greek word </a:t>
            </a:r>
            <a:r>
              <a:rPr lang="en-US" sz="3200" i="1" dirty="0" err="1">
                <a:solidFill>
                  <a:srgbClr val="F5F5F5"/>
                </a:solidFill>
                <a:effectLst>
                  <a:outerShdw blurRad="38100" dist="38100" dir="2700000" algn="ctr" rotWithShape="0">
                    <a:schemeClr val="tx1"/>
                  </a:outerShdw>
                </a:effectLst>
              </a:rPr>
              <a:t>ge</a:t>
            </a:r>
            <a:r>
              <a:rPr lang="en-US" sz="3200" dirty="0">
                <a:solidFill>
                  <a:srgbClr val="F5F5F5"/>
                </a:solidFill>
                <a:effectLst>
                  <a:outerShdw blurRad="38100" dist="38100" dir="2700000" algn="ctr" rotWithShape="0">
                    <a:schemeClr val="tx1"/>
                  </a:outerShdw>
                </a:effectLst>
              </a:rPr>
              <a:t> translated as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earth</a:t>
            </a:r>
            <a:r>
              <a:rPr lang="en-US" sz="3200" dirty="0">
                <a:solidFill>
                  <a:srgbClr val="F5F5F5"/>
                </a:solidFill>
                <a:effectLst>
                  <a:outerShdw blurRad="38100" dist="38100" dir="2700000" algn="ctr" rotWithShape="0">
                    <a:schemeClr val="tx1"/>
                  </a:outerShdw>
                </a:effectLst>
              </a:rPr>
              <a:t>” </a:t>
            </a:r>
            <a:r>
              <a:rPr lang="en-US" sz="3200" b="1" i="1" dirty="0">
                <a:solidFill>
                  <a:srgbClr val="F5F5F5"/>
                </a:solidFill>
                <a:effectLst>
                  <a:outerShdw blurRad="38100" dist="38100" dir="2700000" algn="ctr" rotWithShape="0">
                    <a:schemeClr val="tx1"/>
                  </a:outerShdw>
                </a:effectLst>
              </a:rPr>
              <a:t>might</a:t>
            </a:r>
            <a:r>
              <a:rPr lang="en-US" sz="3200" dirty="0">
                <a:solidFill>
                  <a:srgbClr val="F5F5F5"/>
                </a:solidFill>
                <a:effectLst>
                  <a:outerShdw blurRad="38100" dist="38100" dir="2700000" algn="ctr" rotWithShape="0">
                    <a:schemeClr val="tx1"/>
                  </a:outerShdw>
                </a:effectLst>
              </a:rPr>
              <a:t> be better understood here in its localized, Hebraic sense as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Land</a:t>
            </a:r>
            <a:r>
              <a:rPr lang="en-US" sz="3200" dirty="0">
                <a:solidFill>
                  <a:srgbClr val="F5F5F5"/>
                </a:solidFill>
                <a:effectLst>
                  <a:outerShdw blurRad="38100" dist="38100" dir="2700000" algn="ctr" rotWithShape="0">
                    <a:schemeClr val="tx1"/>
                  </a:outerShdw>
                </a:effectLst>
              </a:rPr>
              <a:t>” – specifically the Land of Israel. </a:t>
            </a:r>
          </a:p>
          <a:p>
            <a:r>
              <a:rPr lang="en-US" sz="3200" dirty="0">
                <a:solidFill>
                  <a:srgbClr val="F5F5F5"/>
                </a:solidFill>
                <a:effectLst>
                  <a:outerShdw blurRad="38100" dist="38100" dir="2700000" algn="ctr" rotWithShape="0">
                    <a:schemeClr val="tx1"/>
                  </a:outerShdw>
                </a:effectLst>
              </a:rPr>
              <a:t>Because in </a:t>
            </a:r>
            <a:r>
              <a:rPr lang="en-US" sz="3200" b="1" i="1" dirty="0">
                <a:solidFill>
                  <a:srgbClr val="F5F5F5"/>
                </a:solidFill>
                <a:effectLst>
                  <a:outerShdw blurRad="38100" dist="38100" dir="2700000" algn="ctr" rotWithShape="0">
                    <a:schemeClr val="tx1"/>
                  </a:outerShdw>
                </a:effectLst>
              </a:rPr>
              <a:t>this</a:t>
            </a:r>
            <a:r>
              <a:rPr lang="en-US" sz="3200" dirty="0">
                <a:solidFill>
                  <a:srgbClr val="F5F5F5"/>
                </a:solidFill>
                <a:effectLst>
                  <a:outerShdw blurRad="38100" dist="38100" dir="2700000" algn="ctr" rotWithShape="0">
                    <a:schemeClr val="tx1"/>
                  </a:outerShdw>
                </a:effectLst>
              </a:rPr>
              <a:t> context, the falling of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star</a:t>
            </a:r>
            <a:r>
              <a:rPr lang="en-US" sz="3200" dirty="0">
                <a:solidFill>
                  <a:srgbClr val="F5F5F5"/>
                </a:solidFill>
                <a:effectLst>
                  <a:outerShdw blurRad="38100" dist="38100" dir="2700000" algn="ctr" rotWithShape="0">
                    <a:schemeClr val="tx1"/>
                  </a:outerShdw>
                </a:effectLst>
              </a:rPr>
              <a:t>” pictures Satan, having been cast down, and concentrating his destructive fury within the geographic domain of Judea during the First Jewish-Roman War.</a:t>
            </a:r>
          </a:p>
          <a:p>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key</a:t>
            </a:r>
            <a:r>
              <a:rPr lang="en-US" sz="3200" dirty="0">
                <a:solidFill>
                  <a:srgbClr val="F5F5F5"/>
                </a:solidFill>
                <a:effectLst>
                  <a:outerShdw blurRad="38100" dist="38100" dir="2700000" algn="ctr" rotWithShape="0">
                    <a:schemeClr val="tx1"/>
                  </a:outerShdw>
                </a:effectLst>
              </a:rPr>
              <a:t>” here symbolizes the power to unlock and unleash what was previously locked up or restrained. </a:t>
            </a:r>
          </a:p>
          <a:p>
            <a:r>
              <a:rPr lang="en-US" sz="3200" dirty="0">
                <a:solidFill>
                  <a:srgbClr val="F5F5F5"/>
                </a:solidFill>
                <a:effectLst>
                  <a:outerShdw blurRad="38100" dist="38100" dir="2700000" algn="ctr" rotWithShape="0">
                    <a:schemeClr val="tx1"/>
                  </a:outerShdw>
                </a:effectLst>
              </a:rPr>
              <a:t>The phrase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he was given</a:t>
            </a:r>
            <a:r>
              <a:rPr lang="en-US" sz="3200" dirty="0">
                <a:solidFill>
                  <a:srgbClr val="F5F5F5"/>
                </a:solidFill>
                <a:effectLst>
                  <a:outerShdw blurRad="38100" dist="38100" dir="2700000" algn="ctr" rotWithShape="0">
                    <a:schemeClr val="tx1"/>
                  </a:outerShdw>
                </a:effectLst>
              </a:rPr>
              <a:t>” is what grammarians refer to as a “divine passive”, indicating that Satan operates strictly under God’s sovereign permission. </a:t>
            </a:r>
          </a:p>
          <a:p>
            <a:r>
              <a:rPr lang="en-US" sz="3200" dirty="0">
                <a:solidFill>
                  <a:srgbClr val="F5F5F5"/>
                </a:solidFill>
                <a:effectLst>
                  <a:outerShdw blurRad="38100" dist="38100" dir="2700000" algn="ctr" rotWithShape="0">
                    <a:schemeClr val="tx1"/>
                  </a:outerShdw>
                </a:effectLst>
              </a:rPr>
              <a:t>God grants Satan authority to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open</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shaft</a:t>
            </a:r>
            <a:r>
              <a:rPr lang="en-US" sz="3200" dirty="0">
                <a:solidFill>
                  <a:srgbClr val="F5F5F5"/>
                </a:solidFill>
                <a:effectLst>
                  <a:outerShdw blurRad="38100" dist="38100" dir="2700000" algn="ctr" rotWithShape="0">
                    <a:schemeClr val="tx1"/>
                  </a:outerShdw>
                </a:effectLst>
              </a:rPr>
              <a:t>” (see verse 2) in order to carry out his divine judgment on apostate Israel.</a:t>
            </a:r>
          </a:p>
        </p:txBody>
      </p:sp>
    </p:spTree>
    <p:extLst>
      <p:ext uri="{BB962C8B-B14F-4D97-AF65-F5344CB8AC3E}">
        <p14:creationId xmlns:p14="http://schemas.microsoft.com/office/powerpoint/2010/main" val="376882419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EEA98B84-E55B-5246-47F8-8716CDABE55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E8EA25AE-A7BD-6554-3188-5C217237005B}"/>
              </a:ext>
            </a:extLst>
          </p:cNvPr>
          <p:cNvSpPr>
            <a:spLocks noGrp="1"/>
          </p:cNvSpPr>
          <p:nvPr>
            <p:ph type="title"/>
          </p:nvPr>
        </p:nvSpPr>
        <p:spPr>
          <a:xfrm>
            <a:off x="0" y="-1"/>
            <a:ext cx="12192000" cy="788566"/>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He opened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shaft of the bottomless pit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from the shaft rose smoke like the smoke of a great furnace, and the sun and the air were darkened with the smoke from the shaft.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396FE67A-76C1-9938-B286-DF65D9DA9E8D}"/>
              </a:ext>
            </a:extLst>
          </p:cNvPr>
          <p:cNvSpPr>
            <a:spLocks noGrp="1"/>
          </p:cNvSpPr>
          <p:nvPr>
            <p:ph idx="1"/>
          </p:nvPr>
        </p:nvSpPr>
        <p:spPr>
          <a:xfrm>
            <a:off x="50334" y="960539"/>
            <a:ext cx="12025617" cy="5897462"/>
          </a:xfrm>
        </p:spPr>
        <p:txBody>
          <a:bodyPr>
            <a:normAutofit fontScale="77500" lnSpcReduction="20000"/>
          </a:bodyPr>
          <a:lstStyle/>
          <a:p>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shaft of the bottomless pit</a:t>
            </a:r>
            <a:r>
              <a:rPr lang="en-US" sz="3200" dirty="0">
                <a:solidFill>
                  <a:srgbClr val="F5F5F5"/>
                </a:solidFill>
                <a:effectLst>
                  <a:outerShdw blurRad="38100" dist="38100" dir="2700000" algn="ctr" rotWithShape="0">
                    <a:schemeClr val="tx1"/>
                  </a:outerShdw>
                </a:effectLst>
              </a:rPr>
              <a:t>” is an expression which appears seven times in the book of Revelation (9:1, 2, 11; 11:7, 8; 20:1, 3); it depicts a deep, narrow shaft (like a well) connecting the earth’s surface to a vast underworld prison.</a:t>
            </a:r>
          </a:p>
          <a:p>
            <a:r>
              <a:rPr lang="en-US" sz="3200" dirty="0">
                <a:solidFill>
                  <a:srgbClr val="F5F5F5"/>
                </a:solidFill>
                <a:effectLst>
                  <a:outerShdw blurRad="38100" dist="38100" dir="2700000" algn="ctr" rotWithShape="0">
                    <a:schemeClr val="tx1"/>
                  </a:outerShdw>
                </a:effectLst>
              </a:rPr>
              <a:t>Ancient Jewish apocalyptic literature, such as 1 Enoch, portrayed this underworld as the realm of chaotic forces and unclean spirits where they remain confined:</a:t>
            </a:r>
          </a:p>
          <a:p>
            <a:pPr lvl="1"/>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I saw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 great chasm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among pillars of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heavenly fire</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 saw in it pillars of fire descending; and they were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immeasurable</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toward the depth and toward the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height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Uriel said to me,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There stand the angels who mingled with the women</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 saw terrible things—a great fire burning and flaming there. And the place had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 narrow cleft (extending) to the abyss</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full of great pillars of fire, borne downward. Neither the measure nor the size was I able to see or to estimate… Then I said, “How terrible is this place and fearful to look at!” Then Uriel answered me, one of the holy angels who was with me, and said to me, “Enoch, why are you so frightened and shaken?” And I replied, “Because of this terrible place and because of the fearful sight.” And he said,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This place is a prison for the angels. Here they will be confined forever</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800" dirty="0">
                <a:solidFill>
                  <a:srgbClr val="F5F5F5"/>
                </a:solidFill>
                <a:effectLst>
                  <a:outerShdw blurRad="38100" dist="38100" dir="2700000" algn="ctr" rotWithShape="0">
                    <a:schemeClr val="tx1"/>
                  </a:outerShdw>
                </a:effectLst>
              </a:rPr>
              <a:t>(1 Enoch 18:11; 21:7–10)</a:t>
            </a:r>
          </a:p>
          <a:p>
            <a:r>
              <a:rPr lang="en-US" sz="3200" dirty="0">
                <a:solidFill>
                  <a:srgbClr val="F5F5F5"/>
                </a:solidFill>
                <a:effectLst>
                  <a:outerShdw blurRad="38100" dist="38100" dir="2700000" algn="ctr" rotWithShape="0">
                    <a:schemeClr val="tx1"/>
                  </a:outerShdw>
                </a:effectLst>
              </a:rPr>
              <a:t>Compare this with Gen 6:2,4:</a:t>
            </a:r>
          </a:p>
          <a:p>
            <a:pPr lvl="1"/>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sons of God saw that the daughters of man were attractive. And they took as their wives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any they chose… The Nephilim [= very large men, giants] were on the earth in those days, and also afterward, when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sons of God came in to the daughters of man and they bore children to them</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These were the mighty men who were of old, the men of renown. </a:t>
            </a:r>
          </a:p>
        </p:txBody>
      </p:sp>
    </p:spTree>
    <p:extLst>
      <p:ext uri="{BB962C8B-B14F-4D97-AF65-F5344CB8AC3E}">
        <p14:creationId xmlns:p14="http://schemas.microsoft.com/office/powerpoint/2010/main" val="19887589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332A5875-E1EA-E93E-663F-AC2A6CF8087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10E9895-6E46-E6F9-D544-204597C224E7}"/>
              </a:ext>
            </a:extLst>
          </p:cNvPr>
          <p:cNvSpPr>
            <a:spLocks noGrp="1"/>
          </p:cNvSpPr>
          <p:nvPr>
            <p:ph type="title"/>
          </p:nvPr>
        </p:nvSpPr>
        <p:spPr>
          <a:xfrm>
            <a:off x="0" y="-1"/>
            <a:ext cx="12192000" cy="93537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He opened the shaft of the bottomless pit, and from the shaft rose smoke like the smoke of a great furnace, and the sun and the air were darkened with the smoke from the shaft.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6F0131CA-1585-0101-513A-8529C249C228}"/>
              </a:ext>
            </a:extLst>
          </p:cNvPr>
          <p:cNvSpPr>
            <a:spLocks noGrp="1"/>
          </p:cNvSpPr>
          <p:nvPr>
            <p:ph idx="1"/>
          </p:nvPr>
        </p:nvSpPr>
        <p:spPr>
          <a:xfrm>
            <a:off x="50334" y="1061207"/>
            <a:ext cx="12025617" cy="5796793"/>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There are a number of places in scripture (besides our present text) that pick up on this idea of a subterranean abyss where evil spirits are locked up awaiting the final day of judgment:</a:t>
            </a:r>
          </a:p>
          <a:p>
            <a:pPr lvl="1"/>
            <a:r>
              <a:rPr lang="en-US" sz="2800" dirty="0">
                <a:solidFill>
                  <a:srgbClr val="F5F5F5"/>
                </a:solidFill>
                <a:effectLst>
                  <a:outerShdw blurRad="38100" dist="38100" dir="2700000" algn="ctr" rotWithShape="0">
                    <a:schemeClr val="tx1"/>
                  </a:outerShdw>
                </a:effectLst>
              </a:rPr>
              <a:t>2 Peter 2:4 – “</a:t>
            </a:r>
            <a:r>
              <a:rPr lang="en-US" sz="27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 if God did not spare angels when they sinned, but </a:t>
            </a:r>
            <a:r>
              <a:rPr lang="en-US" sz="27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cast them into hell [Tartarus] and committed them to chains of gloomy darkness to be kept until the judgment</a:t>
            </a:r>
            <a:r>
              <a:rPr lang="en-US" sz="27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t>
            </a:r>
            <a:r>
              <a:rPr lang="en-US" sz="2800" dirty="0">
                <a:solidFill>
                  <a:srgbClr val="F5F5F5"/>
                </a:solidFill>
                <a:effectLst>
                  <a:outerShdw blurRad="38100" dist="38100" dir="2700000" algn="ctr" rotWithShape="0">
                    <a:schemeClr val="tx1"/>
                  </a:outerShdw>
                </a:effectLst>
              </a:rPr>
              <a:t>”</a:t>
            </a:r>
          </a:p>
          <a:p>
            <a:pPr lvl="1"/>
            <a:r>
              <a:rPr lang="en-US" sz="2800" dirty="0">
                <a:solidFill>
                  <a:srgbClr val="F5F5F5"/>
                </a:solidFill>
                <a:effectLst>
                  <a:outerShdw blurRad="38100" dist="38100" dir="2700000" algn="ctr" rotWithShape="0">
                    <a:schemeClr val="tx1"/>
                  </a:outerShdw>
                </a:effectLst>
              </a:rPr>
              <a:t>Jude 1:6 – “</a:t>
            </a:r>
            <a:r>
              <a:rPr lang="en-US" sz="27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the angels who did not stay within their own position of authority... he has </a:t>
            </a:r>
            <a:r>
              <a:rPr lang="en-US" sz="27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kept in eternal chains under gloomy darkness until the judgment </a:t>
            </a:r>
            <a:r>
              <a:rPr lang="en-US" sz="27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of the great day</a:t>
            </a:r>
            <a:r>
              <a:rPr lang="en-US" sz="2800" dirty="0">
                <a:solidFill>
                  <a:srgbClr val="F5F5F5"/>
                </a:solidFill>
                <a:effectLst>
                  <a:outerShdw blurRad="38100" dist="38100" dir="2700000" algn="ctr" rotWithShape="0">
                    <a:schemeClr val="tx1"/>
                  </a:outerShdw>
                </a:effectLst>
              </a:rPr>
              <a:t>.” (just a few verses later (vs. 14), Jude cites </a:t>
            </a:r>
            <a:r>
              <a:rPr lang="en-US" sz="2800" b="1" i="1" dirty="0">
                <a:solidFill>
                  <a:srgbClr val="F5F5F5"/>
                </a:solidFill>
                <a:effectLst>
                  <a:outerShdw blurRad="38100" dist="38100" dir="2700000" algn="ctr" rotWithShape="0">
                    <a:schemeClr val="tx1"/>
                  </a:outerShdw>
                </a:effectLst>
              </a:rPr>
              <a:t>another</a:t>
            </a:r>
            <a:r>
              <a:rPr lang="en-US" sz="2800" dirty="0">
                <a:solidFill>
                  <a:srgbClr val="F5F5F5"/>
                </a:solidFill>
                <a:effectLst>
                  <a:outerShdw blurRad="38100" dist="38100" dir="2700000" algn="ctr" rotWithShape="0">
                    <a:schemeClr val="tx1"/>
                  </a:outerShdw>
                </a:effectLst>
              </a:rPr>
              <a:t> passage from the book of 1 Enoch and explicitly names Enoch as his source)</a:t>
            </a:r>
          </a:p>
          <a:p>
            <a:pPr lvl="1"/>
            <a:r>
              <a:rPr lang="en-US" sz="2800" dirty="0">
                <a:solidFill>
                  <a:srgbClr val="F5F5F5"/>
                </a:solidFill>
                <a:effectLst>
                  <a:outerShdw blurRad="38100" dist="38100" dir="2700000" algn="ctr" rotWithShape="0">
                    <a:schemeClr val="tx1"/>
                  </a:outerShdw>
                </a:effectLst>
              </a:rPr>
              <a:t>Luke 8:31: When Jesus encounters the demon possessed man named “</a:t>
            </a:r>
            <a:r>
              <a:rPr lang="en-US" sz="27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Legion</a:t>
            </a:r>
            <a:r>
              <a:rPr lang="en-US" sz="2800" dirty="0">
                <a:solidFill>
                  <a:srgbClr val="F5F5F5"/>
                </a:solidFill>
                <a:effectLst>
                  <a:outerShdw blurRad="38100" dist="38100" dir="2700000" algn="ctr" rotWithShape="0">
                    <a:schemeClr val="tx1"/>
                  </a:outerShdw>
                </a:effectLst>
              </a:rPr>
              <a:t>” – the evil spirits indwelling the man beg Jesus “</a:t>
            </a:r>
            <a:r>
              <a:rPr lang="en-US" sz="27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not to command them to </a:t>
            </a:r>
            <a:r>
              <a:rPr lang="en-US" sz="27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depart into the abyss</a:t>
            </a:r>
            <a:r>
              <a:rPr lang="en-US" sz="2800" dirty="0">
                <a:solidFill>
                  <a:srgbClr val="F5F5F5"/>
                </a:solidFill>
                <a:effectLst>
                  <a:outerShdw blurRad="38100" dist="38100" dir="2700000" algn="ctr" rotWithShape="0">
                    <a:schemeClr val="tx1"/>
                  </a:outerShdw>
                </a:effectLst>
              </a:rPr>
              <a:t>.”</a:t>
            </a:r>
          </a:p>
          <a:p>
            <a:pPr lvl="1"/>
            <a:r>
              <a:rPr lang="en-US" sz="2800" dirty="0">
                <a:solidFill>
                  <a:srgbClr val="F5F5F5"/>
                </a:solidFill>
                <a:effectLst>
                  <a:outerShdw blurRad="38100" dist="38100" dir="2700000" algn="ctr" rotWithShape="0">
                    <a:schemeClr val="tx1"/>
                  </a:outerShdw>
                </a:effectLst>
              </a:rPr>
              <a:t>Revelation 20:1–3 – “</a:t>
            </a:r>
            <a:r>
              <a:rPr lang="en-US" sz="27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Then I saw an angel coming down from heaven, holding in his hand </a:t>
            </a:r>
            <a:r>
              <a:rPr lang="en-US" sz="27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key to the bottomless pit [Abyss] </a:t>
            </a:r>
            <a:r>
              <a:rPr lang="en-US" sz="27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a great chain. He seized the dragon... and bound him... and threw him into the pit, and shut it and sealed it over him...</a:t>
            </a:r>
            <a:r>
              <a:rPr lang="en-US" dirty="0">
                <a:solidFill>
                  <a:srgbClr val="F5F5F5"/>
                </a:solidFill>
                <a:effectLst>
                  <a:outerShdw blurRad="38100" dist="38100" dir="2700000" algn="ctr" rotWithShape="0">
                    <a:schemeClr val="tx1"/>
                  </a:outerShdw>
                </a:effectLst>
              </a:rPr>
              <a:t>”</a:t>
            </a:r>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33609623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C1D3EFFD-0C02-2468-951E-F2F7CB817C21}"/>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70D9AB5-DDF7-B47F-80E9-1B919CFF3D52}"/>
              </a:ext>
            </a:extLst>
          </p:cNvPr>
          <p:cNvSpPr>
            <a:spLocks noGrp="1"/>
          </p:cNvSpPr>
          <p:nvPr>
            <p:ph type="title"/>
          </p:nvPr>
        </p:nvSpPr>
        <p:spPr>
          <a:xfrm>
            <a:off x="0" y="-1"/>
            <a:ext cx="12192000" cy="93537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opened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shaft of the bottomless pit, and from the shaft rose smoke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like the smoke of a great furnace, and the sun and the air were darkened with the smoke from the shaft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CA5C8259-CBDD-8FA6-6D74-BA05AE47D4B5}"/>
              </a:ext>
            </a:extLst>
          </p:cNvPr>
          <p:cNvSpPr>
            <a:spLocks noGrp="1"/>
          </p:cNvSpPr>
          <p:nvPr>
            <p:ph idx="1"/>
          </p:nvPr>
        </p:nvSpPr>
        <p:spPr>
          <a:xfrm>
            <a:off x="50334" y="1086375"/>
            <a:ext cx="12025617" cy="5691929"/>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We’re told that this star-angel (Satan)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opened</a:t>
            </a:r>
            <a:r>
              <a:rPr lang="en-US" sz="3200" dirty="0">
                <a:solidFill>
                  <a:srgbClr val="F5F5F5"/>
                </a:solidFill>
                <a:effectLst>
                  <a:outerShdw blurRad="38100" dist="38100" dir="2700000" algn="ctr" rotWithShape="0">
                    <a:schemeClr val="tx1"/>
                  </a:outerShdw>
                </a:effectLst>
              </a:rPr>
              <a:t>” the bottomless pit, and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smoke</a:t>
            </a:r>
            <a:r>
              <a:rPr lang="en-US" sz="3200" dirty="0">
                <a:solidFill>
                  <a:srgbClr val="F5F5F5"/>
                </a:solidFill>
                <a:effectLst>
                  <a:outerShdw blurRad="38100" dist="38100" dir="2700000" algn="ctr" rotWithShape="0">
                    <a:schemeClr val="tx1"/>
                  </a:outerShdw>
                </a:effectLst>
              </a:rPr>
              <a:t>” went up out of the pit,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like the smoke of a great furnace, and the sun and the air were darkened with the smoke from the shaft</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As we shall see, in this terrifying scene taking place at the sounding of the fifth trumpet, John introduces a </a:t>
            </a:r>
            <a:r>
              <a:rPr lang="en-US" sz="3200" b="1" i="1" dirty="0">
                <a:solidFill>
                  <a:srgbClr val="F5F5F5"/>
                </a:solidFill>
                <a:effectLst>
                  <a:outerShdw blurRad="38100" dist="38100" dir="2700000" algn="ctr" rotWithShape="0">
                    <a:schemeClr val="tx1"/>
                  </a:outerShdw>
                </a:effectLst>
              </a:rPr>
              <a:t>new dimension </a:t>
            </a:r>
            <a:r>
              <a:rPr lang="en-US" sz="3200" dirty="0">
                <a:solidFill>
                  <a:srgbClr val="F5F5F5"/>
                </a:solidFill>
                <a:effectLst>
                  <a:outerShdw blurRad="38100" dist="38100" dir="2700000" algn="ctr" rotWithShape="0">
                    <a:schemeClr val="tx1"/>
                  </a:outerShdw>
                </a:effectLst>
              </a:rPr>
              <a:t>to the torment of those in the Land. </a:t>
            </a:r>
          </a:p>
          <a:p>
            <a:r>
              <a:rPr lang="en-US" sz="3200" dirty="0">
                <a:solidFill>
                  <a:srgbClr val="F5F5F5"/>
                </a:solidFill>
                <a:effectLst>
                  <a:outerShdw blurRad="38100" dist="38100" dir="2700000" algn="ctr" rotWithShape="0">
                    <a:schemeClr val="tx1"/>
                  </a:outerShdw>
                </a:effectLst>
              </a:rPr>
              <a:t>Previously the things </a:t>
            </a:r>
            <a:r>
              <a:rPr lang="en-US" sz="3200" b="1" i="1" dirty="0">
                <a:solidFill>
                  <a:srgbClr val="F5F5F5"/>
                </a:solidFill>
                <a:effectLst>
                  <a:outerShdw blurRad="38100" dist="38100" dir="2700000" algn="ctr" rotWithShape="0">
                    <a:schemeClr val="tx1"/>
                  </a:outerShdw>
                </a:effectLst>
              </a:rPr>
              <a:t>above</a:t>
            </a:r>
            <a:r>
              <a:rPr lang="en-US" sz="3200" dirty="0">
                <a:solidFill>
                  <a:srgbClr val="F5F5F5"/>
                </a:solidFill>
                <a:effectLst>
                  <a:outerShdw blurRad="38100" dist="38100" dir="2700000" algn="ctr" rotWithShape="0">
                    <a:schemeClr val="tx1"/>
                  </a:outerShdw>
                </a:effectLst>
              </a:rPr>
              <a:t> (heavenly bodies) were affected along with things </a:t>
            </a:r>
            <a:r>
              <a:rPr lang="en-US" sz="3200" b="1" i="1" dirty="0">
                <a:solidFill>
                  <a:srgbClr val="F5F5F5"/>
                </a:solidFill>
                <a:effectLst>
                  <a:outerShdw blurRad="38100" dist="38100" dir="2700000" algn="ctr" rotWithShape="0">
                    <a:schemeClr val="tx1"/>
                  </a:outerShdw>
                </a:effectLst>
              </a:rPr>
              <a:t>on the earth</a:t>
            </a:r>
            <a:r>
              <a:rPr lang="en-US" sz="3200" dirty="0">
                <a:solidFill>
                  <a:srgbClr val="F5F5F5"/>
                </a:solidFill>
                <a:effectLst>
                  <a:outerShdw blurRad="38100" dist="38100" dir="2700000" algn="ctr" rotWithShape="0">
                    <a:schemeClr val="tx1"/>
                  </a:outerShdw>
                </a:effectLst>
              </a:rPr>
              <a:t>. </a:t>
            </a:r>
            <a:r>
              <a:rPr lang="en-US" sz="3200" b="1" i="1" dirty="0">
                <a:solidFill>
                  <a:srgbClr val="F5F5F5"/>
                </a:solidFill>
                <a:effectLst>
                  <a:outerShdw blurRad="38100" dist="38100" dir="2700000" algn="ctr" rotWithShape="0">
                    <a:schemeClr val="tx1"/>
                  </a:outerShdw>
                </a:effectLst>
              </a:rPr>
              <a:t>Now</a:t>
            </a:r>
            <a:r>
              <a:rPr lang="en-US" sz="3200" dirty="0">
                <a:solidFill>
                  <a:srgbClr val="F5F5F5"/>
                </a:solidFill>
                <a:effectLst>
                  <a:outerShdw blurRad="38100" dist="38100" dir="2700000" algn="ctr" rotWithShape="0">
                    <a:schemeClr val="tx1"/>
                  </a:outerShdw>
                </a:effectLst>
              </a:rPr>
              <a:t> we witness power from </a:t>
            </a:r>
            <a:r>
              <a:rPr lang="en-US" sz="3200" b="1" i="1" dirty="0">
                <a:solidFill>
                  <a:srgbClr val="F5F5F5"/>
                </a:solidFill>
                <a:effectLst>
                  <a:outerShdw blurRad="38100" dist="38100" dir="2700000" algn="ctr" rotWithShape="0">
                    <a:schemeClr val="tx1"/>
                  </a:outerShdw>
                </a:effectLst>
              </a:rPr>
              <a:t>below</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When the key-locked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shaft</a:t>
            </a:r>
            <a:r>
              <a:rPr lang="en-US" sz="3200" dirty="0">
                <a:solidFill>
                  <a:srgbClr val="F5F5F5"/>
                </a:solidFill>
                <a:effectLst>
                  <a:outerShdw blurRad="38100" dist="38100" dir="2700000" algn="ctr" rotWithShape="0">
                    <a:schemeClr val="tx1"/>
                  </a:outerShdw>
                </a:effectLst>
              </a:rPr>
              <a:t>” is opened, its contents immediately erupt out of it. </a:t>
            </a:r>
          </a:p>
          <a:p>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smoke like the smoke of a great furnace</a:t>
            </a:r>
            <a:r>
              <a:rPr lang="en-US" sz="3200" dirty="0">
                <a:solidFill>
                  <a:srgbClr val="F5F5F5"/>
                </a:solidFill>
                <a:effectLst>
                  <a:outerShdw blurRad="38100" dist="38100" dir="2700000" algn="ctr" rotWithShape="0">
                    <a:schemeClr val="tx1"/>
                  </a:outerShdw>
                </a:effectLst>
              </a:rPr>
              <a:t>” suggests  there is </a:t>
            </a:r>
            <a:r>
              <a:rPr lang="en-US" sz="3200" b="1" i="1" dirty="0">
                <a:solidFill>
                  <a:srgbClr val="F5F5F5"/>
                </a:solidFill>
                <a:effectLst>
                  <a:outerShdw blurRad="38100" dist="38100" dir="2700000" algn="ctr" rotWithShape="0">
                    <a:schemeClr val="tx1"/>
                  </a:outerShdw>
                </a:effectLst>
              </a:rPr>
              <a:t>fire</a:t>
            </a:r>
            <a:r>
              <a:rPr lang="en-US" sz="3200" dirty="0">
                <a:solidFill>
                  <a:srgbClr val="F5F5F5"/>
                </a:solidFill>
                <a:effectLst>
                  <a:outerShdw blurRad="38100" dist="38100" dir="2700000" algn="ctr" rotWithShape="0">
                    <a:schemeClr val="tx1"/>
                  </a:outerShdw>
                </a:effectLst>
              </a:rPr>
              <a:t> within the pit. </a:t>
            </a:r>
          </a:p>
          <a:p>
            <a:r>
              <a:rPr lang="en-US" sz="3200" dirty="0">
                <a:solidFill>
                  <a:srgbClr val="F5F5F5"/>
                </a:solidFill>
                <a:effectLst>
                  <a:outerShdw blurRad="38100" dist="38100" dir="2700000" algn="ctr" rotWithShape="0">
                    <a:schemeClr val="tx1"/>
                  </a:outerShdw>
                </a:effectLst>
              </a:rPr>
              <a:t>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smoke</a:t>
            </a:r>
            <a:r>
              <a:rPr lang="en-US" sz="3200" dirty="0">
                <a:solidFill>
                  <a:srgbClr val="F5F5F5"/>
                </a:solidFill>
                <a:effectLst>
                  <a:outerShdw blurRad="38100" dist="38100" dir="2700000" algn="ctr" rotWithShape="0">
                    <a:schemeClr val="tx1"/>
                  </a:outerShdw>
                </a:effectLst>
              </a:rPr>
              <a:t>” here accompanies judgment, as is </a:t>
            </a:r>
            <a:r>
              <a:rPr lang="en-US" sz="3200" b="1" i="1" dirty="0">
                <a:solidFill>
                  <a:srgbClr val="F5F5F5"/>
                </a:solidFill>
                <a:effectLst>
                  <a:outerShdw blurRad="38100" dist="38100" dir="2700000" algn="ctr" rotWithShape="0">
                    <a:schemeClr val="tx1"/>
                  </a:outerShdw>
                </a:effectLst>
              </a:rPr>
              <a:t>frequently</a:t>
            </a:r>
            <a:r>
              <a:rPr lang="en-US" sz="3200" dirty="0">
                <a:solidFill>
                  <a:srgbClr val="F5F5F5"/>
                </a:solidFill>
                <a:effectLst>
                  <a:outerShdw blurRad="38100" dist="38100" dir="2700000" algn="ctr" rotWithShape="0">
                    <a:schemeClr val="tx1"/>
                  </a:outerShdw>
                </a:effectLst>
              </a:rPr>
              <a:t> the case in Scripture (Gen 19:28; Isa 34:8-10; Joel 2:30; Rev 18:9,18; 19:3).</a:t>
            </a:r>
          </a:p>
        </p:txBody>
      </p:sp>
    </p:spTree>
    <p:extLst>
      <p:ext uri="{BB962C8B-B14F-4D97-AF65-F5344CB8AC3E}">
        <p14:creationId xmlns:p14="http://schemas.microsoft.com/office/powerpoint/2010/main" val="19608373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65D78B0B-E803-20E2-6955-8A3BDA69152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703E3C7-A247-923D-6F6D-08E7E40E9A56}"/>
              </a:ext>
            </a:extLst>
          </p:cNvPr>
          <p:cNvSpPr>
            <a:spLocks noGrp="1"/>
          </p:cNvSpPr>
          <p:nvPr>
            <p:ph type="title"/>
          </p:nvPr>
        </p:nvSpPr>
        <p:spPr>
          <a:xfrm>
            <a:off x="0" y="-1"/>
            <a:ext cx="12192000" cy="93537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9:3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Then from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smoke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came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locusts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on the earth, and they were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given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power like the power of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scorpions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of the earth.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75036D1B-9CD3-CBB4-92B8-A893F3E62153}"/>
              </a:ext>
            </a:extLst>
          </p:cNvPr>
          <p:cNvSpPr>
            <a:spLocks noGrp="1"/>
          </p:cNvSpPr>
          <p:nvPr>
            <p:ph idx="1"/>
          </p:nvPr>
        </p:nvSpPr>
        <p:spPr>
          <a:xfrm>
            <a:off x="50334" y="1178654"/>
            <a:ext cx="12025617" cy="5679346"/>
          </a:xfrm>
        </p:spPr>
        <p:txBody>
          <a:bodyPr>
            <a:normAutofit fontScale="92500"/>
          </a:bodyPr>
          <a:lstStyle/>
          <a:p>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locusts</a:t>
            </a:r>
            <a:r>
              <a:rPr lang="en-US" sz="3200" dirty="0">
                <a:solidFill>
                  <a:srgbClr val="F5F5F5"/>
                </a:solidFill>
                <a:effectLst>
                  <a:outerShdw blurRad="38100" dist="38100" dir="2700000" algn="ctr" rotWithShape="0">
                    <a:schemeClr val="tx1"/>
                  </a:outerShdw>
                </a:effectLst>
              </a:rPr>
              <a:t>” emerge from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smoke</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This image brings to mind the locust plague upon Egypt (Exod. 10:12–15).</a:t>
            </a:r>
          </a:p>
          <a:p>
            <a:r>
              <a:rPr lang="en-US" sz="3200" dirty="0">
                <a:solidFill>
                  <a:srgbClr val="F5F5F5"/>
                </a:solidFill>
                <a:effectLst>
                  <a:outerShdw blurRad="38100" dist="38100" dir="2700000" algn="ctr" rotWithShape="0">
                    <a:schemeClr val="tx1"/>
                  </a:outerShdw>
                </a:effectLst>
              </a:rPr>
              <a:t>It also brings to mind Joel’s description of a locust-like invading army that he warns will be set loose if Israel continues in her sin (Joel 1:6; 2:1–10).</a:t>
            </a:r>
          </a:p>
          <a:p>
            <a:r>
              <a:rPr lang="en-US" sz="3200" dirty="0">
                <a:solidFill>
                  <a:srgbClr val="F5F5F5"/>
                </a:solidFill>
                <a:effectLst>
                  <a:outerShdw blurRad="38100" dist="38100" dir="2700000" algn="ctr" rotWithShape="0">
                    <a:schemeClr val="tx1"/>
                  </a:outerShdw>
                </a:effectLst>
              </a:rPr>
              <a:t>But these are not </a:t>
            </a:r>
            <a:r>
              <a:rPr lang="en-US" sz="3200" b="1" i="1" dirty="0">
                <a:solidFill>
                  <a:srgbClr val="F5F5F5"/>
                </a:solidFill>
                <a:effectLst>
                  <a:outerShdw blurRad="38100" dist="38100" dir="2700000" algn="ctr" rotWithShape="0">
                    <a:schemeClr val="tx1"/>
                  </a:outerShdw>
                </a:effectLst>
              </a:rPr>
              <a:t>ordinary</a:t>
            </a:r>
            <a:r>
              <a:rPr lang="en-US" sz="3200" dirty="0">
                <a:solidFill>
                  <a:srgbClr val="F5F5F5"/>
                </a:solidFill>
                <a:effectLst>
                  <a:outerShdw blurRad="38100" dist="38100" dir="2700000" algn="ctr" rotWithShape="0">
                    <a:schemeClr val="tx1"/>
                  </a:outerShdw>
                </a:effectLst>
              </a:rPr>
              <a:t> locusts. </a:t>
            </a:r>
          </a:p>
          <a:p>
            <a:r>
              <a:rPr lang="en-US" sz="3200" dirty="0">
                <a:solidFill>
                  <a:srgbClr val="F5F5F5"/>
                </a:solidFill>
                <a:effectLst>
                  <a:outerShdw blurRad="38100" dist="38100" dir="2700000" algn="ctr" rotWithShape="0">
                    <a:schemeClr val="tx1"/>
                  </a:outerShdw>
                </a:effectLst>
              </a:rPr>
              <a:t>These locusts come from the abyss and possess the painful power of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scorpions</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Coming up, as they do, from the pit of imprisoned evil spirits, these are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locusts</a:t>
            </a:r>
            <a:r>
              <a:rPr lang="en-US" sz="3200" dirty="0">
                <a:solidFill>
                  <a:srgbClr val="F5F5F5"/>
                </a:solidFill>
                <a:effectLst>
                  <a:outerShdw blurRad="38100" dist="38100" dir="2700000" algn="ctr" rotWithShape="0">
                    <a:schemeClr val="tx1"/>
                  </a:outerShdw>
                </a:effectLst>
              </a:rPr>
              <a:t>” are </a:t>
            </a:r>
            <a:r>
              <a:rPr lang="en-US" sz="3200" b="1" i="1" dirty="0">
                <a:solidFill>
                  <a:srgbClr val="F5F5F5"/>
                </a:solidFill>
                <a:effectLst>
                  <a:outerShdw blurRad="38100" dist="38100" dir="2700000" algn="ctr" rotWithShape="0">
                    <a:schemeClr val="tx1"/>
                  </a:outerShdw>
                </a:effectLst>
              </a:rPr>
              <a:t>probably</a:t>
            </a:r>
            <a:r>
              <a:rPr lang="en-US" sz="3200" dirty="0">
                <a:solidFill>
                  <a:srgbClr val="F5F5F5"/>
                </a:solidFill>
                <a:effectLst>
                  <a:outerShdw blurRad="38100" dist="38100" dir="2700000" algn="ctr" rotWithShape="0">
                    <a:schemeClr val="tx1"/>
                  </a:outerShdw>
                </a:effectLst>
              </a:rPr>
              <a:t> a symbolic depiction of demonic forces. </a:t>
            </a:r>
          </a:p>
          <a:p>
            <a:r>
              <a:rPr lang="en-US" sz="3200" dirty="0">
                <a:solidFill>
                  <a:srgbClr val="F5F5F5"/>
                </a:solidFill>
                <a:effectLst>
                  <a:outerShdw blurRad="38100" dist="38100" dir="2700000" algn="ctr" rotWithShape="0">
                    <a:schemeClr val="tx1"/>
                  </a:outerShdw>
                </a:effectLst>
              </a:rPr>
              <a:t>Once again, their power is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given</a:t>
            </a:r>
            <a:r>
              <a:rPr lang="en-US" sz="3200" dirty="0">
                <a:solidFill>
                  <a:srgbClr val="F5F5F5"/>
                </a:solidFill>
                <a:effectLst>
                  <a:outerShdw blurRad="38100" dist="38100" dir="2700000" algn="ctr" rotWithShape="0">
                    <a:schemeClr val="tx1"/>
                  </a:outerShdw>
                </a:effectLst>
              </a:rPr>
              <a:t>” to them, showing that, like Satan himself, these evil spirits remain under God’s sovereign control.</a:t>
            </a:r>
          </a:p>
        </p:txBody>
      </p:sp>
    </p:spTree>
    <p:extLst>
      <p:ext uri="{BB962C8B-B14F-4D97-AF65-F5344CB8AC3E}">
        <p14:creationId xmlns:p14="http://schemas.microsoft.com/office/powerpoint/2010/main" val="7590489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58028256-4CA9-A318-19C0-05EA6CD6713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EC89194-FF0B-3403-C39F-182CF4AD9EB4}"/>
              </a:ext>
            </a:extLst>
          </p:cNvPr>
          <p:cNvSpPr txBox="1"/>
          <p:nvPr/>
        </p:nvSpPr>
        <p:spPr>
          <a:xfrm>
            <a:off x="0" y="6488668"/>
            <a:ext cx="12192000" cy="369332"/>
          </a:xfrm>
          <a:prstGeom prst="rect">
            <a:avLst/>
          </a:prstGeom>
          <a:noFill/>
        </p:spPr>
        <p:txBody>
          <a:bodyPr wrap="square" rtlCol="0">
            <a:spAutoFit/>
          </a:bodyPr>
          <a:lstStyle/>
          <a:p>
            <a:pPr lvl="0">
              <a:defRPr/>
            </a:pPr>
            <a:r>
              <a:rPr lang="en-US" dirty="0">
                <a:solidFill>
                  <a:srgbClr val="FFFFFF"/>
                </a:solidFill>
                <a:effectLst>
                  <a:outerShdw blurRad="50800" dist="50800" dir="5400000" algn="ctr">
                    <a:srgbClr val="000000"/>
                  </a:outerShdw>
                </a:effectLst>
                <a:latin typeface="Calibri" panose="020F0502020204030204" pitchFamily="34" charset="0"/>
              </a:rPr>
              <a:t>Pat </a:t>
            </a:r>
            <a:r>
              <a:rPr lang="en-US" dirty="0" err="1">
                <a:solidFill>
                  <a:srgbClr val="FFFFFF"/>
                </a:solidFill>
                <a:effectLst>
                  <a:outerShdw blurRad="50800" dist="50800" dir="5400000" algn="ctr">
                    <a:srgbClr val="000000"/>
                  </a:outerShdw>
                </a:effectLst>
                <a:latin typeface="Calibri" panose="020F0502020204030204" pitchFamily="34" charset="0"/>
              </a:rPr>
              <a:t>Marvenko</a:t>
            </a:r>
            <a:r>
              <a:rPr lang="en-US" dirty="0">
                <a:solidFill>
                  <a:srgbClr val="FFFFFF"/>
                </a:solidFill>
                <a:effectLst>
                  <a:outerShdw blurRad="50800" dist="50800" dir="5400000" algn="ctr">
                    <a:srgbClr val="000000"/>
                  </a:outerShdw>
                </a:effectLst>
                <a:latin typeface="Calibri" panose="020F0502020204030204" pitchFamily="34" charset="0"/>
              </a:rPr>
              <a:t> Smith. </a:t>
            </a:r>
            <a:r>
              <a:rPr lang="en-US" i="1" dirty="0">
                <a:solidFill>
                  <a:srgbClr val="FFFFFF"/>
                </a:solidFill>
                <a:effectLst>
                  <a:outerShdw blurRad="50800" dist="50800" dir="5400000" algn="ctr">
                    <a:srgbClr val="000000"/>
                  </a:outerShdw>
                </a:effectLst>
                <a:latin typeface="Calibri" panose="020F0502020204030204" pitchFamily="34" charset="0"/>
              </a:rPr>
              <a:t>Revelation Illustrated: An Artist's View of the Bible's Last Book </a:t>
            </a:r>
            <a:r>
              <a:rPr lang="en-US" dirty="0">
                <a:solidFill>
                  <a:srgbClr val="FFFFFF"/>
                </a:solidFill>
                <a:effectLst>
                  <a:outerShdw blurRad="50800" dist="50800" dir="5400000" algn="ctr">
                    <a:srgbClr val="000000"/>
                  </a:outerShdw>
                </a:effectLst>
                <a:latin typeface="Calibri" panose="020F0502020204030204" pitchFamily="34" charset="0"/>
              </a:rPr>
              <a:t>(1982)  </a:t>
            </a:r>
            <a:endParaRPr lang="en-US" sz="2000" dirty="0">
              <a:solidFill>
                <a:prstClr val="black"/>
              </a:solidFill>
              <a:latin typeface="Times New Roman" panose="02020603050405020304" pitchFamily="18" charset="0"/>
              <a:ea typeface="Times New Roman" panose="02020603050405020304" pitchFamily="18" charset="0"/>
            </a:endParaRPr>
          </a:p>
        </p:txBody>
      </p:sp>
      <p:sp>
        <p:nvSpPr>
          <p:cNvPr id="8" name="Title 1">
            <a:extLst>
              <a:ext uri="{FF2B5EF4-FFF2-40B4-BE49-F238E27FC236}">
                <a16:creationId xmlns:a16="http://schemas.microsoft.com/office/drawing/2014/main" id="{75504419-48A8-679E-9179-972A4D297FA1}"/>
              </a:ext>
            </a:extLst>
          </p:cNvPr>
          <p:cNvSpPr>
            <a:spLocks noGrp="1"/>
          </p:cNvSpPr>
          <p:nvPr>
            <p:ph type="title"/>
          </p:nvPr>
        </p:nvSpPr>
        <p:spPr>
          <a:xfrm>
            <a:off x="0" y="-2"/>
            <a:ext cx="12192000" cy="880845"/>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9:3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Then from the smoke came locusts on the earth, and they were given power like the power of scorpions of the earth.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BBC7760D-0B1B-CEA3-0256-A6897EC416F1}"/>
              </a:ext>
            </a:extLst>
          </p:cNvPr>
          <p:cNvPicPr>
            <a:picLocks noChangeAspect="1"/>
          </p:cNvPicPr>
          <p:nvPr/>
        </p:nvPicPr>
        <p:blipFill>
          <a:blip r:embed="rId3"/>
          <a:stretch>
            <a:fillRect/>
          </a:stretch>
        </p:blipFill>
        <p:spPr>
          <a:xfrm>
            <a:off x="2680282" y="1007217"/>
            <a:ext cx="7461281" cy="5309693"/>
          </a:xfrm>
          <a:prstGeom prst="rect">
            <a:avLst/>
          </a:prstGeom>
        </p:spPr>
      </p:pic>
    </p:spTree>
    <p:extLst>
      <p:ext uri="{BB962C8B-B14F-4D97-AF65-F5344CB8AC3E}">
        <p14:creationId xmlns:p14="http://schemas.microsoft.com/office/powerpoint/2010/main" val="5520933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357B9C7A-B389-9691-5BEF-D41315EFA14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31B679A-0DB0-B40F-C92C-8D47649F3D59}"/>
              </a:ext>
            </a:extLst>
          </p:cNvPr>
          <p:cNvSpPr>
            <a:spLocks noGrp="1"/>
          </p:cNvSpPr>
          <p:nvPr>
            <p:ph type="title"/>
          </p:nvPr>
        </p:nvSpPr>
        <p:spPr>
          <a:xfrm>
            <a:off x="0" y="-1"/>
            <a:ext cx="12192000" cy="93537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They were told not to harm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grass of the earth or any green plant or any tree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only those people who do not have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seal of God on their foreheads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D4596F67-D9D2-29CD-4921-A90B4F5248D4}"/>
              </a:ext>
            </a:extLst>
          </p:cNvPr>
          <p:cNvSpPr>
            <a:spLocks noGrp="1"/>
          </p:cNvSpPr>
          <p:nvPr>
            <p:ph idx="1"/>
          </p:nvPr>
        </p:nvSpPr>
        <p:spPr>
          <a:xfrm>
            <a:off x="50334" y="1178654"/>
            <a:ext cx="12025617" cy="5679346"/>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Unlike </a:t>
            </a:r>
            <a:r>
              <a:rPr lang="en-US" sz="3200" b="1" i="1" dirty="0">
                <a:solidFill>
                  <a:srgbClr val="F5F5F5"/>
                </a:solidFill>
                <a:effectLst>
                  <a:outerShdw blurRad="38100" dist="38100" dir="2700000" algn="ctr" rotWithShape="0">
                    <a:schemeClr val="tx1"/>
                  </a:outerShdw>
                </a:effectLst>
              </a:rPr>
              <a:t>natural</a:t>
            </a:r>
            <a:r>
              <a:rPr lang="en-US" sz="3200" dirty="0">
                <a:solidFill>
                  <a:srgbClr val="F5F5F5"/>
                </a:solidFill>
                <a:effectLst>
                  <a:outerShdw blurRad="38100" dist="38100" dir="2700000" algn="ctr" rotWithShape="0">
                    <a:schemeClr val="tx1"/>
                  </a:outerShdw>
                </a:effectLst>
              </a:rPr>
              <a:t> locusts, these locusts are </a:t>
            </a:r>
            <a:r>
              <a:rPr lang="en-US" sz="3200" b="1" i="1" dirty="0">
                <a:solidFill>
                  <a:srgbClr val="F5F5F5"/>
                </a:solidFill>
                <a:effectLst>
                  <a:outerShdw blurRad="38100" dist="38100" dir="2700000" algn="ctr" rotWithShape="0">
                    <a:schemeClr val="tx1"/>
                  </a:outerShdw>
                </a:effectLst>
              </a:rPr>
              <a:t>forbidden</a:t>
            </a:r>
            <a:r>
              <a:rPr lang="en-US" sz="3200" dirty="0">
                <a:solidFill>
                  <a:srgbClr val="F5F5F5"/>
                </a:solidFill>
                <a:effectLst>
                  <a:outerShdw blurRad="38100" dist="38100" dir="2700000" algn="ctr" rotWithShape="0">
                    <a:schemeClr val="tx1"/>
                  </a:outerShdw>
                </a:effectLst>
              </a:rPr>
              <a:t> to harm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grass of the earth or any green plant or any tree</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They are permitted to attack only those who do not have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seal of God on their foreheads</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This is, of course, a reference to the 144,000 of God’s servants who were sealed in Revelation 7:3–8.</a:t>
            </a:r>
          </a:p>
          <a:p>
            <a:r>
              <a:rPr lang="en-US" sz="3200" dirty="0">
                <a:solidFill>
                  <a:srgbClr val="F5F5F5"/>
                </a:solidFill>
                <a:effectLst>
                  <a:outerShdw blurRad="38100" dist="38100" dir="2700000" algn="ctr" rotWithShape="0">
                    <a:schemeClr val="tx1"/>
                  </a:outerShdw>
                </a:effectLst>
              </a:rPr>
              <a:t>When we looked at that passage, I suggested that this symbolic number symbolizes the large number of believing Jews living in Jerusalem.</a:t>
            </a:r>
          </a:p>
          <a:p>
            <a:r>
              <a:rPr lang="en-US" sz="3200" dirty="0">
                <a:solidFill>
                  <a:srgbClr val="F5F5F5"/>
                </a:solidFill>
                <a:effectLst>
                  <a:outerShdw blurRad="38100" dist="38100" dir="2700000" algn="ctr" rotWithShape="0">
                    <a:schemeClr val="tx1"/>
                  </a:outerShdw>
                </a:effectLst>
              </a:rPr>
              <a:t>Because these sealed believers trusted Jesus, they heeded his warning to leave town when they saw the Roman armies.</a:t>
            </a:r>
          </a:p>
          <a:p>
            <a:r>
              <a:rPr lang="en-US" sz="3200" dirty="0">
                <a:solidFill>
                  <a:srgbClr val="F5F5F5"/>
                </a:solidFill>
                <a:effectLst>
                  <a:outerShdw blurRad="38100" dist="38100" dir="2700000" algn="ctr" rotWithShape="0">
                    <a:schemeClr val="tx1"/>
                  </a:outerShdw>
                </a:effectLst>
              </a:rPr>
              <a:t>Therefore they were spared from much of the devastating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harm</a:t>
            </a:r>
            <a:r>
              <a:rPr lang="en-US" sz="3200" dirty="0">
                <a:solidFill>
                  <a:srgbClr val="F5F5F5"/>
                </a:solidFill>
                <a:effectLst>
                  <a:outerShdw blurRad="38100" dist="38100" dir="2700000" algn="ctr" rotWithShape="0">
                    <a:schemeClr val="tx1"/>
                  </a:outerShdw>
                </a:effectLst>
              </a:rPr>
              <a:t>” that came to the unbelieving Jews who remained – including the kinds of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harm</a:t>
            </a:r>
            <a:r>
              <a:rPr lang="en-US" sz="3200" dirty="0">
                <a:solidFill>
                  <a:srgbClr val="F5F5F5"/>
                </a:solidFill>
                <a:effectLst>
                  <a:outerShdw blurRad="38100" dist="38100" dir="2700000" algn="ctr" rotWithShape="0">
                    <a:schemeClr val="tx1"/>
                  </a:outerShdw>
                </a:effectLst>
              </a:rPr>
              <a:t>” inflicted by these locusts with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power of scorpions </a:t>
            </a:r>
            <a:r>
              <a:rPr lang="en-US" sz="3200" dirty="0">
                <a:solidFill>
                  <a:srgbClr val="F5F5F5"/>
                </a:solidFill>
                <a:effectLst>
                  <a:outerShdw blurRad="38100" dist="38100" dir="2700000" algn="ctr" rotWithShape="0">
                    <a:schemeClr val="tx1"/>
                  </a:outerShdw>
                </a:effectLst>
              </a:rPr>
              <a:t>”.</a:t>
            </a:r>
          </a:p>
        </p:txBody>
      </p:sp>
    </p:spTree>
    <p:extLst>
      <p:ext uri="{BB962C8B-B14F-4D97-AF65-F5344CB8AC3E}">
        <p14:creationId xmlns:p14="http://schemas.microsoft.com/office/powerpoint/2010/main" val="31571084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1FBE5D88-5807-D362-BF3E-9A76D206D23B}"/>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E950A266-4DCA-9613-DEED-76BB37185B1C}"/>
              </a:ext>
            </a:extLst>
          </p:cNvPr>
          <p:cNvSpPr>
            <a:spLocks noGrp="1"/>
          </p:cNvSpPr>
          <p:nvPr>
            <p:ph type="title"/>
          </p:nvPr>
        </p:nvSpPr>
        <p:spPr>
          <a:xfrm>
            <a:off x="0" y="-1"/>
            <a:ext cx="12192000" cy="93537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They were allowed to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torment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them for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five months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not to kill them</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their torment was like the torment of a scorpion when it stings someone.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993A3B18-655C-68E1-2312-47877FDA0072}"/>
              </a:ext>
            </a:extLst>
          </p:cNvPr>
          <p:cNvSpPr>
            <a:spLocks noGrp="1"/>
          </p:cNvSpPr>
          <p:nvPr>
            <p:ph idx="1"/>
          </p:nvPr>
        </p:nvSpPr>
        <p:spPr>
          <a:xfrm>
            <a:off x="50334" y="1178654"/>
            <a:ext cx="12025617" cy="5679346"/>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The locusts are permitted to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torment</a:t>
            </a:r>
            <a:r>
              <a:rPr lang="en-US" sz="3200" dirty="0">
                <a:solidFill>
                  <a:srgbClr val="F5F5F5"/>
                </a:solidFill>
                <a:effectLst>
                  <a:outerShdw blurRad="38100" dist="38100" dir="2700000" algn="ctr" rotWithShape="0">
                    <a:schemeClr val="tx1"/>
                  </a:outerShdw>
                </a:effectLst>
              </a:rPr>
              <a:t>” people but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not to kill them</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The fifth trumpet therefore emphasizes spiritual, emotional, and social agony rather than immediate death. </a:t>
            </a:r>
          </a:p>
          <a:p>
            <a:r>
              <a:rPr lang="en-US" sz="3200" dirty="0">
                <a:solidFill>
                  <a:srgbClr val="F5F5F5"/>
                </a:solidFill>
                <a:effectLst>
                  <a:outerShdw blurRad="38100" dist="38100" dir="2700000" algn="ctr" rotWithShape="0">
                    <a:schemeClr val="tx1"/>
                  </a:outerShdw>
                </a:effectLst>
              </a:rPr>
              <a:t>Their torment resembles the intense pain of a scorpion’s sting.</a:t>
            </a:r>
          </a:p>
          <a:p>
            <a:r>
              <a:rPr lang="en-US" sz="3200" dirty="0">
                <a:solidFill>
                  <a:srgbClr val="F5F5F5"/>
                </a:solidFill>
                <a:effectLst>
                  <a:outerShdw blurRad="38100" dist="38100" dir="2700000" algn="ctr" rotWithShape="0">
                    <a:schemeClr val="tx1"/>
                  </a:outerShdw>
                </a:effectLst>
              </a:rPr>
              <a:t>Historically this painful period took place during Rome’s final siege of Jerusalem, which lasted approximately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five months</a:t>
            </a:r>
            <a:r>
              <a:rPr lang="en-US" sz="3200" dirty="0">
                <a:solidFill>
                  <a:srgbClr val="F5F5F5"/>
                </a:solidFill>
                <a:effectLst>
                  <a:outerShdw blurRad="38100" dist="38100" dir="2700000" algn="ctr" rotWithShape="0">
                    <a:schemeClr val="tx1"/>
                  </a:outerShdw>
                </a:effectLst>
              </a:rPr>
              <a:t>” in AD 70.</a:t>
            </a:r>
          </a:p>
          <a:p>
            <a:r>
              <a:rPr lang="en-US" sz="3200" dirty="0">
                <a:solidFill>
                  <a:srgbClr val="F5F5F5"/>
                </a:solidFill>
                <a:effectLst>
                  <a:outerShdw blurRad="38100" dist="38100" dir="2700000" algn="ctr" rotWithShape="0">
                    <a:schemeClr val="tx1"/>
                  </a:outerShdw>
                </a:effectLst>
              </a:rPr>
              <a:t>It is interesting to note that the normal locust season in that part of the world lasts from May to September – about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five months</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The torment of the locusts most likely symbolizes the madness and paranoia experienced by the population of Judea as this horde of demonic spirits (symbolized by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locusts</a:t>
            </a:r>
            <a:r>
              <a:rPr lang="en-US" sz="3200" dirty="0">
                <a:solidFill>
                  <a:srgbClr val="F5F5F5"/>
                </a:solidFill>
                <a:effectLst>
                  <a:outerShdw blurRad="38100" dist="38100" dir="2700000" algn="ctr" rotWithShape="0">
                    <a:schemeClr val="tx1"/>
                  </a:outerShdw>
                </a:effectLst>
              </a:rPr>
              <a:t>”) are released into the city. </a:t>
            </a:r>
          </a:p>
          <a:p>
            <a:r>
              <a:rPr lang="en-US" sz="3200" dirty="0">
                <a:solidFill>
                  <a:srgbClr val="F5F5F5"/>
                </a:solidFill>
                <a:effectLst>
                  <a:outerShdw blurRad="38100" dist="38100" dir="2700000" algn="ctr" rotWithShape="0">
                    <a:schemeClr val="tx1"/>
                  </a:outerShdw>
                </a:effectLst>
              </a:rPr>
              <a:t>As Jerusalem’s citizens became hopelessly trapped inside the walls of their holy city, enduring their own radical compatriots tormenting them, the city became a </a:t>
            </a:r>
            <a:r>
              <a:rPr lang="en-US" sz="3200" b="1" i="1" dirty="0">
                <a:solidFill>
                  <a:srgbClr val="F5F5F5"/>
                </a:solidFill>
                <a:effectLst>
                  <a:outerShdw blurRad="38100" dist="38100" dir="2700000" algn="ctr" rotWithShape="0">
                    <a:schemeClr val="tx1"/>
                  </a:outerShdw>
                </a:effectLst>
              </a:rPr>
              <a:t>hell on earth</a:t>
            </a:r>
            <a:r>
              <a:rPr lang="en-US" sz="3200" dirty="0">
                <a:solidFill>
                  <a:srgbClr val="F5F5F5"/>
                </a:solidFill>
                <a:effectLst>
                  <a:outerShdw blurRad="38100" dist="38100" dir="2700000" algn="ctr" rotWithShape="0">
                    <a:schemeClr val="tx1"/>
                  </a:outerShdw>
                </a:effectLst>
              </a:rPr>
              <a:t>. </a:t>
            </a:r>
          </a:p>
          <a:p>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23507923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02BE2BCB-3284-38D6-C3C4-0EB91A7B529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713A599F-D3E1-8F14-8215-AA39CB5655A8}"/>
              </a:ext>
            </a:extLst>
          </p:cNvPr>
          <p:cNvSpPr>
            <a:spLocks noGrp="1"/>
          </p:cNvSpPr>
          <p:nvPr>
            <p:ph type="title"/>
          </p:nvPr>
        </p:nvSpPr>
        <p:spPr>
          <a:xfrm>
            <a:off x="0" y="-1"/>
            <a:ext cx="12192000" cy="93537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9:6</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in those days people will seek death and will not find it. They will long to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die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death will flee from them.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DF97FC54-8F25-6B5B-0C0D-32904F8E562F}"/>
              </a:ext>
            </a:extLst>
          </p:cNvPr>
          <p:cNvSpPr>
            <a:spLocks noGrp="1"/>
          </p:cNvSpPr>
          <p:nvPr>
            <p:ph idx="1"/>
          </p:nvPr>
        </p:nvSpPr>
        <p:spPr>
          <a:xfrm>
            <a:off x="50334" y="1178654"/>
            <a:ext cx="12025617" cy="5679346"/>
          </a:xfrm>
        </p:spPr>
        <p:txBody>
          <a:bodyPr>
            <a:normAutofit lnSpcReduction="10000"/>
          </a:bodyPr>
          <a:lstStyle/>
          <a:p>
            <a:r>
              <a:rPr lang="en-US" sz="3200" dirty="0">
                <a:solidFill>
                  <a:srgbClr val="F5F5F5"/>
                </a:solidFill>
                <a:effectLst>
                  <a:outerShdw blurRad="38100" dist="38100" dir="2700000" algn="ctr" rotWithShape="0">
                    <a:schemeClr val="tx1"/>
                  </a:outerShdw>
                </a:effectLst>
              </a:rPr>
              <a:t>Here we see the suffering becomes so </a:t>
            </a:r>
            <a:r>
              <a:rPr lang="en-US" sz="3200" b="1" i="1" dirty="0">
                <a:solidFill>
                  <a:srgbClr val="F5F5F5"/>
                </a:solidFill>
                <a:effectLst>
                  <a:outerShdw blurRad="38100" dist="38100" dir="2700000" algn="ctr" rotWithShape="0">
                    <a:schemeClr val="tx1"/>
                  </a:outerShdw>
                </a:effectLst>
              </a:rPr>
              <a:t>unbearable</a:t>
            </a:r>
            <a:r>
              <a:rPr lang="en-US" sz="3200" dirty="0">
                <a:solidFill>
                  <a:srgbClr val="F5F5F5"/>
                </a:solidFill>
                <a:effectLst>
                  <a:outerShdw blurRad="38100" dist="38100" dir="2700000" algn="ctr" rotWithShape="0">
                    <a:schemeClr val="tx1"/>
                  </a:outerShdw>
                </a:effectLst>
              </a:rPr>
              <a:t> that people begin to wish they could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die</a:t>
            </a:r>
            <a:r>
              <a:rPr lang="en-US" sz="3200" dirty="0">
                <a:solidFill>
                  <a:srgbClr val="F5F5F5"/>
                </a:solidFill>
                <a:effectLst>
                  <a:outerShdw blurRad="38100" dist="38100" dir="2700000" algn="ctr" rotWithShape="0">
                    <a:schemeClr val="tx1"/>
                  </a:outerShdw>
                </a:effectLst>
              </a:rPr>
              <a:t>”, though they are unable to do so. </a:t>
            </a:r>
          </a:p>
          <a:p>
            <a:r>
              <a:rPr lang="en-US" sz="3200" dirty="0">
                <a:solidFill>
                  <a:srgbClr val="F5F5F5"/>
                </a:solidFill>
                <a:effectLst>
                  <a:outerShdw blurRad="38100" dist="38100" dir="2700000" algn="ctr" rotWithShape="0">
                    <a:schemeClr val="tx1"/>
                  </a:outerShdw>
                </a:effectLst>
              </a:rPr>
              <a:t>This brings to mind the description of the kind of people Job talks about in Job 3:21 –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They long for death, and it won't come. They search for death more eagerly than for hidden treasure.</a:t>
            </a:r>
            <a:r>
              <a:rPr lang="en-US" sz="3200" dirty="0">
                <a:solidFill>
                  <a:srgbClr val="F5F5F5"/>
                </a:solidFill>
                <a:effectLst>
                  <a:outerShdw blurRad="38100" dist="38100" dir="2700000" algn="ctr" rotWithShape="0">
                    <a:schemeClr val="tx1"/>
                  </a:outerShdw>
                </a:effectLst>
              </a:rPr>
              <a:t>” (NLT)</a:t>
            </a:r>
          </a:p>
          <a:p>
            <a:r>
              <a:rPr lang="en-US" sz="3200" dirty="0">
                <a:solidFill>
                  <a:srgbClr val="F5F5F5"/>
                </a:solidFill>
                <a:effectLst>
                  <a:outerShdw blurRad="38100" dist="38100" dir="2700000" algn="ctr" rotWithShape="0">
                    <a:schemeClr val="tx1"/>
                  </a:outerShdw>
                </a:effectLst>
              </a:rPr>
              <a:t>Jesus, when speaking of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this generation</a:t>
            </a:r>
            <a:r>
              <a:rPr lang="en-US" sz="3200" dirty="0">
                <a:solidFill>
                  <a:srgbClr val="F5F5F5"/>
                </a:solidFill>
                <a:effectLst>
                  <a:outerShdw blurRad="38100" dist="38100" dir="2700000" algn="ctr" rotWithShape="0">
                    <a:schemeClr val="tx1"/>
                  </a:outerShdw>
                </a:effectLst>
              </a:rPr>
              <a:t>” in the Olivet Discourse predicted the kind despair being described here. </a:t>
            </a:r>
          </a:p>
          <a:p>
            <a:r>
              <a:rPr lang="en-US" sz="3200" dirty="0">
                <a:solidFill>
                  <a:srgbClr val="F5F5F5"/>
                </a:solidFill>
                <a:effectLst>
                  <a:outerShdw blurRad="38100" dist="38100" dir="2700000" algn="ctr" rotWithShape="0">
                    <a:schemeClr val="tx1"/>
                  </a:outerShdw>
                </a:effectLst>
              </a:rPr>
              <a:t>He said people would call upon the mountains to fall on them and the hills to cover them (Luke 23:27–30 cf. Revelation 6:16). </a:t>
            </a:r>
          </a:p>
          <a:p>
            <a:r>
              <a:rPr lang="en-US" sz="3200" dirty="0">
                <a:solidFill>
                  <a:srgbClr val="F5F5F5"/>
                </a:solidFill>
                <a:effectLst>
                  <a:outerShdw blurRad="38100" dist="38100" dir="2700000" algn="ctr" rotWithShape="0">
                    <a:schemeClr val="tx1"/>
                  </a:outerShdw>
                </a:effectLst>
              </a:rPr>
              <a:t>Josephus’s descriptions of starvation, torture, robbery, factional violence, murder, suicide, and hopelessness during Jerusalem’s siege vividly illustrate this misery.</a:t>
            </a:r>
          </a:p>
        </p:txBody>
      </p:sp>
    </p:spTree>
    <p:extLst>
      <p:ext uri="{BB962C8B-B14F-4D97-AF65-F5344CB8AC3E}">
        <p14:creationId xmlns:p14="http://schemas.microsoft.com/office/powerpoint/2010/main" val="21712451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3DE5905B-2032-A590-8493-DE7D38BF37B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9BDB19E-2A7B-7FC0-684B-908CF7E077D7}"/>
              </a:ext>
            </a:extLst>
          </p:cNvPr>
          <p:cNvSpPr>
            <a:spLocks noGrp="1"/>
          </p:cNvSpPr>
          <p:nvPr>
            <p:ph type="title"/>
          </p:nvPr>
        </p:nvSpPr>
        <p:spPr>
          <a:xfrm>
            <a:off x="0" y="-1"/>
            <a:ext cx="12192000" cy="93537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9:6</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in those days people will seek death and will not find it. They will long to die, but death will flee from them.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4A66C8DE-A745-6C72-7738-523F512103D3}"/>
              </a:ext>
            </a:extLst>
          </p:cNvPr>
          <p:cNvSpPr>
            <a:spLocks noGrp="1"/>
          </p:cNvSpPr>
          <p:nvPr>
            <p:ph idx="1"/>
          </p:nvPr>
        </p:nvSpPr>
        <p:spPr>
          <a:xfrm>
            <a:off x="50334" y="1178654"/>
            <a:ext cx="12025617" cy="5679346"/>
          </a:xfrm>
        </p:spPr>
        <p:txBody>
          <a:bodyPr>
            <a:normAutofit fontScale="85000" lnSpcReduction="10000"/>
          </a:bodyPr>
          <a:lstStyle/>
          <a:p>
            <a:r>
              <a:rPr lang="en-US" sz="3200" dirty="0">
                <a:solidFill>
                  <a:srgbClr val="F5F5F5"/>
                </a:solidFill>
                <a:effectLst>
                  <a:outerShdw blurRad="38100" dist="38100" dir="2700000" algn="ctr" rotWithShape="0">
                    <a:schemeClr val="tx1"/>
                  </a:outerShdw>
                </a:effectLst>
              </a:rPr>
              <a:t>The civilian population was caught between bloodthirsty internal rebel factions (led by three rebel leaders whose names were Simon, John, and Eleazar). </a:t>
            </a:r>
          </a:p>
          <a:p>
            <a:r>
              <a:rPr lang="en-US" sz="3200" dirty="0">
                <a:solidFill>
                  <a:srgbClr val="F5F5F5"/>
                </a:solidFill>
                <a:effectLst>
                  <a:outerShdw blurRad="38100" dist="38100" dir="2700000" algn="ctr" rotWithShape="0">
                    <a:schemeClr val="tx1"/>
                  </a:outerShdw>
                </a:effectLst>
              </a:rPr>
              <a:t>Josephus describes the city as a “great body torn in pieces”.</a:t>
            </a:r>
          </a:p>
          <a:p>
            <a:r>
              <a:rPr lang="en-US" sz="3200" dirty="0">
                <a:solidFill>
                  <a:srgbClr val="F5F5F5"/>
                </a:solidFill>
                <a:effectLst>
                  <a:outerShdw blurRad="38100" dist="38100" dir="2700000" algn="ctr" rotWithShape="0">
                    <a:schemeClr val="tx1"/>
                  </a:outerShdw>
                </a:effectLst>
              </a:rPr>
              <a:t> The domestic terror, rampant plundering, and factional slaughter were so severe that the elderly men and women began to actively pray for the Roman army to arrive! </a:t>
            </a:r>
          </a:p>
          <a:p>
            <a:r>
              <a:rPr lang="en-US" sz="3200" dirty="0">
                <a:solidFill>
                  <a:srgbClr val="F5F5F5"/>
                </a:solidFill>
                <a:effectLst>
                  <a:outerShdw blurRad="38100" dist="38100" dir="2700000" algn="ctr" rotWithShape="0">
                    <a:schemeClr val="tx1"/>
                  </a:outerShdw>
                </a:effectLst>
              </a:rPr>
              <a:t>They viewed an external war (with Rome) as their only hope of delivery from the horrible infighting that was taking place within the city. </a:t>
            </a:r>
          </a:p>
          <a:p>
            <a:r>
              <a:rPr lang="en-US" sz="3200" dirty="0">
                <a:solidFill>
                  <a:srgbClr val="F5F5F5"/>
                </a:solidFill>
                <a:effectLst>
                  <a:outerShdw blurRad="38100" dist="38100" dir="2700000" algn="ctr" rotWithShape="0">
                    <a:schemeClr val="tx1"/>
                  </a:outerShdw>
                </a:effectLst>
              </a:rPr>
              <a:t>Regular citizens were paralyzed by fear. </a:t>
            </a:r>
          </a:p>
          <a:p>
            <a:r>
              <a:rPr lang="en-US" sz="3200" dirty="0">
                <a:solidFill>
                  <a:srgbClr val="F5F5F5"/>
                </a:solidFill>
                <a:effectLst>
                  <a:outerShdw blurRad="38100" dist="38100" dir="2700000" algn="ctr" rotWithShape="0">
                    <a:schemeClr val="tx1"/>
                  </a:outerShdw>
                </a:effectLst>
              </a:rPr>
              <a:t>Trapped inside, they couldn’t flee because guards blocked every exit. </a:t>
            </a:r>
          </a:p>
          <a:p>
            <a:r>
              <a:rPr lang="en-US" sz="3200" dirty="0">
                <a:solidFill>
                  <a:srgbClr val="F5F5F5"/>
                </a:solidFill>
                <a:effectLst>
                  <a:outerShdw blurRad="38100" dist="38100" dir="2700000" algn="ctr" rotWithShape="0">
                    <a:schemeClr val="tx1"/>
                  </a:outerShdw>
                </a:effectLst>
              </a:rPr>
              <a:t>While the rebel factions violently disagreed on everything else, they unanimously agreed on executing anyone suspected of wanting peace or desertion. </a:t>
            </a:r>
          </a:p>
          <a:p>
            <a:r>
              <a:rPr lang="en-US" sz="3200" dirty="0">
                <a:solidFill>
                  <a:srgbClr val="F5F5F5"/>
                </a:solidFill>
                <a:effectLst>
                  <a:outerShdw blurRad="38100" dist="38100" dir="2700000" algn="ctr" rotWithShape="0">
                    <a:schemeClr val="tx1"/>
                  </a:outerShdw>
                </a:effectLst>
              </a:rPr>
              <a:t>As Josephus famously notes, “They agreed in nothing but this, to kill those that were innocent.”</a:t>
            </a:r>
          </a:p>
        </p:txBody>
      </p:sp>
    </p:spTree>
    <p:extLst>
      <p:ext uri="{BB962C8B-B14F-4D97-AF65-F5344CB8AC3E}">
        <p14:creationId xmlns:p14="http://schemas.microsoft.com/office/powerpoint/2010/main" val="10372847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p:cTn id="49"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6F78F164-4523-3651-2B61-A452D191F90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79DC475-ABBF-AE04-A83B-0DF3B596870A}"/>
              </a:ext>
            </a:extLst>
          </p:cNvPr>
          <p:cNvSpPr>
            <a:spLocks noGrp="1"/>
          </p:cNvSpPr>
          <p:nvPr>
            <p:ph type="title"/>
          </p:nvPr>
        </p:nvSpPr>
        <p:spPr>
          <a:xfrm>
            <a:off x="0" y="-1"/>
            <a:ext cx="12192000" cy="93537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9:6</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in those days people will seek death and will not find it. They will long to die, but death will flee from them.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97541749-DFB7-C40E-2A25-4736FF50CEB9}"/>
              </a:ext>
            </a:extLst>
          </p:cNvPr>
          <p:cNvSpPr>
            <a:spLocks noGrp="1"/>
          </p:cNvSpPr>
          <p:nvPr>
            <p:ph idx="1"/>
          </p:nvPr>
        </p:nvSpPr>
        <p:spPr>
          <a:xfrm>
            <a:off x="46139" y="1098958"/>
            <a:ext cx="12025617" cy="5679346"/>
          </a:xfrm>
        </p:spPr>
        <p:txBody>
          <a:bodyPr>
            <a:normAutofit lnSpcReduction="10000"/>
          </a:bodyPr>
          <a:lstStyle/>
          <a:p>
            <a:r>
              <a:rPr lang="en-US" sz="3200" dirty="0">
                <a:solidFill>
                  <a:srgbClr val="F5F5F5"/>
                </a:solidFill>
                <a:effectLst>
                  <a:outerShdw blurRad="38100" dist="38100" dir="2700000" algn="ctr" rotWithShape="0">
                    <a:schemeClr val="tx1"/>
                  </a:outerShdw>
                </a:effectLst>
              </a:rPr>
              <a:t>In their madness, two of the rebel Jewish leaders (John and Simon) began intentionally burning granaries and storehouses filled with corn and provisions simply to deny them to the other side. </a:t>
            </a:r>
          </a:p>
          <a:p>
            <a:r>
              <a:rPr lang="en-US" sz="3200" dirty="0">
                <a:solidFill>
                  <a:srgbClr val="F5F5F5"/>
                </a:solidFill>
                <a:effectLst>
                  <a:outerShdw blurRad="38100" dist="38100" dir="2700000" algn="ctr" rotWithShape="0">
                    <a:schemeClr val="tx1"/>
                  </a:outerShdw>
                </a:effectLst>
              </a:rPr>
              <a:t>Josephus laments that they single-handedly destroyed the very food supply that could have helped the city survive years of siege, effectively starving themselves before the Romans even breached a wall. </a:t>
            </a:r>
          </a:p>
          <a:p>
            <a:r>
              <a:rPr lang="en-US" sz="3200" dirty="0">
                <a:solidFill>
                  <a:srgbClr val="F5F5F5"/>
                </a:solidFill>
                <a:effectLst>
                  <a:outerShdw blurRad="38100" dist="38100" dir="2700000" algn="ctr" rotWithShape="0">
                    <a:schemeClr val="tx1"/>
                  </a:outerShdw>
                </a:effectLst>
              </a:rPr>
              <a:t>When Titus originally arrived and observed the city from afar, he recognized that the factions were doing the Roman’s work for them. </a:t>
            </a:r>
          </a:p>
          <a:p>
            <a:r>
              <a:rPr lang="en-US" sz="3200" dirty="0">
                <a:solidFill>
                  <a:srgbClr val="F5F5F5"/>
                </a:solidFill>
                <a:effectLst>
                  <a:outerShdw blurRad="38100" dist="38100" dir="2700000" algn="ctr" rotWithShape="0">
                    <a:schemeClr val="tx1"/>
                  </a:outerShdw>
                </a:effectLst>
              </a:rPr>
              <a:t>Rather than rushing in blindly, he allowed the Jewish factions to exhaust their manpower, burn their own food, and slaughter each other.</a:t>
            </a:r>
          </a:p>
        </p:txBody>
      </p:sp>
    </p:spTree>
    <p:extLst>
      <p:ext uri="{BB962C8B-B14F-4D97-AF65-F5344CB8AC3E}">
        <p14:creationId xmlns:p14="http://schemas.microsoft.com/office/powerpoint/2010/main" val="26865904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54455AEE-C8ED-DC8A-DD50-E55E9D4CC84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851DF4DD-F878-8B60-9215-8FD7BE8A76F0}"/>
              </a:ext>
            </a:extLst>
          </p:cNvPr>
          <p:cNvSpPr>
            <a:spLocks noGrp="1"/>
          </p:cNvSpPr>
          <p:nvPr>
            <p:ph type="title"/>
          </p:nvPr>
        </p:nvSpPr>
        <p:spPr>
          <a:xfrm>
            <a:off x="0" y="-1"/>
            <a:ext cx="12192000" cy="93537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9:6</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in those days people will seek death and will not find it. They will long to die, but death will flee from them.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CFD8F37A-2266-EAF0-0DDF-4C778AC24B89}"/>
              </a:ext>
            </a:extLst>
          </p:cNvPr>
          <p:cNvSpPr>
            <a:spLocks noGrp="1"/>
          </p:cNvSpPr>
          <p:nvPr>
            <p:ph idx="1"/>
          </p:nvPr>
        </p:nvSpPr>
        <p:spPr>
          <a:xfrm>
            <a:off x="46139" y="1098958"/>
            <a:ext cx="12025617" cy="5318620"/>
          </a:xfrm>
        </p:spPr>
        <p:txBody>
          <a:bodyPr>
            <a:normAutofit/>
          </a:bodyPr>
          <a:lstStyle/>
          <a:p>
            <a:r>
              <a:rPr lang="en-US" sz="3200" dirty="0">
                <a:solidFill>
                  <a:srgbClr val="F5F5F5"/>
                </a:solidFill>
                <a:effectLst>
                  <a:outerShdw blurRad="38100" dist="38100" dir="2700000" algn="ctr" rotWithShape="0">
                    <a:schemeClr val="tx1"/>
                  </a:outerShdw>
                </a:effectLst>
              </a:rPr>
              <a:t>When Titus finally did press the siege, he combined brutal force with psychological tactics. </a:t>
            </a:r>
          </a:p>
          <a:p>
            <a:r>
              <a:rPr lang="en-US" sz="3200" dirty="0">
                <a:solidFill>
                  <a:srgbClr val="F5F5F5"/>
                </a:solidFill>
                <a:effectLst>
                  <a:outerShdw blurRad="38100" dist="38100" dir="2700000" algn="ctr" rotWithShape="0">
                    <a:schemeClr val="tx1"/>
                  </a:outerShdw>
                </a:effectLst>
              </a:rPr>
              <a:t>He ordered the crucifixion of captured Jewish fighters outside the walls to terrorize those inside into surrendering. </a:t>
            </a:r>
          </a:p>
          <a:p>
            <a:r>
              <a:rPr lang="en-US" sz="3200" dirty="0">
                <a:solidFill>
                  <a:srgbClr val="F5F5F5"/>
                </a:solidFill>
                <a:effectLst>
                  <a:outerShdw blurRad="38100" dist="38100" dir="2700000" algn="ctr" rotWithShape="0">
                    <a:schemeClr val="tx1"/>
                  </a:outerShdw>
                </a:effectLst>
              </a:rPr>
              <a:t>Conversely, he also periodically halted the siege to offer peace terms via Josephus, hoping the starving, terrified civilian population would revolt against the tyrants.</a:t>
            </a:r>
          </a:p>
          <a:p>
            <a:r>
              <a:rPr lang="en-US" sz="3200" dirty="0">
                <a:solidFill>
                  <a:srgbClr val="F5F5F5"/>
                </a:solidFill>
                <a:effectLst>
                  <a:outerShdw blurRad="38100" dist="38100" dir="2700000" algn="ctr" rotWithShape="0">
                    <a:schemeClr val="tx1"/>
                  </a:outerShdw>
                </a:effectLst>
              </a:rPr>
              <a:t>The tragic irony Josephus emphasizes throughout Book 5 of his </a:t>
            </a:r>
            <a:r>
              <a:rPr lang="en-US" sz="3200" i="1" dirty="0">
                <a:solidFill>
                  <a:srgbClr val="F5F5F5"/>
                </a:solidFill>
                <a:effectLst>
                  <a:outerShdw blurRad="38100" dist="38100" dir="2700000" algn="ctr" rotWithShape="0">
                    <a:schemeClr val="tx1"/>
                  </a:outerShdw>
                </a:effectLst>
              </a:rPr>
              <a:t>Jewish Wars </a:t>
            </a:r>
            <a:r>
              <a:rPr lang="en-US" sz="3200" dirty="0">
                <a:solidFill>
                  <a:srgbClr val="F5F5F5"/>
                </a:solidFill>
                <a:effectLst>
                  <a:outerShdw blurRad="38100" dist="38100" dir="2700000" algn="ctr" rotWithShape="0">
                    <a:schemeClr val="tx1"/>
                  </a:outerShdw>
                </a:effectLst>
              </a:rPr>
              <a:t>is that the rebel leaders were completely unyielding; they brutally executed any citizen who advocated for Titus's peace terms, preferring total civic self-destruction over submission. </a:t>
            </a:r>
          </a:p>
        </p:txBody>
      </p:sp>
      <p:sp>
        <p:nvSpPr>
          <p:cNvPr id="3" name="TextBox 2">
            <a:extLst>
              <a:ext uri="{FF2B5EF4-FFF2-40B4-BE49-F238E27FC236}">
                <a16:creationId xmlns:a16="http://schemas.microsoft.com/office/drawing/2014/main" id="{EF8334C0-AB2A-E65B-B8DE-0E2390913A2C}"/>
              </a:ext>
            </a:extLst>
          </p:cNvPr>
          <p:cNvSpPr txBox="1"/>
          <p:nvPr/>
        </p:nvSpPr>
        <p:spPr>
          <a:xfrm>
            <a:off x="0" y="6488667"/>
            <a:ext cx="12192000" cy="369332"/>
          </a:xfrm>
          <a:prstGeom prst="rect">
            <a:avLst/>
          </a:prstGeom>
          <a:noFill/>
        </p:spPr>
        <p:txBody>
          <a:bodyPr wrap="square" rtlCol="0">
            <a:spAutoFit/>
          </a:bodyPr>
          <a:lstStyle/>
          <a:p>
            <a:pPr>
              <a:defRPr/>
            </a:pPr>
            <a:r>
              <a:rPr lang="en-US" sz="1800" kern="1200" dirty="0">
                <a:solidFill>
                  <a:srgbClr val="FFFFFF"/>
                </a:solidFill>
                <a:effectLst>
                  <a:outerShdw blurRad="50800" dist="50800" dir="5400000" algn="ctr">
                    <a:srgbClr val="000000"/>
                  </a:outerShdw>
                </a:effectLst>
                <a:latin typeface="Calibri" panose="020F0502020204030204" pitchFamily="34" charset="0"/>
                <a:ea typeface="+mn-ea"/>
                <a:cs typeface="+mn-cs"/>
              </a:rPr>
              <a:t>https://en.wikisource.org/wiki/The_War_of_the_Jews/Book_V</a:t>
            </a:r>
            <a:endParaRPr lang="en-US" dirty="0">
              <a:solidFill>
                <a:prstClr val="white"/>
              </a:solidFill>
              <a:effectLst>
                <a:outerShdw blurRad="50800" dist="50800" dir="5400000" algn="ctr" rotWithShape="0">
                  <a:schemeClr val="tx1"/>
                </a:outerShdw>
              </a:effectLst>
              <a:latin typeface="Calibri" panose="020F0502020204030204"/>
            </a:endParaRPr>
          </a:p>
        </p:txBody>
      </p:sp>
    </p:spTree>
    <p:extLst>
      <p:ext uri="{BB962C8B-B14F-4D97-AF65-F5344CB8AC3E}">
        <p14:creationId xmlns:p14="http://schemas.microsoft.com/office/powerpoint/2010/main" val="12823508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59FDAE94-07A8-8FD4-4877-6A7294D7DB6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0C9D680-49E9-986C-70F5-6EA635954721}"/>
              </a:ext>
            </a:extLst>
          </p:cNvPr>
          <p:cNvSpPr txBox="1"/>
          <p:nvPr/>
        </p:nvSpPr>
        <p:spPr>
          <a:xfrm>
            <a:off x="0" y="6488668"/>
            <a:ext cx="1219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https://www.alamy.com/stock-photo-locust-head-cutout-93373986.html</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8" name="Title 1">
            <a:extLst>
              <a:ext uri="{FF2B5EF4-FFF2-40B4-BE49-F238E27FC236}">
                <a16:creationId xmlns:a16="http://schemas.microsoft.com/office/drawing/2014/main" id="{E4CA32D1-6CF3-96B9-B973-5EEFFBE4BCFC}"/>
              </a:ext>
            </a:extLst>
          </p:cNvPr>
          <p:cNvSpPr>
            <a:spLocks noGrp="1"/>
          </p:cNvSpPr>
          <p:nvPr>
            <p:ph type="title"/>
          </p:nvPr>
        </p:nvSpPr>
        <p:spPr>
          <a:xfrm>
            <a:off x="0" y="-2"/>
            <a:ext cx="12192000" cy="145549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In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appearance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locusts were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like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horses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prepared for battle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on their heads were what looked like crowns of gold; their faces were like human faces,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their hair like women's hair, and their teeth like lions' teeth;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they had breastplates like breastplates of iron, and the noise of their wings was like the noise of many chariots with horses rushing into battle.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41E3B573-1D40-4990-4FBC-7C606ECCD692}"/>
              </a:ext>
            </a:extLst>
          </p:cNvPr>
          <p:cNvPicPr>
            <a:picLocks noChangeAspect="1"/>
          </p:cNvPicPr>
          <p:nvPr/>
        </p:nvPicPr>
        <p:blipFill>
          <a:blip r:embed="rId4"/>
          <a:stretch>
            <a:fillRect/>
          </a:stretch>
        </p:blipFill>
        <p:spPr>
          <a:xfrm>
            <a:off x="2810312" y="1902385"/>
            <a:ext cx="5645952" cy="4255134"/>
          </a:xfrm>
          <a:prstGeom prst="rect">
            <a:avLst/>
          </a:prstGeom>
        </p:spPr>
      </p:pic>
    </p:spTree>
    <p:extLst>
      <p:ext uri="{BB962C8B-B14F-4D97-AF65-F5344CB8AC3E}">
        <p14:creationId xmlns:p14="http://schemas.microsoft.com/office/powerpoint/2010/main" val="37685806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641E19AE-13BF-1461-F250-AE609B681D9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3EA1680-8985-77FB-D5EE-02DC5848831A}"/>
              </a:ext>
            </a:extLst>
          </p:cNvPr>
          <p:cNvSpPr>
            <a:spLocks noGrp="1"/>
          </p:cNvSpPr>
          <p:nvPr>
            <p:ph type="title"/>
          </p:nvPr>
        </p:nvSpPr>
        <p:spPr>
          <a:xfrm>
            <a:off x="0" y="-1"/>
            <a:ext cx="12192000" cy="1606493"/>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In appearance the locusts were like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horses prepared for battle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on their heads were what looked like crowns of gold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their faces were like human faces,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their hair like women's hair, and their teeth like lions' teeth;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they had breastplates like breastplates of iron, and the noise of their wings was like the noise of many chariots with horses rushing into battle.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656F06BE-7A77-D369-79E1-EDA2E1828AFF}"/>
              </a:ext>
            </a:extLst>
          </p:cNvPr>
          <p:cNvSpPr>
            <a:spLocks noGrp="1"/>
          </p:cNvSpPr>
          <p:nvPr>
            <p:ph idx="1"/>
          </p:nvPr>
        </p:nvSpPr>
        <p:spPr>
          <a:xfrm>
            <a:off x="50334" y="1963024"/>
            <a:ext cx="12025617" cy="4681058"/>
          </a:xfrm>
        </p:spPr>
        <p:txBody>
          <a:bodyPr>
            <a:normAutofit/>
          </a:bodyPr>
          <a:lstStyle/>
          <a:p>
            <a:r>
              <a:rPr lang="en-US" sz="3200" dirty="0">
                <a:solidFill>
                  <a:srgbClr val="F5F5F5"/>
                </a:solidFill>
                <a:effectLst>
                  <a:outerShdw blurRad="38100" dist="38100" dir="2700000" algn="ctr" rotWithShape="0">
                    <a:schemeClr val="tx1"/>
                  </a:outerShdw>
                </a:effectLst>
              </a:rPr>
              <a:t>John’s description here would have been especially fearsome in antiquity, because in </a:t>
            </a:r>
            <a:r>
              <a:rPr lang="en-US" sz="3200" b="1" i="1" dirty="0">
                <a:solidFill>
                  <a:srgbClr val="F5F5F5"/>
                </a:solidFill>
                <a:effectLst>
                  <a:outerShdw blurRad="38100" dist="38100" dir="2700000" algn="ctr" rotWithShape="0">
                    <a:schemeClr val="tx1"/>
                  </a:outerShdw>
                </a:effectLst>
              </a:rPr>
              <a:t>that</a:t>
            </a:r>
            <a:r>
              <a:rPr lang="en-US" sz="3200" dirty="0">
                <a:solidFill>
                  <a:srgbClr val="F5F5F5"/>
                </a:solidFill>
                <a:effectLst>
                  <a:outerShdw blurRad="38100" dist="38100" dir="2700000" algn="ctr" rotWithShape="0">
                    <a:schemeClr val="tx1"/>
                  </a:outerShdw>
                </a:effectLst>
              </a:rPr>
              <a:t> day war horses were among the most powerful and feared military weapons –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horses prepared for battle</a:t>
            </a:r>
            <a:r>
              <a:rPr lang="en-US" sz="3200" dirty="0">
                <a:solidFill>
                  <a:srgbClr val="F5F5F5"/>
                </a:solidFill>
                <a:effectLst>
                  <a:outerShdw blurRad="38100" dist="38100" dir="2700000" algn="ctr" rotWithShape="0">
                    <a:schemeClr val="tx1"/>
                  </a:outerShdw>
                </a:effectLst>
              </a:rPr>
              <a:t>” are fast, strong, and virtually unstoppable.</a:t>
            </a:r>
          </a:p>
          <a:p>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on their heads were what looked like crowns of gold</a:t>
            </a:r>
            <a:r>
              <a:rPr lang="en-US" sz="3200" dirty="0">
                <a:solidFill>
                  <a:srgbClr val="F5F5F5"/>
                </a:solidFill>
                <a:effectLst>
                  <a:outerShdw blurRad="38100" dist="38100" dir="2700000" algn="ctr" rotWithShape="0">
                    <a:schemeClr val="tx1"/>
                  </a:outerShdw>
                </a:effectLst>
              </a:rPr>
              <a:t>” – in this context,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crowns</a:t>
            </a:r>
            <a:r>
              <a:rPr lang="en-US" sz="3200" dirty="0">
                <a:solidFill>
                  <a:srgbClr val="F5F5F5"/>
                </a:solidFill>
                <a:effectLst>
                  <a:outerShdw blurRad="38100" dist="38100" dir="2700000" algn="ctr" rotWithShape="0">
                    <a:schemeClr val="tx1"/>
                  </a:outerShdw>
                </a:effectLst>
              </a:rPr>
              <a:t>” are an emblem of their victorious conquering. </a:t>
            </a:r>
          </a:p>
          <a:p>
            <a:r>
              <a:rPr lang="en-US" sz="3200" dirty="0">
                <a:solidFill>
                  <a:srgbClr val="F5F5F5"/>
                </a:solidFill>
                <a:effectLst>
                  <a:outerShdw blurRad="38100" dist="38100" dir="2700000" algn="ctr" rotWithShape="0">
                    <a:schemeClr val="tx1"/>
                  </a:outerShdw>
                </a:effectLst>
              </a:rPr>
              <a:t>Thus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crowns of gold</a:t>
            </a:r>
            <a:r>
              <a:rPr lang="en-US" sz="3200" dirty="0">
                <a:solidFill>
                  <a:srgbClr val="F5F5F5"/>
                </a:solidFill>
                <a:effectLst>
                  <a:outerShdw blurRad="38100" dist="38100" dir="2700000" algn="ctr" rotWithShape="0">
                    <a:schemeClr val="tx1"/>
                  </a:outerShdw>
                </a:effectLst>
              </a:rPr>
              <a:t>” on these on locusts who symbolize demonic beings, probably signify that these locusts are demonic rulers and powers of darkness (Eph 6:12; cp. Col 2:15).</a:t>
            </a:r>
          </a:p>
        </p:txBody>
      </p:sp>
    </p:spTree>
    <p:extLst>
      <p:ext uri="{BB962C8B-B14F-4D97-AF65-F5344CB8AC3E}">
        <p14:creationId xmlns:p14="http://schemas.microsoft.com/office/powerpoint/2010/main" val="3161518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F21FED3D-BBE3-E119-170B-885B9B7E4BFD}"/>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5F4E9EA-AB00-155E-B47A-6D6B8EA9A073}"/>
              </a:ext>
            </a:extLst>
          </p:cNvPr>
          <p:cNvSpPr>
            <a:spLocks noGrp="1"/>
          </p:cNvSpPr>
          <p:nvPr>
            <p:ph type="title"/>
          </p:nvPr>
        </p:nvSpPr>
        <p:spPr>
          <a:xfrm>
            <a:off x="0" y="-1"/>
            <a:ext cx="12192000" cy="1606493"/>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In appearance the locusts were like horses prepared for battle: on their heads were what looked like crowns of gold;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their faces were like human faces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their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hair like women's hair</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their teeth like lions' teeth;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they had breastplates like breastplates of iron, and the noise of their wings was like the noise of many chariots with horses rushing into battle.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5FA67CD1-9F66-066D-1C0A-0989A33B1B5F}"/>
              </a:ext>
            </a:extLst>
          </p:cNvPr>
          <p:cNvSpPr>
            <a:spLocks noGrp="1"/>
          </p:cNvSpPr>
          <p:nvPr>
            <p:ph idx="1"/>
          </p:nvPr>
        </p:nvSpPr>
        <p:spPr>
          <a:xfrm>
            <a:off x="33556" y="1719744"/>
            <a:ext cx="12025617" cy="5066950"/>
          </a:xfrm>
        </p:spPr>
        <p:txBody>
          <a:bodyPr>
            <a:normAutofit fontScale="85000" lnSpcReduction="20000"/>
          </a:bodyPr>
          <a:lstStyle/>
          <a:p>
            <a:r>
              <a:rPr lang="en-US" sz="3200" dirty="0">
                <a:solidFill>
                  <a:srgbClr val="F5F5F5"/>
                </a:solidFill>
                <a:effectLst>
                  <a:outerShdw blurRad="38100" dist="38100" dir="2700000" algn="ctr" rotWithShape="0">
                    <a:schemeClr val="tx1"/>
                  </a:outerShdw>
                </a:effectLst>
              </a:rPr>
              <a:t>Next the narrative shifts to their </a:t>
            </a:r>
            <a:r>
              <a:rPr lang="en-US" sz="3200" b="1" i="1" dirty="0">
                <a:solidFill>
                  <a:srgbClr val="F5F5F5"/>
                </a:solidFill>
                <a:effectLst>
                  <a:outerShdw blurRad="38100" dist="38100" dir="2700000" algn="ctr" rotWithShape="0">
                    <a:schemeClr val="tx1"/>
                  </a:outerShdw>
                </a:effectLst>
              </a:rPr>
              <a:t>human-like</a:t>
            </a:r>
            <a:r>
              <a:rPr lang="en-US" sz="3200" dirty="0">
                <a:solidFill>
                  <a:srgbClr val="F5F5F5"/>
                </a:solidFill>
                <a:effectLst>
                  <a:outerShdw blurRad="38100" dist="38100" dir="2700000" algn="ctr" rotWithShape="0">
                    <a:schemeClr val="tx1"/>
                  </a:outerShdw>
                </a:effectLst>
              </a:rPr>
              <a:t> features: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their faces were like human faces</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This probably suggests their intelligence, as man’s intelligence is an important attribute making him the highest of all creatures (Ps 8:4-8).</a:t>
            </a:r>
          </a:p>
          <a:p>
            <a:r>
              <a:rPr lang="en-US" sz="3200" dirty="0">
                <a:solidFill>
                  <a:srgbClr val="F5F5F5"/>
                </a:solidFill>
                <a:effectLst>
                  <a:outerShdw blurRad="38100" dist="38100" dir="2700000" algn="ctr" rotWithShape="0">
                    <a:schemeClr val="tx1"/>
                  </a:outerShdw>
                </a:effectLst>
              </a:rPr>
              <a:t>These demon-locusts also had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hair like women's hair</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This additional human-like feature may be a reference to the demonically-induced, shameful crimes committed within Jerusalem of this period. </a:t>
            </a:r>
          </a:p>
          <a:p>
            <a:r>
              <a:rPr lang="en-US" sz="3200" dirty="0">
                <a:solidFill>
                  <a:srgbClr val="F5F5F5"/>
                </a:solidFill>
                <a:effectLst>
                  <a:outerShdw blurRad="38100" dist="38100" dir="2700000" algn="ctr" rotWithShape="0">
                    <a:schemeClr val="tx1"/>
                  </a:outerShdw>
                </a:effectLst>
              </a:rPr>
              <a:t>Josephus writes concerning some of the rebels: </a:t>
            </a:r>
          </a:p>
          <a:p>
            <a:pPr lvl="1"/>
            <a:r>
              <a:rPr lang="en-US" sz="2800" i="1"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they decked their hair, and put on women’s garments, and were besmeared over with ointments; and that they might appear very comely, they had paints under their eyes, and imitated not only the ornaments, but also the lusts of women, and were guilty of such intolerable uncleanness, that they invented unlawful pleasures of that sort. And thus did they roll themselves up and down the city, as in a brothel-house, and defiled it entirely with their impure actions; nay, while their faces looked like the faces of women, they killed with their right hands; and when their gait was effeminate, they presently attacked men.</a:t>
            </a:r>
            <a:r>
              <a:rPr lang="en-US" sz="2800" dirty="0">
                <a:solidFill>
                  <a:srgbClr val="F5F5F5"/>
                </a:solidFill>
                <a:effectLst>
                  <a:outerShdw blurRad="38100" dist="38100" dir="2700000" algn="ctr" rotWithShape="0">
                    <a:schemeClr val="tx1"/>
                  </a:outerShdw>
                </a:effectLst>
              </a:rPr>
              <a:t> (J.W. 4:9:10 §561-563)</a:t>
            </a:r>
          </a:p>
        </p:txBody>
      </p:sp>
    </p:spTree>
    <p:extLst>
      <p:ext uri="{BB962C8B-B14F-4D97-AF65-F5344CB8AC3E}">
        <p14:creationId xmlns:p14="http://schemas.microsoft.com/office/powerpoint/2010/main" val="11818522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0AB88442-EAB4-798B-6DD5-BED7BDB7696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2191861-1C72-8E84-D8FA-632D4247E097}"/>
              </a:ext>
            </a:extLst>
          </p:cNvPr>
          <p:cNvSpPr>
            <a:spLocks noGrp="1"/>
          </p:cNvSpPr>
          <p:nvPr>
            <p:ph type="title"/>
          </p:nvPr>
        </p:nvSpPr>
        <p:spPr>
          <a:xfrm>
            <a:off x="0" y="-1"/>
            <a:ext cx="12192000" cy="1606493"/>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In appearance the locusts were like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horses prepared for battle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on their heads were what looked like crowns of gold; their faces were like human faces,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their hair like women's hair,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their teeth like lions' teeth</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they had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breastplates like breastplates of iron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noise of their wings was like the noise of many chariots with horses rushing into battle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59BA61AB-AD2F-EEB2-A164-3C58464E368F}"/>
              </a:ext>
            </a:extLst>
          </p:cNvPr>
          <p:cNvSpPr>
            <a:spLocks noGrp="1"/>
          </p:cNvSpPr>
          <p:nvPr>
            <p:ph idx="1"/>
          </p:nvPr>
        </p:nvSpPr>
        <p:spPr>
          <a:xfrm>
            <a:off x="33556" y="1719744"/>
            <a:ext cx="12025617" cy="5066950"/>
          </a:xfrm>
        </p:spPr>
        <p:txBody>
          <a:bodyPr>
            <a:normAutofit fontScale="85000" lnSpcReduction="10000"/>
          </a:bodyPr>
          <a:lstStyle/>
          <a:p>
            <a:r>
              <a:rPr lang="en-US" sz="3200" dirty="0">
                <a:solidFill>
                  <a:srgbClr val="F5F5F5"/>
                </a:solidFill>
                <a:effectLst>
                  <a:outerShdw blurRad="38100" dist="38100" dir="2700000" algn="ctr" rotWithShape="0">
                    <a:schemeClr val="tx1"/>
                  </a:outerShdw>
                </a:effectLst>
              </a:rPr>
              <a:t>Next the narrative shifts to their </a:t>
            </a:r>
            <a:r>
              <a:rPr lang="en-US" sz="3200" b="1" i="1" dirty="0">
                <a:solidFill>
                  <a:srgbClr val="F5F5F5"/>
                </a:solidFill>
                <a:effectLst>
                  <a:outerShdw blurRad="38100" dist="38100" dir="2700000" algn="ctr" rotWithShape="0">
                    <a:schemeClr val="tx1"/>
                  </a:outerShdw>
                </a:effectLst>
              </a:rPr>
              <a:t>animal-like</a:t>
            </a:r>
            <a:r>
              <a:rPr lang="en-US" sz="3200" dirty="0">
                <a:solidFill>
                  <a:srgbClr val="F5F5F5"/>
                </a:solidFill>
                <a:effectLst>
                  <a:outerShdw blurRad="38100" dist="38100" dir="2700000" algn="ctr" rotWithShape="0">
                    <a:schemeClr val="tx1"/>
                  </a:outerShdw>
                </a:effectLst>
              </a:rPr>
              <a:t> features: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their teeth like lions' teeth</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This is a proverbial image denoting the frightening and destructive power of lions (Job 4:10; Ps 7:2; 57:4; 58:6; Jer 2:30; Joel 1:6) from whom none can deliver (Isa 5:29; cf. </a:t>
            </a:r>
            <a:r>
              <a:rPr lang="en-US" sz="3200" dirty="0" err="1">
                <a:solidFill>
                  <a:srgbClr val="F5F5F5"/>
                </a:solidFill>
                <a:effectLst>
                  <a:outerShdw blurRad="38100" dist="38100" dir="2700000" algn="ctr" rotWithShape="0">
                    <a:schemeClr val="tx1"/>
                  </a:outerShdw>
                </a:effectLst>
              </a:rPr>
              <a:t>Pr</a:t>
            </a:r>
            <a:r>
              <a:rPr lang="en-US" sz="3200" dirty="0">
                <a:solidFill>
                  <a:srgbClr val="F5F5F5"/>
                </a:solidFill>
                <a:effectLst>
                  <a:outerShdw blurRad="38100" dist="38100" dir="2700000" algn="ctr" rotWithShape="0">
                    <a:schemeClr val="tx1"/>
                  </a:outerShdw>
                </a:effectLst>
              </a:rPr>
              <a:t> 30:30; Hos 5:14). </a:t>
            </a:r>
          </a:p>
          <a:p>
            <a:r>
              <a:rPr lang="en-US" sz="3200" dirty="0">
                <a:solidFill>
                  <a:srgbClr val="F5F5F5"/>
                </a:solidFill>
                <a:effectLst>
                  <a:outerShdw blurRad="38100" dist="38100" dir="2700000" algn="ctr" rotWithShape="0">
                    <a:schemeClr val="tx1"/>
                  </a:outerShdw>
                </a:effectLst>
              </a:rPr>
              <a:t>Though the attacking demon-locusts torment their victims for five months (9:5), they themselves cannot be hurt (or thwarted) for they had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breastplates like breastplates of iron</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This is a part of their look as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horses prepared for battle</a:t>
            </a:r>
            <a:r>
              <a:rPr lang="en-US" sz="3200" dirty="0">
                <a:solidFill>
                  <a:srgbClr val="F5F5F5"/>
                </a:solidFill>
                <a:effectLst>
                  <a:outerShdw blurRad="38100" dist="38100" dir="2700000" algn="ctr" rotWithShape="0">
                    <a:schemeClr val="tx1"/>
                  </a:outerShdw>
                </a:effectLst>
              </a:rPr>
              <a:t>” (9:7a): fully dressed for battle in their protective plated armor.</a:t>
            </a:r>
          </a:p>
          <a:p>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noise of their wings was like the noise of many chariots with horses rushing into battle</a:t>
            </a:r>
            <a:r>
              <a:rPr lang="en-US" sz="3200" dirty="0">
                <a:solidFill>
                  <a:srgbClr val="F5F5F5"/>
                </a:solidFill>
                <a:effectLst>
                  <a:outerShdw blurRad="38100" dist="38100" dir="2700000" algn="ctr" rotWithShape="0">
                    <a:schemeClr val="tx1"/>
                  </a:outerShdw>
                </a:effectLst>
              </a:rPr>
              <a:t>” – this audible element is designed to impart fear, for in antiquity the attack of war horses and chariots was a signal of approaching devastation (1Sam 13:5; 1Ki 20:1; Isa 2:7). </a:t>
            </a:r>
          </a:p>
        </p:txBody>
      </p:sp>
    </p:spTree>
    <p:extLst>
      <p:ext uri="{BB962C8B-B14F-4D97-AF65-F5344CB8AC3E}">
        <p14:creationId xmlns:p14="http://schemas.microsoft.com/office/powerpoint/2010/main" val="19410246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A810302F-DA7C-9278-D1F9-6726F075BAC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4AE8F4C-0A6B-DD1F-09B4-5AE47FADA6EA}"/>
              </a:ext>
            </a:extLst>
          </p:cNvPr>
          <p:cNvSpPr>
            <a:spLocks noGrp="1"/>
          </p:cNvSpPr>
          <p:nvPr>
            <p:ph type="title"/>
          </p:nvPr>
        </p:nvSpPr>
        <p:spPr>
          <a:xfrm>
            <a:off x="0" y="-1"/>
            <a:ext cx="12192000" cy="1015069"/>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9:10</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They have tails and stings like scorpions, and their power to hurt people for five months is in their tails.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3067F948-91F6-FC0F-C70A-103183FCC275}"/>
              </a:ext>
            </a:extLst>
          </p:cNvPr>
          <p:cNvSpPr>
            <a:spLocks noGrp="1"/>
          </p:cNvSpPr>
          <p:nvPr>
            <p:ph idx="1"/>
          </p:nvPr>
        </p:nvSpPr>
        <p:spPr>
          <a:xfrm>
            <a:off x="50334" y="1291905"/>
            <a:ext cx="12025617" cy="5566095"/>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John again emphasizes their scorpion-like tails, painful stingers, as well as the five-month limit.</a:t>
            </a:r>
          </a:p>
          <a:p>
            <a:r>
              <a:rPr lang="en-US" sz="3200" dirty="0">
                <a:solidFill>
                  <a:srgbClr val="F5F5F5"/>
                </a:solidFill>
                <a:effectLst>
                  <a:outerShdw blurRad="38100" dist="38100" dir="2700000" algn="ctr" rotWithShape="0">
                    <a:schemeClr val="tx1"/>
                  </a:outerShdw>
                </a:effectLst>
              </a:rPr>
              <a:t>This is not a just a repeat of John’s previous statements (9:3, 5), for here John adds a </a:t>
            </a:r>
            <a:r>
              <a:rPr lang="en-US" sz="3200" b="1" i="1" dirty="0">
                <a:solidFill>
                  <a:srgbClr val="F5F5F5"/>
                </a:solidFill>
                <a:effectLst>
                  <a:outerShdw blurRad="38100" dist="38100" dir="2700000" algn="ctr" rotWithShape="0">
                    <a:schemeClr val="tx1"/>
                  </a:outerShdw>
                </a:effectLst>
              </a:rPr>
              <a:t>new</a:t>
            </a:r>
            <a:r>
              <a:rPr lang="en-US" sz="3200" dirty="0">
                <a:solidFill>
                  <a:srgbClr val="F5F5F5"/>
                </a:solidFill>
                <a:effectLst>
                  <a:outerShdw blurRad="38100" dist="38100" dir="2700000" algn="ctr" rotWithShape="0">
                    <a:schemeClr val="tx1"/>
                  </a:outerShdw>
                </a:effectLst>
              </a:rPr>
              <a:t> feature: the locusts have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tails</a:t>
            </a:r>
            <a:r>
              <a:rPr lang="en-US" sz="3200" dirty="0">
                <a:solidFill>
                  <a:srgbClr val="F5F5F5"/>
                </a:solidFill>
                <a:effectLst>
                  <a:outerShdw blurRad="38100" dist="38100" dir="2700000" algn="ctr" rotWithShape="0">
                    <a:schemeClr val="tx1"/>
                  </a:outerShdw>
                </a:effectLst>
              </a:rPr>
              <a:t>” that are the </a:t>
            </a:r>
            <a:r>
              <a:rPr lang="en-US" sz="3200" b="1" i="1" dirty="0">
                <a:solidFill>
                  <a:srgbClr val="F5F5F5"/>
                </a:solidFill>
                <a:effectLst>
                  <a:outerShdw blurRad="38100" dist="38100" dir="2700000" algn="ctr" rotWithShape="0">
                    <a:schemeClr val="tx1"/>
                  </a:outerShdw>
                </a:effectLst>
              </a:rPr>
              <a:t>source</a:t>
            </a:r>
            <a:r>
              <a:rPr lang="en-US" sz="3200" dirty="0">
                <a:solidFill>
                  <a:srgbClr val="F5F5F5"/>
                </a:solidFill>
                <a:effectLst>
                  <a:outerShdw blurRad="38100" dist="38100" dir="2700000" algn="ctr" rotWithShape="0">
                    <a:schemeClr val="tx1"/>
                  </a:outerShdw>
                </a:effectLst>
              </a:rPr>
              <a:t> of pain.</a:t>
            </a:r>
          </a:p>
          <a:p>
            <a:r>
              <a:rPr lang="en-US" sz="3200" dirty="0">
                <a:solidFill>
                  <a:srgbClr val="F5F5F5"/>
                </a:solidFill>
                <a:effectLst>
                  <a:outerShdw blurRad="38100" dist="38100" dir="2700000" algn="ctr" rotWithShape="0">
                    <a:schemeClr val="tx1"/>
                  </a:outerShdw>
                </a:effectLst>
              </a:rPr>
              <a:t>Interestingly and perhaps significantly, when Isaiah delivered God’s message of doom to Old Testament Israel he made this statement: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a:t>
            </a:r>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prophet who teaches lies [i.e. the false prophet] is the tail</a:t>
            </a:r>
            <a:r>
              <a:rPr lang="en-US" sz="3200" dirty="0">
                <a:solidFill>
                  <a:srgbClr val="F5F5F5"/>
                </a:solidFill>
                <a:effectLst>
                  <a:outerShdw blurRad="38100" dist="38100" dir="2700000" algn="ctr" rotWithShape="0">
                    <a:schemeClr val="tx1"/>
                  </a:outerShdw>
                </a:effectLst>
              </a:rPr>
              <a:t>” (Isa 9:15) </a:t>
            </a:r>
          </a:p>
          <a:p>
            <a:r>
              <a:rPr lang="en-US" sz="3200" dirty="0">
                <a:solidFill>
                  <a:srgbClr val="F5F5F5"/>
                </a:solidFill>
                <a:effectLst>
                  <a:outerShdw blurRad="38100" dist="38100" dir="2700000" algn="ctr" rotWithShape="0">
                    <a:schemeClr val="tx1"/>
                  </a:outerShdw>
                </a:effectLst>
              </a:rPr>
              <a:t>During the Jewish War, there were many false prophets who repeatedly promised that God would miraculously deliver Jerusalem. </a:t>
            </a:r>
          </a:p>
          <a:p>
            <a:r>
              <a:rPr lang="en-US" sz="3200" dirty="0">
                <a:solidFill>
                  <a:srgbClr val="F5F5F5"/>
                </a:solidFill>
                <a:effectLst>
                  <a:outerShdw blurRad="38100" dist="38100" dir="2700000" algn="ctr" rotWithShape="0">
                    <a:schemeClr val="tx1"/>
                  </a:outerShdw>
                </a:effectLst>
              </a:rPr>
              <a:t>These assurances persuaded people to remain in the city and continue resisting Rome, thereby increasing and prolonging their suffering.</a:t>
            </a:r>
          </a:p>
          <a:p>
            <a:r>
              <a:rPr lang="en-US" sz="3200" dirty="0">
                <a:solidFill>
                  <a:srgbClr val="F5F5F5"/>
                </a:solidFill>
                <a:effectLst>
                  <a:outerShdw blurRad="38100" dist="38100" dir="2700000" algn="ctr" rotWithShape="0">
                    <a:schemeClr val="tx1"/>
                  </a:outerShdw>
                </a:effectLst>
              </a:rPr>
              <a:t>The locusts’ torment therefore included spiritual deception and false hope, as well as cruelty, fear, and social chaos.</a:t>
            </a:r>
          </a:p>
        </p:txBody>
      </p:sp>
    </p:spTree>
    <p:extLst>
      <p:ext uri="{BB962C8B-B14F-4D97-AF65-F5344CB8AC3E}">
        <p14:creationId xmlns:p14="http://schemas.microsoft.com/office/powerpoint/2010/main" val="36267107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F199DE94-F738-8F80-E855-2FEF551FB386}"/>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40A2923-F57B-6383-3CBE-5E90716B744F}"/>
              </a:ext>
            </a:extLst>
          </p:cNvPr>
          <p:cNvSpPr>
            <a:spLocks noGrp="1"/>
          </p:cNvSpPr>
          <p:nvPr>
            <p:ph type="title"/>
          </p:nvPr>
        </p:nvSpPr>
        <p:spPr>
          <a:xfrm>
            <a:off x="0" y="-1"/>
            <a:ext cx="12192000" cy="1015069"/>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They have as king over them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angel of the bottomless pit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His name in Hebrew is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Abaddon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in Greek he is called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Apollyon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75DCCA0E-A4A4-87FD-228E-0D5DD69E56F3}"/>
              </a:ext>
            </a:extLst>
          </p:cNvPr>
          <p:cNvSpPr>
            <a:spLocks noGrp="1"/>
          </p:cNvSpPr>
          <p:nvPr>
            <p:ph idx="1"/>
          </p:nvPr>
        </p:nvSpPr>
        <p:spPr>
          <a:xfrm>
            <a:off x="50334" y="1291905"/>
            <a:ext cx="12025617" cy="5566095"/>
          </a:xfrm>
        </p:spPr>
        <p:txBody>
          <a:bodyPr>
            <a:normAutofit lnSpcReduction="10000"/>
          </a:bodyPr>
          <a:lstStyle/>
          <a:p>
            <a:r>
              <a:rPr lang="en-US" sz="3200" b="1" i="1" dirty="0">
                <a:solidFill>
                  <a:srgbClr val="F5F5F5"/>
                </a:solidFill>
                <a:effectLst>
                  <a:outerShdw blurRad="38100" dist="38100" dir="2700000" algn="ctr" rotWithShape="0">
                    <a:schemeClr val="tx1"/>
                  </a:outerShdw>
                </a:effectLst>
              </a:rPr>
              <a:t>Natural</a:t>
            </a:r>
            <a:r>
              <a:rPr lang="en-US" sz="3200" dirty="0">
                <a:solidFill>
                  <a:srgbClr val="F5F5F5"/>
                </a:solidFill>
                <a:effectLst>
                  <a:outerShdw blurRad="38100" dist="38100" dir="2700000" algn="ctr" rotWithShape="0">
                    <a:schemeClr val="tx1"/>
                  </a:outerShdw>
                </a:effectLst>
              </a:rPr>
              <a:t> locusts have </a:t>
            </a:r>
            <a:r>
              <a:rPr lang="en-US" sz="3200" b="1" i="1" dirty="0">
                <a:solidFill>
                  <a:srgbClr val="F5F5F5"/>
                </a:solidFill>
                <a:effectLst>
                  <a:outerShdw blurRad="38100" dist="38100" dir="2700000" algn="ctr" rotWithShape="0">
                    <a:schemeClr val="tx1"/>
                  </a:outerShdw>
                </a:effectLst>
              </a:rPr>
              <a:t>no</a:t>
            </a:r>
            <a:r>
              <a:rPr lang="en-US" sz="3200" dirty="0">
                <a:solidFill>
                  <a:srgbClr val="F5F5F5"/>
                </a:solidFill>
                <a:effectLst>
                  <a:outerShdw blurRad="38100" dist="38100" dir="2700000" algn="ctr" rotWithShape="0">
                    <a:schemeClr val="tx1"/>
                  </a:outerShdw>
                </a:effectLst>
              </a:rPr>
              <a:t> king (Prov. 30:27), but these </a:t>
            </a:r>
            <a:r>
              <a:rPr lang="en-US" sz="3200" b="1" i="1" dirty="0">
                <a:solidFill>
                  <a:srgbClr val="F5F5F5"/>
                </a:solidFill>
                <a:effectLst>
                  <a:outerShdw blurRad="38100" dist="38100" dir="2700000" algn="ctr" rotWithShape="0">
                    <a:schemeClr val="tx1"/>
                  </a:outerShdw>
                </a:effectLst>
              </a:rPr>
              <a:t>demonic</a:t>
            </a:r>
            <a:r>
              <a:rPr lang="en-US" sz="3200" dirty="0">
                <a:solidFill>
                  <a:srgbClr val="F5F5F5"/>
                </a:solidFill>
                <a:effectLst>
                  <a:outerShdw blurRad="38100" dist="38100" dir="2700000" algn="ctr" rotWithShape="0">
                    <a:schemeClr val="tx1"/>
                  </a:outerShdw>
                </a:effectLst>
              </a:rPr>
              <a:t> locusts are ruled by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angel of the bottomless pit</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His Hebrew name,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Abaddon</a:t>
            </a:r>
            <a:r>
              <a:rPr lang="en-US" sz="3200" dirty="0">
                <a:solidFill>
                  <a:srgbClr val="F5F5F5"/>
                </a:solidFill>
                <a:effectLst>
                  <a:outerShdw blurRad="38100" dist="38100" dir="2700000" algn="ctr" rotWithShape="0">
                    <a:schemeClr val="tx1"/>
                  </a:outerShdw>
                </a:effectLst>
              </a:rPr>
              <a:t>”, and Greek name,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Apollyon</a:t>
            </a:r>
            <a:r>
              <a:rPr lang="en-US" sz="3200" dirty="0">
                <a:solidFill>
                  <a:srgbClr val="F5F5F5"/>
                </a:solidFill>
                <a:effectLst>
                  <a:outerShdw blurRad="38100" dist="38100" dir="2700000" algn="ctr" rotWithShape="0">
                    <a:schemeClr val="tx1"/>
                  </a:outerShdw>
                </a:effectLst>
              </a:rPr>
              <a:t>”, mean “Destruction” and “Destroyer.”</a:t>
            </a:r>
          </a:p>
          <a:p>
            <a:r>
              <a:rPr lang="en-US" sz="3200" dirty="0">
                <a:solidFill>
                  <a:srgbClr val="F5F5F5"/>
                </a:solidFill>
                <a:effectLst>
                  <a:outerShdw blurRad="38100" dist="38100" dir="2700000" algn="ctr" rotWithShape="0">
                    <a:schemeClr val="tx1"/>
                  </a:outerShdw>
                </a:effectLst>
              </a:rPr>
              <a:t>Most commentators identify this ruler as Satan—the ruler of demons (Matt. 12:24–27), the prince of the power of the air (Eph. 2:2), and the one possessing the power of death (Heb. 2:14).</a:t>
            </a:r>
          </a:p>
          <a:p>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Apollyon</a:t>
            </a:r>
            <a:r>
              <a:rPr lang="en-US" sz="3200" dirty="0">
                <a:solidFill>
                  <a:srgbClr val="F5F5F5"/>
                </a:solidFill>
                <a:effectLst>
                  <a:outerShdw blurRad="38100" dist="38100" dir="2700000" algn="ctr" rotWithShape="0">
                    <a:schemeClr val="tx1"/>
                  </a:outerShdw>
                </a:effectLst>
              </a:rPr>
              <a:t>” may also be a wordplay on “Apollo”, the pagan god with whom Nero associated himself. </a:t>
            </a:r>
          </a:p>
          <a:p>
            <a:r>
              <a:rPr lang="en-US" sz="3200" dirty="0">
                <a:solidFill>
                  <a:srgbClr val="F5F5F5"/>
                </a:solidFill>
                <a:effectLst>
                  <a:outerShdw blurRad="38100" dist="38100" dir="2700000" algn="ctr" rotWithShape="0">
                    <a:schemeClr val="tx1"/>
                  </a:outerShdw>
                </a:effectLst>
              </a:rPr>
              <a:t>This is significant in that Nero is the one who initially commissioned Vespasian to suppress the Jewish revolt after Jewish rebels defeated and expelled the Roman forces from Jerusalem in A.D. 66.</a:t>
            </a:r>
          </a:p>
        </p:txBody>
      </p:sp>
    </p:spTree>
    <p:extLst>
      <p:ext uri="{BB962C8B-B14F-4D97-AF65-F5344CB8AC3E}">
        <p14:creationId xmlns:p14="http://schemas.microsoft.com/office/powerpoint/2010/main" val="629110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ADEE1EB4-E4B0-98A7-BA61-4FE0DA4D70E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68E9725-4D54-2994-5C36-54010F4A8694}"/>
              </a:ext>
            </a:extLst>
          </p:cNvPr>
          <p:cNvSpPr>
            <a:spLocks noGrp="1"/>
          </p:cNvSpPr>
          <p:nvPr>
            <p:ph type="title"/>
          </p:nvPr>
        </p:nvSpPr>
        <p:spPr>
          <a:xfrm>
            <a:off x="0" y="-1"/>
            <a:ext cx="12192000" cy="66273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first woe has passed; behold, two woes are still to come.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C53278DD-C458-C73C-5FEC-D649C5BA5AFF}"/>
              </a:ext>
            </a:extLst>
          </p:cNvPr>
          <p:cNvSpPr>
            <a:spLocks noGrp="1"/>
          </p:cNvSpPr>
          <p:nvPr>
            <p:ph idx="1"/>
          </p:nvPr>
        </p:nvSpPr>
        <p:spPr>
          <a:xfrm>
            <a:off x="50334" y="901817"/>
            <a:ext cx="12025617" cy="5956183"/>
          </a:xfrm>
        </p:spPr>
        <p:txBody>
          <a:bodyPr>
            <a:normAutofit/>
          </a:bodyPr>
          <a:lstStyle/>
          <a:p>
            <a:r>
              <a:rPr lang="en-US" sz="3200" dirty="0">
                <a:solidFill>
                  <a:srgbClr val="F5F5F5"/>
                </a:solidFill>
                <a:effectLst>
                  <a:outerShdw blurRad="38100" dist="38100" dir="2700000" algn="ctr" rotWithShape="0">
                    <a:schemeClr val="tx1"/>
                  </a:outerShdw>
                </a:effectLst>
              </a:rPr>
              <a:t>This verse signals that the internal judgment of spiritual insanity and civil war inside Jerusalem that accompany the fifth trumpet has run its course. </a:t>
            </a:r>
          </a:p>
          <a:p>
            <a:r>
              <a:rPr lang="en-US" sz="3200" dirty="0">
                <a:solidFill>
                  <a:srgbClr val="F5F5F5"/>
                </a:solidFill>
                <a:effectLst>
                  <a:outerShdw blurRad="38100" dist="38100" dir="2700000" algn="ctr" rotWithShape="0">
                    <a:schemeClr val="tx1"/>
                  </a:outerShdw>
                </a:effectLst>
              </a:rPr>
              <a:t>The city has destroyed itself from within. </a:t>
            </a:r>
          </a:p>
          <a:p>
            <a:r>
              <a:rPr lang="en-US" sz="3200" dirty="0">
                <a:solidFill>
                  <a:srgbClr val="F5F5F5"/>
                </a:solidFill>
                <a:effectLst>
                  <a:outerShdw blurRad="38100" dist="38100" dir="2700000" algn="ctr" rotWithShape="0">
                    <a:schemeClr val="tx1"/>
                  </a:outerShdw>
                </a:effectLst>
              </a:rPr>
              <a:t>The stage was now set for the sixth trumpet (the second woe), where judgment shifted from the </a:t>
            </a:r>
            <a:r>
              <a:rPr lang="en-US" sz="3200" b="1" i="1" dirty="0">
                <a:solidFill>
                  <a:srgbClr val="F5F5F5"/>
                </a:solidFill>
                <a:effectLst>
                  <a:outerShdw blurRad="38100" dist="38100" dir="2700000" algn="ctr" rotWithShape="0">
                    <a:schemeClr val="tx1"/>
                  </a:outerShdw>
                </a:effectLst>
              </a:rPr>
              <a:t>internal</a:t>
            </a:r>
            <a:r>
              <a:rPr lang="en-US" sz="3200" dirty="0">
                <a:solidFill>
                  <a:srgbClr val="F5F5F5"/>
                </a:solidFill>
                <a:effectLst>
                  <a:outerShdw blurRad="38100" dist="38100" dir="2700000" algn="ctr" rotWithShape="0">
                    <a:schemeClr val="tx1"/>
                  </a:outerShdw>
                </a:effectLst>
              </a:rPr>
              <a:t> strife taking place within the city to the </a:t>
            </a:r>
            <a:r>
              <a:rPr lang="en-US" sz="3200" b="1" i="1" dirty="0">
                <a:solidFill>
                  <a:srgbClr val="F5F5F5"/>
                </a:solidFill>
                <a:effectLst>
                  <a:outerShdw blurRad="38100" dist="38100" dir="2700000" algn="ctr" rotWithShape="0">
                    <a:schemeClr val="tx1"/>
                  </a:outerShdw>
                </a:effectLst>
              </a:rPr>
              <a:t>external</a:t>
            </a:r>
            <a:r>
              <a:rPr lang="en-US" sz="3200" dirty="0">
                <a:solidFill>
                  <a:srgbClr val="F5F5F5"/>
                </a:solidFill>
                <a:effectLst>
                  <a:outerShdw blurRad="38100" dist="38100" dir="2700000" algn="ctr" rotWithShape="0">
                    <a:schemeClr val="tx1"/>
                  </a:outerShdw>
                </a:effectLst>
              </a:rPr>
              <a:t> Roman legions advancing to tear down the city walls and temple. </a:t>
            </a:r>
          </a:p>
        </p:txBody>
      </p:sp>
    </p:spTree>
    <p:extLst>
      <p:ext uri="{BB962C8B-B14F-4D97-AF65-F5344CB8AC3E}">
        <p14:creationId xmlns:p14="http://schemas.microsoft.com/office/powerpoint/2010/main" val="21541114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EA207380-F7B7-B5D1-59BB-45FE5C650E2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6A0883C-10FD-6AE0-DBA9-5863BC42E5D3}"/>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8D807008-4D00-3503-2520-D317BE6F1A11}"/>
              </a:ext>
            </a:extLst>
          </p:cNvPr>
          <p:cNvSpPr>
            <a:spLocks noGrp="1"/>
          </p:cNvSpPr>
          <p:nvPr>
            <p:ph idx="1"/>
          </p:nvPr>
        </p:nvSpPr>
        <p:spPr>
          <a:xfrm>
            <a:off x="557441" y="738365"/>
            <a:ext cx="11007029" cy="6119635"/>
          </a:xfrm>
        </p:spPr>
        <p:txBody>
          <a:bodyPr>
            <a:normAutofit fontScale="77500" lnSpcReduction="20000"/>
          </a:bodyPr>
          <a:lstStyle/>
          <a:p>
            <a:r>
              <a:rPr lang="en-US" sz="3600" dirty="0"/>
              <a:t>In today’s lesson (and in last week’s lesson), I used the Book of 1 Enoch to flesh in some details and give clarification concerning ideas spoken of in scripture (such as the “bottomless pit” and the evil spirits who came out of that pit)</a:t>
            </a:r>
          </a:p>
          <a:p>
            <a:r>
              <a:rPr lang="en-US" sz="3600" dirty="0"/>
              <a:t>What do you think about the idea of using extra-biblical literature (like the book of 1 Enoch or even the writings of Josephus) in this way?</a:t>
            </a:r>
          </a:p>
          <a:p>
            <a:r>
              <a:rPr lang="en-US" sz="3600" dirty="0"/>
              <a:t>While it is not something directly addressed in today’s text in Revelation, what did you think about the picture that emerged when, as a result of wanting to better understand the nature of the “bottomless pit”, we compared some passages in 1 Enoch with Genesis 6, 2 Pet 2:4, and Jude 1:6 that talked about a group of angels who had relations with human women prior to the flood (resulting in the birth of giants on the earth) and were subsequently imprisoned by God? </a:t>
            </a:r>
          </a:p>
          <a:p>
            <a:r>
              <a:rPr lang="en-US" sz="3600" dirty="0"/>
              <a:t>Have you heard of this idea before?</a:t>
            </a:r>
          </a:p>
          <a:p>
            <a:r>
              <a:rPr lang="en-US" sz="3600" dirty="0"/>
              <a:t>Do you believe it actually happened?</a:t>
            </a:r>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19649830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p:cTn id="28"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E34C0E4C-A668-2C76-DA7C-FB3897FF17C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CE3BD95-16D0-94B3-A661-8AFE8DF038D9}"/>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D41274D5-8826-D628-7186-027C30853DC6}"/>
              </a:ext>
            </a:extLst>
          </p:cNvPr>
          <p:cNvSpPr>
            <a:spLocks noGrp="1"/>
          </p:cNvSpPr>
          <p:nvPr>
            <p:ph idx="1"/>
          </p:nvPr>
        </p:nvSpPr>
        <p:spPr>
          <a:xfrm>
            <a:off x="557441" y="738365"/>
            <a:ext cx="11007029" cy="6119635"/>
          </a:xfrm>
        </p:spPr>
        <p:txBody>
          <a:bodyPr>
            <a:normAutofit lnSpcReduction="10000"/>
          </a:bodyPr>
          <a:lstStyle/>
          <a:p>
            <a:r>
              <a:rPr lang="en-US" sz="3600" dirty="0"/>
              <a:t>When we looked at the behavior of the Jews living in Jerusalem while under siege, brought on, in part, by demonic influence (symbolized by the locusts) we saw:</a:t>
            </a:r>
          </a:p>
          <a:p>
            <a:pPr lvl="1"/>
            <a:r>
              <a:rPr lang="en-US" sz="3200" dirty="0"/>
              <a:t>The people segmented into various factions that began warring with one another and treating one another with inhumane cruelty</a:t>
            </a:r>
          </a:p>
          <a:p>
            <a:pPr lvl="1"/>
            <a:r>
              <a:rPr lang="en-US" sz="3200" dirty="0"/>
              <a:t>Their infighting made them ripe for defeat at the hands of their external military foes (the Romans)</a:t>
            </a:r>
          </a:p>
          <a:p>
            <a:r>
              <a:rPr lang="en-US" sz="3600" dirty="0"/>
              <a:t>Do you think it is possible that something like this could happen in our country if the right series of stressful events were to occur? </a:t>
            </a:r>
          </a:p>
          <a:p>
            <a:r>
              <a:rPr lang="en-US" sz="3600" dirty="0"/>
              <a:t>Do you think such a thing could happen in our lifetime?</a:t>
            </a:r>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289299997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p:cTn id="28"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B78CA92A-2D82-F108-7A70-5B8A885F81B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C9E6C64-2DA8-D3A9-FA88-0F4EAAAB2DFC}"/>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C1B6B719-0BB6-E5A9-B450-043BB7D88D0B}"/>
              </a:ext>
            </a:extLst>
          </p:cNvPr>
          <p:cNvSpPr>
            <a:spLocks noGrp="1"/>
          </p:cNvSpPr>
          <p:nvPr>
            <p:ph idx="1"/>
          </p:nvPr>
        </p:nvSpPr>
        <p:spPr>
          <a:xfrm>
            <a:off x="557441" y="738365"/>
            <a:ext cx="11007029" cy="6119635"/>
          </a:xfrm>
        </p:spPr>
        <p:txBody>
          <a:bodyPr>
            <a:normAutofit/>
          </a:bodyPr>
          <a:lstStyle/>
          <a:p>
            <a:r>
              <a:rPr lang="en-US" sz="3600" dirty="0"/>
              <a:t>Did it surprise you to learn there were transgender women (men pretending to be women) roaming the streets of Jerusalem in A.D. 70?</a:t>
            </a:r>
          </a:p>
          <a:p>
            <a:r>
              <a:rPr lang="en-US" sz="3600" dirty="0"/>
              <a:t>As Solomon says, “</a:t>
            </a:r>
            <a:r>
              <a:rPr lang="en-US" sz="3600" i="1" dirty="0">
                <a:solidFill>
                  <a:srgbClr val="0070C0"/>
                </a:solidFill>
                <a:latin typeface="Cambria" panose="02040503050406030204" pitchFamily="18" charset="0"/>
                <a:ea typeface="Cambria" panose="02040503050406030204" pitchFamily="18" charset="0"/>
              </a:rPr>
              <a:t>there is nothing new under the sun</a:t>
            </a:r>
            <a:r>
              <a:rPr lang="en-US" sz="3600" dirty="0"/>
              <a:t>” (</a:t>
            </a:r>
            <a:r>
              <a:rPr lang="en-US" sz="3600" dirty="0" err="1"/>
              <a:t>Ecc</a:t>
            </a:r>
            <a:r>
              <a:rPr lang="en-US" sz="3600" dirty="0"/>
              <a:t> 1:9)!</a:t>
            </a:r>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53951842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121448</TotalTime>
  <Words>4804</Words>
  <Application>Microsoft Office PowerPoint</Application>
  <PresentationFormat>Widescreen</PresentationFormat>
  <Paragraphs>165</Paragraphs>
  <Slides>27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Calibri</vt:lpstr>
      <vt:lpstr>Calibri Light</vt:lpstr>
      <vt:lpstr>Cambria</vt:lpstr>
      <vt:lpstr>Garamond</vt:lpstr>
      <vt:lpstr>Tahoma</vt:lpstr>
      <vt:lpstr>Times New Roman</vt:lpstr>
      <vt:lpstr>Office Theme</vt:lpstr>
      <vt:lpstr>The Book of Revelation</vt:lpstr>
      <vt:lpstr>High Level Outline of the Book of Revelation</vt:lpstr>
      <vt:lpstr>The Fifth Trumpet – All Hell Breaks Loose (9:1-12)</vt:lpstr>
      <vt:lpstr>The Fifth Trumpet – All Hell Breaks Loose (9:1-12)</vt:lpstr>
      <vt:lpstr>9:1 And the fifth angel blew his trumpet, and I saw a star fallen from heaven to earth, and he was given the key to the shaft of the bottomless pit. (ESV)</vt:lpstr>
      <vt:lpstr>9:1 And the fifth angel blew his trumpet, and I saw a star fallen from heaven to earth [the Land], and he was given the key to the shaft of the bottomless pit. (ESV)</vt:lpstr>
      <vt:lpstr>9:2 He opened the shaft of the bottomless pit, and from the shaft rose smoke like the smoke of a great furnace, and the sun and the air were darkened with the smoke from the shaft. (ESV)</vt:lpstr>
      <vt:lpstr>9:2 He opened the shaft of the bottomless pit, and from the shaft rose smoke like the smoke of a great furnace, and the sun and the air were darkened with the smoke from the shaft. (ESV)</vt:lpstr>
      <vt:lpstr>9:2 He opened the shaft of the bottomless pit, and from the shaft rose smoke like the smoke of a great furnace, and the sun and the air were darkened with the smoke from the shaft. (ESV)</vt:lpstr>
      <vt:lpstr>9:3 Then from the smoke came locusts on the earth, and they were given power like the power of scorpions of the earth. (ESV)</vt:lpstr>
      <vt:lpstr>9:3 Then from the smoke came locusts on the earth, and they were given power like the power of scorpions of the earth. (ESV)</vt:lpstr>
      <vt:lpstr>9:4 They were told not to harm the grass of the earth or any green plant or any tree, but only those people who do not have the seal of God on their foreheads. (ESV)</vt:lpstr>
      <vt:lpstr>9:5 They were allowed to torment them for five months, but not to kill them, and their torment was like the torment of a scorpion when it stings someone. (ESV)</vt:lpstr>
      <vt:lpstr>9:6 And in those days people will seek death and will not find it. They will long to die, but death will flee from them. (ESV)</vt:lpstr>
      <vt:lpstr>9:6 And in those days people will seek death and will not find it. They will long to die, but death will flee from them. (ESV)</vt:lpstr>
      <vt:lpstr>9:6 And in those days people will seek death and will not find it. They will long to die, but death will flee from them. (ESV)</vt:lpstr>
      <vt:lpstr>9:6 And in those days people will seek death and will not find it. They will long to die, but death will flee from them. (ESV)</vt:lpstr>
      <vt:lpstr>9:7 In appearance the locusts were like horses prepared for battle : on their heads were what looked like crowns of gold; their faces were like human faces, 8 their hair like women's hair, and their teeth like lions' teeth; 9 they had breastplates like breastplates of iron, and the noise of their wings was like the noise of many chariots with horses rushing into battle. (ESV) (ESV)</vt:lpstr>
      <vt:lpstr>9:7 In appearance the locusts were like horses prepared for battle: on their heads were what looked like crowns of gold; their faces were like human faces, 8 their hair like women's hair, and their teeth like lions' teeth; 9 they had breastplates like breastplates of iron, and the noise of their wings was like the noise of many chariots with horses rushing into battle. (ESV)</vt:lpstr>
      <vt:lpstr>9:7 In appearance the locusts were like horses prepared for battle: on their heads were what looked like crowns of gold; their faces were like human faces, 8 their hair like women's hair, and their teeth like lions' teeth; 9 they had breastplates like breastplates of iron, and the noise of their wings was like the noise of many chariots with horses rushing into battle. (ESV)</vt:lpstr>
      <vt:lpstr>9:7 In appearance the locusts were like horses prepared for battle: on their heads were what looked like crowns of gold; their faces were like human faces, 8 their hair like women's hair, and their teeth like lions' teeth; 9 they had breastplates like breastplates of iron, and the noise of their wings was like the noise of many chariots with horses rushing into battle. (ESV)</vt:lpstr>
      <vt:lpstr>9:10 They have tails and stings like scorpions, and their power to hurt people for five months is in their tails. (ESV)</vt:lpstr>
      <vt:lpstr>9:11 They have as king over them the angel of the bottomless pit. His name in Hebrew is Abaddon, and in Greek he is called Apollyon. (ESV)</vt:lpstr>
      <vt:lpstr>9:12 The first woe has passed; behold, two woes are still to come. (ESV)</vt:lpstr>
      <vt:lpstr>Class Discussion Time</vt:lpstr>
      <vt:lpstr>Class Discussion Time</vt:lpstr>
      <vt:lpstr>Class Discussion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 Connolly</dc:creator>
  <cp:lastModifiedBy>Robert Connolly</cp:lastModifiedBy>
  <cp:revision>1015</cp:revision>
  <cp:lastPrinted>2026-09-13T13:58:41Z</cp:lastPrinted>
  <dcterms:created xsi:type="dcterms:W3CDTF">2026-02-17T02:36:22Z</dcterms:created>
  <dcterms:modified xsi:type="dcterms:W3CDTF">2026-09-13T14:04:34Z</dcterms:modified>
</cp:coreProperties>
</file>