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879" r:id="rId2"/>
    <p:sldId id="880" r:id="rId3"/>
    <p:sldId id="881" r:id="rId4"/>
    <p:sldId id="907" r:id="rId5"/>
    <p:sldId id="896" r:id="rId6"/>
    <p:sldId id="882" r:id="rId7"/>
    <p:sldId id="883" r:id="rId8"/>
    <p:sldId id="884" r:id="rId9"/>
    <p:sldId id="885" r:id="rId10"/>
    <p:sldId id="886" r:id="rId11"/>
    <p:sldId id="901" r:id="rId12"/>
    <p:sldId id="902" r:id="rId13"/>
    <p:sldId id="888" r:id="rId14"/>
    <p:sldId id="889" r:id="rId15"/>
    <p:sldId id="897" r:id="rId16"/>
    <p:sldId id="905" r:id="rId17"/>
    <p:sldId id="892" r:id="rId18"/>
    <p:sldId id="898" r:id="rId19"/>
    <p:sldId id="908" r:id="rId20"/>
    <p:sldId id="891" r:id="rId21"/>
    <p:sldId id="893" r:id="rId22"/>
    <p:sldId id="894" r:id="rId23"/>
    <p:sldId id="900" r:id="rId24"/>
    <p:sldId id="895" r:id="rId25"/>
    <p:sldId id="909" r:id="rId26"/>
    <p:sldId id="903" r:id="rId27"/>
    <p:sldId id="904" r:id="rId28"/>
    <p:sldId id="906" r:id="rId2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FFB3"/>
    <a:srgbClr val="FFD700"/>
    <a:srgbClr val="99FFFF"/>
    <a:srgbClr val="F5F5F5"/>
    <a:srgbClr val="00FFFF"/>
    <a:srgbClr val="2E2344"/>
    <a:srgbClr val="4B2A5E"/>
    <a:srgbClr val="883D7C"/>
    <a:srgbClr val="5A3278"/>
    <a:srgbClr val="A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52" d="100"/>
          <a:sy n="152" d="100"/>
        </p:scale>
        <p:origin x="42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C48619E-407E-49A3-9451-8881EE43F640}" type="datetimeFigureOut">
              <a:rPr lang="en-US" smtClean="0"/>
              <a:t>9/20/2026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E0C3B2-DEE3-455A-BEC3-7E005ED72DE8}" type="slidenum">
              <a:rPr lang="en-US" smtClean="0"/>
              <a:t>‹#›</a:t>
            </a:fld>
            <a:endParaRPr lang="en-US"/>
          </a:p>
        </p:txBody>
      </p:sp>
    </p:spTree>
    <p:extLst>
      <p:ext uri="{BB962C8B-B14F-4D97-AF65-F5344CB8AC3E}">
        <p14:creationId xmlns:p14="http://schemas.microsoft.com/office/powerpoint/2010/main" val="12054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5A7D-19B1-95FD-CC1A-4E57442196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483B-F1C2-21EF-AD37-7E4C34C06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23B44F-7128-9D60-B012-FEF8869C21E4}"/>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5" name="Footer Placeholder 4">
            <a:extLst>
              <a:ext uri="{FF2B5EF4-FFF2-40B4-BE49-F238E27FC236}">
                <a16:creationId xmlns:a16="http://schemas.microsoft.com/office/drawing/2014/main" id="{50E64CED-3862-35C3-ED08-313758421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9D925-25AA-91B0-F0BB-AD4AB5BB5EA8}"/>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2777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323-6B3F-7E80-8619-7C02D4A6ED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08B07C-181E-D5C2-B06F-F50C3F0EA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B7718-E837-FD9A-78BF-AC54BB9679BD}"/>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5" name="Footer Placeholder 4">
            <a:extLst>
              <a:ext uri="{FF2B5EF4-FFF2-40B4-BE49-F238E27FC236}">
                <a16:creationId xmlns:a16="http://schemas.microsoft.com/office/drawing/2014/main" id="{889AEA8A-8760-7AAB-DA2B-8A6E2359F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2A4A-C296-B50A-8BDF-BB533E60DB66}"/>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421379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C0-4F13-DD9D-0675-25C59E57E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CC080-F777-CDF3-3E47-33A99A23E7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0E94C-B043-6547-9307-6F206C750E32}"/>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5" name="Footer Placeholder 4">
            <a:extLst>
              <a:ext uri="{FF2B5EF4-FFF2-40B4-BE49-F238E27FC236}">
                <a16:creationId xmlns:a16="http://schemas.microsoft.com/office/drawing/2014/main" id="{2670C00C-3DFD-76CB-10F1-ED011EA4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3788-A460-11F2-1BCE-01B0D40B647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50834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AAEF-9B6C-4318-78D8-0B0EE4AF2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9A41F-9477-DE9B-8B12-D79D75C783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2DD07-46A7-31FE-C32C-D0A73D0DA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E50083-0912-BF7A-BE3A-49F589F76753}"/>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6" name="Footer Placeholder 5">
            <a:extLst>
              <a:ext uri="{FF2B5EF4-FFF2-40B4-BE49-F238E27FC236}">
                <a16:creationId xmlns:a16="http://schemas.microsoft.com/office/drawing/2014/main" id="{28C2AEA5-2A12-903F-ED4C-01EF520B1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AC65E-E7D5-C77A-C9D1-B8F6933C705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4329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6A68-DF8F-095E-3156-29C112095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DF757-7EA9-0C3E-69AA-F4768BFA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6109B6-6BBD-6976-575D-FDA31A2EE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E0FC4-B2D5-A2B1-2480-F692890E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1C859-3C54-2A17-0329-724A440068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612F3-1181-63C4-2055-3F67A6645DE4}"/>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8" name="Footer Placeholder 7">
            <a:extLst>
              <a:ext uri="{FF2B5EF4-FFF2-40B4-BE49-F238E27FC236}">
                <a16:creationId xmlns:a16="http://schemas.microsoft.com/office/drawing/2014/main" id="{467EB4CC-07C7-8D12-8A21-2646FC269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E9580-92D3-305A-A2D1-E98076712CA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10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7041-00C9-0B22-CE60-608F14ADF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27C8BE-8C59-BFB8-7091-100885BA6852}"/>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4" name="Footer Placeholder 3">
            <a:extLst>
              <a:ext uri="{FF2B5EF4-FFF2-40B4-BE49-F238E27FC236}">
                <a16:creationId xmlns:a16="http://schemas.microsoft.com/office/drawing/2014/main" id="{4251F9A3-AD24-0A50-0169-C560F1379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1B2A98-E579-CFC5-0F94-A1036EABB58C}"/>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077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B3FF-D258-25EF-B1AF-747B451C5198}"/>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3" name="Footer Placeholder 2">
            <a:extLst>
              <a:ext uri="{FF2B5EF4-FFF2-40B4-BE49-F238E27FC236}">
                <a16:creationId xmlns:a16="http://schemas.microsoft.com/office/drawing/2014/main" id="{BBAB72C1-C22B-0F18-9C59-0A90D1791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14F92-0834-21DC-A887-DA4470C26FBB}"/>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9006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120D-2949-7A54-9681-F87598DC8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4C17B-62D0-B051-338C-56F15E23E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4F39-2FAC-01F6-0968-68F2F6EF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95D4A-B3F6-1E33-F31D-885AD5F31B41}"/>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6" name="Footer Placeholder 5">
            <a:extLst>
              <a:ext uri="{FF2B5EF4-FFF2-40B4-BE49-F238E27FC236}">
                <a16:creationId xmlns:a16="http://schemas.microsoft.com/office/drawing/2014/main" id="{E75C23F8-C184-14E6-55FC-9ED970F11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E7E1-E137-7D2D-E8E3-6D342396477A}"/>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9385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D932-E925-C03D-3740-DAFAAD1C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53685A-C0B5-BF9E-2298-1522EB797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36F21-F0C5-D506-F502-1BC1D8EBE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09067-AFF6-13F5-8771-AEF393FD6057}"/>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6" name="Footer Placeholder 5">
            <a:extLst>
              <a:ext uri="{FF2B5EF4-FFF2-40B4-BE49-F238E27FC236}">
                <a16:creationId xmlns:a16="http://schemas.microsoft.com/office/drawing/2014/main" id="{2A2278E4-7123-C5D8-D4A6-0CA1029F8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E7014-D911-67BA-095D-BAA462DC5EB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7868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774-2ADD-8C7C-C116-BE8E167B44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920C9-6269-B399-A984-8DE24794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9F83F-C4D6-636E-5CC4-44F61EA42454}"/>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5" name="Footer Placeholder 4">
            <a:extLst>
              <a:ext uri="{FF2B5EF4-FFF2-40B4-BE49-F238E27FC236}">
                <a16:creationId xmlns:a16="http://schemas.microsoft.com/office/drawing/2014/main" id="{5706241F-B584-7166-427B-92B99D599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AEB3-97B3-4421-F27D-DF897A5CB649}"/>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1904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71F9-3F3E-B42A-D313-8D7FA77C1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B72AD5-2A7F-3453-1D1D-6B85B0079A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4C531-B33E-F0BD-3C10-F4959A340EB4}"/>
              </a:ext>
            </a:extLst>
          </p:cNvPr>
          <p:cNvSpPr>
            <a:spLocks noGrp="1"/>
          </p:cNvSpPr>
          <p:nvPr>
            <p:ph type="dt" sz="half" idx="10"/>
          </p:nvPr>
        </p:nvSpPr>
        <p:spPr/>
        <p:txBody>
          <a:bodyPr/>
          <a:lstStyle/>
          <a:p>
            <a:fld id="{0A2F6184-0DB0-44B4-BC85-6FE096EDA416}" type="datetimeFigureOut">
              <a:rPr lang="en-US" smtClean="0"/>
              <a:t>9/20/2026</a:t>
            </a:fld>
            <a:endParaRPr lang="en-US"/>
          </a:p>
        </p:txBody>
      </p:sp>
      <p:sp>
        <p:nvSpPr>
          <p:cNvPr id="5" name="Footer Placeholder 4">
            <a:extLst>
              <a:ext uri="{FF2B5EF4-FFF2-40B4-BE49-F238E27FC236}">
                <a16:creationId xmlns:a16="http://schemas.microsoft.com/office/drawing/2014/main" id="{E0120110-6C4D-D974-973B-034D882CF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728B0-7352-A519-FFC6-542A24B164E3}"/>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021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1D33E-67E1-33AD-16E7-797CC6418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F5F4A-5EE7-F6A8-E4CC-77293CFA1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59052-EDD5-2E7D-FF33-83269E8B3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F6184-0DB0-44B4-BC85-6FE096EDA416}" type="datetimeFigureOut">
              <a:rPr lang="en-US" smtClean="0"/>
              <a:t>9/20/2026</a:t>
            </a:fld>
            <a:endParaRPr lang="en-US"/>
          </a:p>
        </p:txBody>
      </p:sp>
      <p:sp>
        <p:nvSpPr>
          <p:cNvPr id="5" name="Footer Placeholder 4">
            <a:extLst>
              <a:ext uri="{FF2B5EF4-FFF2-40B4-BE49-F238E27FC236}">
                <a16:creationId xmlns:a16="http://schemas.microsoft.com/office/drawing/2014/main" id="{2638FFD5-7D0F-DF41-9457-0DD8855F5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A9C151-1671-D22D-9BD7-D3B83DA39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C560A-F639-45B7-91AE-E2F6837F5A75}" type="slidenum">
              <a:rPr lang="en-US" smtClean="0"/>
              <a:t>‹#›</a:t>
            </a:fld>
            <a:endParaRPr lang="en-US"/>
          </a:p>
        </p:txBody>
      </p:sp>
    </p:spTree>
    <p:extLst>
      <p:ext uri="{BB962C8B-B14F-4D97-AF65-F5344CB8AC3E}">
        <p14:creationId xmlns:p14="http://schemas.microsoft.com/office/powerpoint/2010/main" val="218082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rifiedbyfaith.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icaltoolbelt.com/l/horse-and-rider-revelation-9/" TargetMode="Externa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8" Type="http://schemas.openxmlformats.org/officeDocument/2006/relationships/hyperlink" Target="https://www.sciencephoto.com/media/1194185/view/battering-rams-ancient-roman-warfare" TargetMode="External"/><Relationship Id="rId3" Type="http://schemas.openxmlformats.org/officeDocument/2006/relationships/hyperlink" Target="https://www.facebook.com/reel/1946814142894374" TargetMode="Externa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8.xml"/><Relationship Id="rId6" Type="http://schemas.openxmlformats.org/officeDocument/2006/relationships/hyperlink" Target="https://www.facebook.com/groups/2077090212683898/posts/2387637424962507/" TargetMode="External"/><Relationship Id="rId5" Type="http://schemas.openxmlformats.org/officeDocument/2006/relationships/image" Target="../media/image4.png"/><Relationship Id="rId10" Type="http://schemas.openxmlformats.org/officeDocument/2006/relationships/hyperlink" Target="https://www.facebook.com/Romanhistoryold/posts/the-roman-army-conquered-vast-territories-not-through-courage-alone-but-through-/1009405361998278/" TargetMode="External"/><Relationship Id="rId4" Type="http://schemas.openxmlformats.org/officeDocument/2006/relationships/image" Target="../media/image3.pn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371924D-0A4B-798B-0E5F-AA0A91BC2B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798E1-EC02-E3B2-CA02-51E2D992FAE1}"/>
              </a:ext>
            </a:extLst>
          </p:cNvPr>
          <p:cNvSpPr>
            <a:spLocks noGrp="1"/>
          </p:cNvSpPr>
          <p:nvPr>
            <p:ph type="ctrTitle"/>
          </p:nvPr>
        </p:nvSpPr>
        <p:spPr>
          <a:xfrm>
            <a:off x="0" y="4890781"/>
            <a:ext cx="12192000" cy="762280"/>
          </a:xfrm>
        </p:spPr>
        <p:txBody>
          <a:bodyPr>
            <a:normAutofit fontScale="90000"/>
          </a:bodyPr>
          <a:lstStyle/>
          <a:p>
            <a:r>
              <a:rPr lang="en-US" b="1" dirty="0">
                <a:solidFill>
                  <a:srgbClr val="F5F5F5"/>
                </a:solidFill>
                <a:effectLst>
                  <a:outerShdw blurRad="50800" dist="38100" dir="2700000" algn="tl" rotWithShape="0">
                    <a:prstClr val="black">
                      <a:alpha val="30000"/>
                    </a:prstClr>
                  </a:outerShdw>
                </a:effectLst>
                <a:latin typeface="Garamond" panose="02020404030301010803" pitchFamily="18" charset="0"/>
              </a:rPr>
              <a:t>The Book of </a:t>
            </a:r>
            <a:r>
              <a:rPr lang="en-US" b="1" dirty="0">
                <a:solidFill>
                  <a:srgbClr val="FFD700"/>
                </a:solidFill>
                <a:effectLst>
                  <a:outerShdw blurRad="50800" dist="38100" dir="2700000" algn="tl" rotWithShape="0">
                    <a:prstClr val="black">
                      <a:alpha val="30000"/>
                    </a:prstClr>
                  </a:outerShdw>
                </a:effectLst>
                <a:latin typeface="Garamond" panose="02020404030301010803" pitchFamily="18" charset="0"/>
              </a:rPr>
              <a:t>Revelation</a:t>
            </a:r>
          </a:p>
        </p:txBody>
      </p:sp>
      <p:sp>
        <p:nvSpPr>
          <p:cNvPr id="3" name="Subtitle 2">
            <a:extLst>
              <a:ext uri="{FF2B5EF4-FFF2-40B4-BE49-F238E27FC236}">
                <a16:creationId xmlns:a16="http://schemas.microsoft.com/office/drawing/2014/main" id="{19889B93-231B-100A-82EC-53564B7BFF4A}"/>
              </a:ext>
            </a:extLst>
          </p:cNvPr>
          <p:cNvSpPr>
            <a:spLocks noGrp="1"/>
          </p:cNvSpPr>
          <p:nvPr>
            <p:ph type="subTitle" idx="1"/>
          </p:nvPr>
        </p:nvSpPr>
        <p:spPr>
          <a:xfrm>
            <a:off x="1" y="5552272"/>
            <a:ext cx="12191999" cy="824754"/>
          </a:xfrm>
        </p:spPr>
        <p:txBody>
          <a:bodyPr>
            <a:normAutofit lnSpcReduction="10000"/>
          </a:bodyPr>
          <a:lstStyle/>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kingdom of the world has become the kingdom of our Lord and of His Christ, </a:t>
            </a:r>
          </a:p>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and He shall reign forever and ever.” </a:t>
            </a:r>
            <a:r>
              <a:rPr lang="en-US" i="1" dirty="0">
                <a:solidFill>
                  <a:srgbClr val="F5F5F5"/>
                </a:solidFill>
                <a:effectLst>
                  <a:outerShdw blurRad="50800" dist="38100" dir="2700000" algn="tl" rotWithShape="0">
                    <a:prstClr val="black">
                      <a:alpha val="30000"/>
                    </a:prstClr>
                  </a:outerShdw>
                </a:effectLst>
                <a:ea typeface="Cambria" panose="02040503050406030204" pitchFamily="18" charset="0"/>
              </a:rPr>
              <a:t>(Revelation 11:15)</a:t>
            </a:r>
          </a:p>
        </p:txBody>
      </p:sp>
      <p:pic>
        <p:nvPicPr>
          <p:cNvPr id="5" name="Picture 4">
            <a:extLst>
              <a:ext uri="{FF2B5EF4-FFF2-40B4-BE49-F238E27FC236}">
                <a16:creationId xmlns:a16="http://schemas.microsoft.com/office/drawing/2014/main" id="{CECAEEF4-93DA-9282-6E18-78BF39F73D9A}"/>
              </a:ext>
            </a:extLst>
          </p:cNvPr>
          <p:cNvPicPr>
            <a:picLocks noChangeAspect="1"/>
          </p:cNvPicPr>
          <p:nvPr/>
        </p:nvPicPr>
        <p:blipFill>
          <a:blip r:embed="rId2"/>
          <a:stretch>
            <a:fillRect/>
          </a:stretch>
        </p:blipFill>
        <p:spPr>
          <a:xfrm>
            <a:off x="1975049" y="127256"/>
            <a:ext cx="8241902" cy="4645959"/>
          </a:xfrm>
          <a:prstGeom prst="rect">
            <a:avLst/>
          </a:prstGeom>
        </p:spPr>
      </p:pic>
      <p:sp>
        <p:nvSpPr>
          <p:cNvPr id="7" name="TextBox 6">
            <a:extLst>
              <a:ext uri="{FF2B5EF4-FFF2-40B4-BE49-F238E27FC236}">
                <a16:creationId xmlns:a16="http://schemas.microsoft.com/office/drawing/2014/main" id="{43A37E2C-7F28-5931-A8D1-6D725674CB0F}"/>
              </a:ext>
            </a:extLst>
          </p:cNvPr>
          <p:cNvSpPr txBox="1"/>
          <p:nvPr/>
        </p:nvSpPr>
        <p:spPr>
          <a:xfrm>
            <a:off x="11791889" y="2923563"/>
            <a:ext cx="400110" cy="3934436"/>
          </a:xfrm>
          <a:prstGeom prst="rect">
            <a:avLst/>
          </a:prstGeom>
          <a:noFill/>
        </p:spPr>
        <p:txBody>
          <a:bodyPr vert="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Image credit – https://www.bible.com/events/84698</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BC14746-B50D-F382-9A3E-A729512DB9B7}"/>
              </a:ext>
            </a:extLst>
          </p:cNvPr>
          <p:cNvSpPr txBox="1"/>
          <p:nvPr/>
        </p:nvSpPr>
        <p:spPr>
          <a:xfrm>
            <a:off x="-1" y="6550222"/>
            <a:ext cx="12192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Class Recording and Notes Will Be  Available on </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https://www.purifiedbyfaith.com/</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400" b="0" i="0" u="none" strike="noStrike" kern="1200" cap="none" spc="0" normalizeH="0" baseline="0" noProof="0" dirty="0">
              <a:ln>
                <a:noFill/>
              </a:ln>
              <a:solidFill>
                <a:prstClr val="white">
                  <a:lumMod val="65000"/>
                </a:prstClr>
              </a:solidFill>
              <a:effectLst>
                <a:outerShdw blurRad="50800" dist="50800" dir="5400000" algn="ctr" rotWithShape="0">
                  <a:prstClr val="black"/>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7137246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47C7CDA-B6D2-4E4C-4C22-28D63368BE0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DCC76C-2326-9CA7-DC6F-7F0C8EB22BF4}"/>
              </a:ext>
            </a:extLst>
          </p:cNvPr>
          <p:cNvSpPr>
            <a:spLocks noGrp="1"/>
          </p:cNvSpPr>
          <p:nvPr>
            <p:ph type="title"/>
          </p:nvPr>
        </p:nvSpPr>
        <p:spPr>
          <a:xfrm>
            <a:off x="0" y="1"/>
            <a:ext cx="12226954" cy="692091"/>
          </a:xfrm>
        </p:spPr>
        <p:txBody>
          <a:bodyPr>
            <a:noAutofit/>
          </a:bodyPr>
          <a:lstStyle/>
          <a:p>
            <a:pPr algn="ctr"/>
            <a:r>
              <a:rPr lang="en-US" dirty="0">
                <a:solidFill>
                  <a:srgbClr val="F5F5F5"/>
                </a:solidFill>
                <a:effectLst>
                  <a:outerShdw blurRad="50800" dist="38100" dir="2700000" algn="tl" rotWithShape="0">
                    <a:prstClr val="black"/>
                  </a:outerShdw>
                </a:effectLst>
                <a:latin typeface="+mn-lt"/>
              </a:rPr>
              <a:t>High Level Outline of the Book of Revelation</a:t>
            </a:r>
          </a:p>
        </p:txBody>
      </p:sp>
      <p:sp>
        <p:nvSpPr>
          <p:cNvPr id="2" name="Content Placeholder 1">
            <a:extLst>
              <a:ext uri="{FF2B5EF4-FFF2-40B4-BE49-F238E27FC236}">
                <a16:creationId xmlns:a16="http://schemas.microsoft.com/office/drawing/2014/main" id="{05BA49C9-9464-067B-8C78-EE8A33DFB9BA}"/>
              </a:ext>
            </a:extLst>
          </p:cNvPr>
          <p:cNvSpPr>
            <a:spLocks noGrp="1"/>
          </p:cNvSpPr>
          <p:nvPr>
            <p:ph idx="1"/>
          </p:nvPr>
        </p:nvSpPr>
        <p:spPr>
          <a:xfrm>
            <a:off x="167780" y="805543"/>
            <a:ext cx="11891394" cy="5891348"/>
          </a:xfrm>
        </p:spPr>
        <p:txBody>
          <a:bodyPr>
            <a:normAutofit fontScale="85000" lnSpcReduction="10000"/>
          </a:bodyPr>
          <a:lstStyle/>
          <a:p>
            <a:r>
              <a:rPr lang="en-US" sz="3200" dirty="0">
                <a:solidFill>
                  <a:srgbClr val="F5F5F5"/>
                </a:solidFill>
                <a:effectLst>
                  <a:outerShdw blurRad="38100" dist="38100" dir="2700000" algn="tl" rotWithShape="0">
                    <a:prstClr val="black"/>
                  </a:outerShdw>
                </a:effectLst>
                <a:ea typeface="+mj-ea"/>
                <a:cs typeface="+mj-cs"/>
              </a:rPr>
              <a:t>Introduction </a:t>
            </a:r>
            <a:r>
              <a:rPr lang="en-US" sz="3200" dirty="0">
                <a:solidFill>
                  <a:srgbClr val="00FFFF"/>
                </a:solidFill>
                <a:effectLst>
                  <a:outerShdw blurRad="38100" dist="38100" dir="2700000" algn="tl" rotWithShape="0">
                    <a:prstClr val="black"/>
                  </a:outerShdw>
                </a:effectLst>
                <a:ea typeface="+mj-ea"/>
                <a:cs typeface="+mj-cs"/>
              </a:rPr>
              <a:t>(1:1-8)</a:t>
            </a:r>
            <a:r>
              <a:rPr lang="en-US" sz="3200" dirty="0">
                <a:solidFill>
                  <a:srgbClr val="F5F5F5"/>
                </a:solidFill>
                <a:effectLst>
                  <a:outerShdw blurRad="38100" dist="38100" dir="2700000" algn="tl" rotWithShape="0">
                    <a:prstClr val="black"/>
                  </a:outerShdw>
                </a:effectLst>
                <a:ea typeface="+mj-ea"/>
                <a:cs typeface="+mj-cs"/>
              </a:rPr>
              <a:t> </a:t>
            </a:r>
          </a:p>
          <a:p>
            <a:r>
              <a:rPr lang="en-US" sz="3200" dirty="0">
                <a:solidFill>
                  <a:srgbClr val="F5F5F5"/>
                </a:solidFill>
                <a:effectLst>
                  <a:outerShdw blurRad="38100" dist="38100" dir="2700000" algn="tl" rotWithShape="0">
                    <a:prstClr val="black"/>
                  </a:outerShdw>
                </a:effectLst>
                <a:ea typeface="+mj-ea"/>
                <a:cs typeface="+mj-cs"/>
              </a:rPr>
              <a:t>Jesus Among the Seven Churches </a:t>
            </a:r>
            <a:r>
              <a:rPr lang="en-US" sz="3200" dirty="0">
                <a:solidFill>
                  <a:srgbClr val="00FFFF"/>
                </a:solidFill>
                <a:effectLst>
                  <a:outerShdw blurRad="38100" dist="38100" dir="2700000" algn="tl" rotWithShape="0">
                    <a:prstClr val="black"/>
                  </a:outerShdw>
                </a:effectLst>
                <a:ea typeface="+mj-ea"/>
                <a:cs typeface="+mj-cs"/>
              </a:rPr>
              <a:t>(1:9-20)</a:t>
            </a:r>
          </a:p>
          <a:p>
            <a:r>
              <a:rPr lang="en-US" sz="3200" dirty="0">
                <a:solidFill>
                  <a:srgbClr val="F5F5F5"/>
                </a:solidFill>
                <a:effectLst>
                  <a:outerShdw blurRad="38100" dist="38100" dir="2700000" algn="tl" rotWithShape="0">
                    <a:prstClr val="black"/>
                  </a:outerShdw>
                </a:effectLst>
                <a:ea typeface="+mj-ea"/>
                <a:cs typeface="+mj-cs"/>
              </a:rPr>
              <a:t>Letters to the Seven Churches: </a:t>
            </a:r>
            <a:r>
              <a:rPr lang="en-US" sz="3200" dirty="0">
                <a:solidFill>
                  <a:srgbClr val="00FFFF"/>
                </a:solidFill>
                <a:effectLst>
                  <a:outerShdw blurRad="38100" dist="38100" dir="2700000" algn="tl" rotWithShape="0">
                    <a:prstClr val="black"/>
                  </a:outerShdw>
                </a:effectLst>
              </a:rPr>
              <a:t>(Chapters 2-3) </a:t>
            </a:r>
          </a:p>
          <a:p>
            <a:r>
              <a:rPr lang="en-US" sz="3200" dirty="0">
                <a:solidFill>
                  <a:srgbClr val="F5F5F5"/>
                </a:solidFill>
                <a:effectLst>
                  <a:outerShdw blurRad="38100" dist="38100" dir="2700000" algn="tl" rotWithShape="0">
                    <a:prstClr val="black"/>
                  </a:outerShdw>
                </a:effectLst>
                <a:ea typeface="+mj-ea"/>
                <a:cs typeface="+mj-cs"/>
              </a:rPr>
              <a:t>The Throne of God and the Lamb </a:t>
            </a:r>
            <a:r>
              <a:rPr lang="en-US" sz="3200" dirty="0">
                <a:solidFill>
                  <a:srgbClr val="00FFFF"/>
                </a:solidFill>
                <a:effectLst>
                  <a:outerShdw blurRad="38100" dist="38100" dir="2700000" algn="tl" rotWithShape="0">
                    <a:prstClr val="black"/>
                  </a:outerShdw>
                </a:effectLst>
              </a:rPr>
              <a:t>(Chapters 4-5) </a:t>
            </a:r>
          </a:p>
          <a:p>
            <a:r>
              <a:rPr lang="en-US" sz="3200" dirty="0">
                <a:solidFill>
                  <a:srgbClr val="FFD700"/>
                </a:solidFill>
                <a:effectLst>
                  <a:outerShdw blurRad="38100" dist="38100" dir="2700000" algn="tl" rotWithShape="0">
                    <a:prstClr val="black"/>
                  </a:outerShdw>
                </a:effectLst>
                <a:ea typeface="+mj-ea"/>
                <a:cs typeface="+mj-cs"/>
              </a:rPr>
              <a:t>Three</a:t>
            </a:r>
            <a:r>
              <a:rPr lang="en-US" sz="3200" dirty="0">
                <a:solidFill>
                  <a:srgbClr val="F5F5F5"/>
                </a:solidFill>
                <a:effectLst>
                  <a:outerShdw blurRad="38100" dist="38100" dir="2700000" algn="tl" rotWithShape="0">
                    <a:prstClr val="black"/>
                  </a:outerShdw>
                </a:effectLst>
                <a:ea typeface="+mj-ea"/>
                <a:cs typeface="+mj-cs"/>
              </a:rPr>
              <a:t> Sets of Divine Judgments </a:t>
            </a:r>
            <a:r>
              <a:rPr lang="en-US" sz="3200" dirty="0">
                <a:solidFill>
                  <a:srgbClr val="00FFFF"/>
                </a:solidFill>
                <a:effectLst>
                  <a:outerShdw blurRad="38100" dist="38100" dir="2700000" algn="tl" rotWithShape="0">
                    <a:prstClr val="black"/>
                  </a:outerShdw>
                </a:effectLst>
              </a:rPr>
              <a:t>(6:1-16:21) </a:t>
            </a:r>
          </a:p>
          <a:p>
            <a:pPr lvl="1"/>
            <a:r>
              <a:rPr lang="en-US" sz="2800" dirty="0">
                <a:solidFill>
                  <a:srgbClr val="FFD700"/>
                </a:solidFill>
                <a:effectLst>
                  <a:outerShdw blurRad="38100" dist="38100" dir="2700000" algn="tl" rotWithShape="0">
                    <a:prstClr val="black"/>
                  </a:outerShdw>
                </a:effectLst>
                <a:ea typeface="+mj-ea"/>
                <a:cs typeface="+mj-cs"/>
              </a:rPr>
              <a:t>Seven Seals </a:t>
            </a:r>
            <a:r>
              <a:rPr lang="en-US" sz="2800" dirty="0">
                <a:solidFill>
                  <a:srgbClr val="00FFFF"/>
                </a:solidFill>
                <a:effectLst>
                  <a:outerShdw blurRad="38100" dist="38100" dir="2700000" algn="tl" rotWithShape="0">
                    <a:prstClr val="black"/>
                  </a:outerShdw>
                </a:effectLst>
              </a:rPr>
              <a:t>(6:1-17; 8:1) </a:t>
            </a:r>
          </a:p>
          <a:p>
            <a:pPr lvl="1"/>
            <a:r>
              <a:rPr lang="en-US" sz="2800" dirty="0">
                <a:solidFill>
                  <a:srgbClr val="F5F5F5"/>
                </a:solidFill>
                <a:effectLst>
                  <a:outerShdw blurRad="38100" dist="38100" dir="2700000" algn="tl" rotWithShape="0">
                    <a:prstClr val="black"/>
                  </a:outerShdw>
                </a:effectLst>
                <a:ea typeface="+mj-ea"/>
                <a:cs typeface="+mj-cs"/>
              </a:rPr>
              <a:t>Interlude: Sealing of the 144,000 </a:t>
            </a:r>
            <a:r>
              <a:rPr lang="en-US" sz="2800" dirty="0">
                <a:solidFill>
                  <a:srgbClr val="00FFFF"/>
                </a:solidFill>
                <a:effectLst>
                  <a:outerShdw blurRad="38100" dist="38100" dir="2700000" algn="tl" rotWithShape="0">
                    <a:prstClr val="black"/>
                  </a:outerShdw>
                </a:effectLst>
              </a:rPr>
              <a:t>(7:1-8)</a:t>
            </a:r>
            <a:r>
              <a:rPr lang="en-US" sz="2800" dirty="0">
                <a:solidFill>
                  <a:srgbClr val="F5F5F5"/>
                </a:solidFill>
                <a:effectLst>
                  <a:outerShdw blurRad="38100" dist="38100" dir="2700000" algn="tl" rotWithShape="0">
                    <a:prstClr val="black"/>
                  </a:outerShdw>
                </a:effectLst>
                <a:ea typeface="+mj-ea"/>
                <a:cs typeface="+mj-cs"/>
              </a:rPr>
              <a:t>; and Great Multitude Before the Throne </a:t>
            </a:r>
            <a:r>
              <a:rPr lang="en-US" sz="2800" dirty="0">
                <a:solidFill>
                  <a:srgbClr val="00FFFF"/>
                </a:solidFill>
                <a:effectLst>
                  <a:outerShdw blurRad="38100" dist="38100" dir="2700000" algn="tl" rotWithShape="0">
                    <a:prstClr val="black"/>
                  </a:outerShdw>
                </a:effectLst>
              </a:rPr>
              <a:t>(7:9-17) </a:t>
            </a:r>
            <a:endParaRPr lang="en-US" sz="2800" dirty="0">
              <a:solidFill>
                <a:srgbClr val="F5F5F5"/>
              </a:solidFill>
              <a:effectLst>
                <a:outerShdw blurRad="38100" dist="38100" dir="2700000" algn="tl" rotWithShape="0">
                  <a:prstClr val="black"/>
                </a:outerShdw>
              </a:effectLst>
              <a:ea typeface="+mj-ea"/>
              <a:cs typeface="+mj-cs"/>
            </a:endParaRPr>
          </a:p>
          <a:p>
            <a:pPr lvl="1"/>
            <a:r>
              <a:rPr lang="en-US" sz="2800" dirty="0">
                <a:solidFill>
                  <a:srgbClr val="FFD700"/>
                </a:solidFill>
                <a:effectLst>
                  <a:outerShdw blurRad="38100" dist="38100" dir="2700000" algn="tl" rotWithShape="0">
                    <a:prstClr val="black"/>
                  </a:outerShdw>
                </a:effectLst>
                <a:ea typeface="+mj-ea"/>
                <a:cs typeface="+mj-cs"/>
              </a:rPr>
              <a:t>Seven Trumpets </a:t>
            </a:r>
            <a:r>
              <a:rPr lang="en-US" sz="2800" dirty="0">
                <a:solidFill>
                  <a:srgbClr val="00FFFF"/>
                </a:solidFill>
                <a:effectLst>
                  <a:outerShdw blurRad="38100" dist="38100" dir="2700000" algn="tl" rotWithShape="0">
                    <a:prstClr val="black"/>
                  </a:outerShdw>
                </a:effectLst>
              </a:rPr>
              <a:t>(8:2-11:19) </a:t>
            </a:r>
          </a:p>
          <a:p>
            <a:pPr lvl="1"/>
            <a:r>
              <a:rPr lang="en-US" sz="2800" dirty="0">
                <a:solidFill>
                  <a:srgbClr val="F5F5F5"/>
                </a:solidFill>
                <a:effectLst>
                  <a:outerShdw blurRad="38100" dist="38100" dir="2700000" algn="tl" rotWithShape="0">
                    <a:prstClr val="black"/>
                  </a:outerShdw>
                </a:effectLst>
                <a:ea typeface="+mj-ea"/>
                <a:cs typeface="+mj-cs"/>
              </a:rPr>
              <a:t>Interlude: Persecution, Deliverance and Judgment </a:t>
            </a:r>
            <a:r>
              <a:rPr lang="en-US" sz="2800" dirty="0">
                <a:solidFill>
                  <a:srgbClr val="00FFFF"/>
                </a:solidFill>
                <a:effectLst>
                  <a:outerShdw blurRad="38100" dist="38100" dir="2700000" algn="tl" rotWithShape="0">
                    <a:prstClr val="black"/>
                  </a:outerShdw>
                </a:effectLst>
              </a:rPr>
              <a:t>(Chapters 12–14)</a:t>
            </a:r>
          </a:p>
          <a:p>
            <a:pPr lvl="1"/>
            <a:r>
              <a:rPr lang="en-US" sz="2800" dirty="0">
                <a:solidFill>
                  <a:srgbClr val="FFD700"/>
                </a:solidFill>
                <a:effectLst>
                  <a:outerShdw blurRad="38100" dist="38100" dir="2700000" algn="tl" rotWithShape="0">
                    <a:prstClr val="black"/>
                  </a:outerShdw>
                </a:effectLst>
                <a:ea typeface="+mj-ea"/>
                <a:cs typeface="+mj-cs"/>
              </a:rPr>
              <a:t>Seven Bowls </a:t>
            </a:r>
            <a:r>
              <a:rPr lang="en-US" sz="2800" dirty="0">
                <a:solidFill>
                  <a:srgbClr val="00FFFF"/>
                </a:solidFill>
                <a:effectLst>
                  <a:outerShdw blurRad="38100" dist="38100" dir="2700000" algn="tl" rotWithShape="0">
                    <a:prstClr val="black"/>
                  </a:outerShdw>
                </a:effectLst>
              </a:rPr>
              <a:t>(Chapters 15–16) </a:t>
            </a:r>
            <a:endParaRPr lang="en-US" sz="2800" dirty="0">
              <a:solidFill>
                <a:srgbClr val="F5F5F5"/>
              </a:solidFill>
              <a:effectLst>
                <a:outerShdw blurRad="38100" dist="38100" dir="2700000" algn="tl" rotWithShape="0">
                  <a:prstClr val="black"/>
                </a:outerShdw>
              </a:effectLst>
            </a:endParaRPr>
          </a:p>
          <a:p>
            <a:r>
              <a:rPr lang="en-US" sz="3200" dirty="0">
                <a:solidFill>
                  <a:srgbClr val="F5F5F5"/>
                </a:solidFill>
                <a:effectLst>
                  <a:outerShdw blurRad="38100" dist="38100" dir="2700000" algn="tl" rotWithShape="0">
                    <a:prstClr val="black"/>
                  </a:outerShdw>
                </a:effectLst>
                <a:ea typeface="+mj-ea"/>
                <a:cs typeface="+mj-cs"/>
              </a:rPr>
              <a:t>The Fall of Babylon </a:t>
            </a:r>
            <a:r>
              <a:rPr lang="en-US" sz="3200" dirty="0">
                <a:solidFill>
                  <a:srgbClr val="00FFFF"/>
                </a:solidFill>
                <a:effectLst>
                  <a:outerShdw blurRad="38100" dist="38100" dir="2700000" algn="tl" rotWithShape="0">
                    <a:prstClr val="black"/>
                  </a:outerShdw>
                </a:effectLst>
              </a:rPr>
              <a:t>(17:1-19:10) </a:t>
            </a:r>
          </a:p>
          <a:p>
            <a:r>
              <a:rPr lang="en-US" sz="3200" dirty="0">
                <a:solidFill>
                  <a:srgbClr val="F5F5F5"/>
                </a:solidFill>
                <a:effectLst>
                  <a:outerShdw blurRad="38100" dist="38100" dir="2700000" algn="tl" rotWithShape="0">
                    <a:prstClr val="black"/>
                  </a:outerShdw>
                </a:effectLst>
                <a:ea typeface="+mj-ea"/>
                <a:cs typeface="+mj-cs"/>
              </a:rPr>
              <a:t>The Last Battle </a:t>
            </a:r>
            <a:r>
              <a:rPr lang="en-US" sz="3200" dirty="0">
                <a:solidFill>
                  <a:srgbClr val="00FFFF"/>
                </a:solidFill>
                <a:effectLst>
                  <a:outerShdw blurRad="38100" dist="38100" dir="2700000" algn="tl" rotWithShape="0">
                    <a:prstClr val="black"/>
                  </a:outerShdw>
                </a:effectLst>
              </a:rPr>
              <a:t>(19:11-20:15) </a:t>
            </a:r>
          </a:p>
          <a:p>
            <a:r>
              <a:rPr lang="en-US" sz="3200" dirty="0">
                <a:solidFill>
                  <a:srgbClr val="F5F5F5"/>
                </a:solidFill>
                <a:effectLst>
                  <a:outerShdw blurRad="38100" dist="38100" dir="2700000" algn="tl" rotWithShape="0">
                    <a:prstClr val="black"/>
                  </a:outerShdw>
                </a:effectLst>
                <a:ea typeface="+mj-ea"/>
                <a:cs typeface="+mj-cs"/>
              </a:rPr>
              <a:t>The Marriage of Heaven and Earth </a:t>
            </a:r>
            <a:r>
              <a:rPr lang="en-US" sz="3200" dirty="0">
                <a:solidFill>
                  <a:srgbClr val="00FFFF"/>
                </a:solidFill>
                <a:effectLst>
                  <a:outerShdw blurRad="38100" dist="38100" dir="2700000" algn="tl" rotWithShape="0">
                    <a:prstClr val="black"/>
                  </a:outerShdw>
                </a:effectLst>
              </a:rPr>
              <a:t>(21:1-22:5) </a:t>
            </a:r>
          </a:p>
          <a:p>
            <a:r>
              <a:rPr lang="en-US" sz="3200" dirty="0">
                <a:solidFill>
                  <a:srgbClr val="F5F5F5"/>
                </a:solidFill>
                <a:effectLst>
                  <a:outerShdw blurRad="38100" dist="38100" dir="2700000" algn="tl" rotWithShape="0">
                    <a:prstClr val="black"/>
                  </a:outerShdw>
                </a:effectLst>
                <a:ea typeface="+mj-ea"/>
                <a:cs typeface="+mj-cs"/>
              </a:rPr>
              <a:t>Epilogue</a:t>
            </a:r>
            <a:r>
              <a:rPr lang="en-US" sz="3200" dirty="0">
                <a:solidFill>
                  <a:srgbClr val="F5F5F5"/>
                </a:solidFill>
                <a:effectLst>
                  <a:outerShdw blurRad="38100" dist="38100" dir="2700000" algn="tl" rotWithShape="0">
                    <a:prstClr val="black"/>
                  </a:outerShdw>
                </a:effectLst>
              </a:rPr>
              <a:t> </a:t>
            </a:r>
            <a:r>
              <a:rPr lang="en-US" sz="3200" dirty="0">
                <a:solidFill>
                  <a:srgbClr val="00FFFF"/>
                </a:solidFill>
                <a:effectLst>
                  <a:outerShdw blurRad="38100" dist="38100" dir="2700000" algn="tl" rotWithShape="0">
                    <a:prstClr val="black"/>
                  </a:outerShdw>
                </a:effectLst>
              </a:rPr>
              <a:t>(22:6-21) </a:t>
            </a:r>
          </a:p>
          <a:p>
            <a:endParaRPr lang="en-US" sz="3200"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15857477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0390C49-35E1-93D6-CEBA-158F4CB490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D300F47-46B9-DD43-3EAC-23D202440EDD}"/>
              </a:ext>
            </a:extLst>
          </p:cNvPr>
          <p:cNvSpPr>
            <a:spLocks noGrp="1"/>
          </p:cNvSpPr>
          <p:nvPr>
            <p:ph type="title"/>
          </p:nvPr>
        </p:nvSpPr>
        <p:spPr>
          <a:xfrm>
            <a:off x="0" y="0"/>
            <a:ext cx="12192000" cy="1266738"/>
          </a:xfrm>
        </p:spPr>
        <p:txBody>
          <a:bodyPr>
            <a:noAutofit/>
          </a:bodyPr>
          <a:lstStyle/>
          <a:p>
            <a:pPr algn="ctr"/>
            <a:r>
              <a:rPr lang="en-US"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Sixth Trumpet – The Horsemen of Judgment (9:13-21)</a:t>
            </a:r>
          </a:p>
        </p:txBody>
      </p:sp>
      <p:sp>
        <p:nvSpPr>
          <p:cNvPr id="5" name="Content Placeholder 4">
            <a:extLst>
              <a:ext uri="{FF2B5EF4-FFF2-40B4-BE49-F238E27FC236}">
                <a16:creationId xmlns:a16="http://schemas.microsoft.com/office/drawing/2014/main" id="{EDF30CA9-466D-4B7D-C1A8-8BBB6D590C93}"/>
              </a:ext>
            </a:extLst>
          </p:cNvPr>
          <p:cNvSpPr>
            <a:spLocks noGrp="1"/>
          </p:cNvSpPr>
          <p:nvPr>
            <p:ph idx="1"/>
          </p:nvPr>
        </p:nvSpPr>
        <p:spPr>
          <a:xfrm>
            <a:off x="323273" y="1266738"/>
            <a:ext cx="11610109" cy="5591262"/>
          </a:xfrm>
        </p:spPr>
        <p:txBody>
          <a:bodyPr>
            <a:normAutofit lnSpcReduction="100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sixth angel sounded his trumpet, and I heard a voice coming from the horns of the golden altar that is before God.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It said to the sixth angel who had the trumpet, “Release the four angels who are bound at the great river Euphrates.”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15</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four angels who had been kept ready for this very hour and day and month and year were released to kill a third of mankind.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16</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number of the mounted troops was two hundred million. I heard their number.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17</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horses and riders I saw in my vision looked like this: Their breastplates were fiery red, dark blue, and yellow as sulfur. The heads of the horses resembled the heads of lions, and out of their mouths came fire, smoke and sulfur. </a:t>
            </a:r>
          </a:p>
        </p:txBody>
      </p:sp>
    </p:spTree>
    <p:extLst>
      <p:ext uri="{BB962C8B-B14F-4D97-AF65-F5344CB8AC3E}">
        <p14:creationId xmlns:p14="http://schemas.microsoft.com/office/powerpoint/2010/main" val="29378301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97F5DAB-99AC-F2B8-B28B-E1AD306900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1015CC-FAB3-684E-4C90-A4C88515B66A}"/>
              </a:ext>
            </a:extLst>
          </p:cNvPr>
          <p:cNvSpPr>
            <a:spLocks noGrp="1"/>
          </p:cNvSpPr>
          <p:nvPr>
            <p:ph type="title"/>
          </p:nvPr>
        </p:nvSpPr>
        <p:spPr>
          <a:xfrm>
            <a:off x="0" y="0"/>
            <a:ext cx="12192000" cy="1266738"/>
          </a:xfrm>
        </p:spPr>
        <p:txBody>
          <a:bodyPr>
            <a:noAutofit/>
          </a:bodyPr>
          <a:lstStyle/>
          <a:p>
            <a:pPr algn="ctr"/>
            <a:r>
              <a:rPr lang="en-US"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Sixth Trumpet – The Horsemen of Judgment (9:13-21)</a:t>
            </a:r>
          </a:p>
        </p:txBody>
      </p:sp>
      <p:sp>
        <p:nvSpPr>
          <p:cNvPr id="5" name="Content Placeholder 4">
            <a:extLst>
              <a:ext uri="{FF2B5EF4-FFF2-40B4-BE49-F238E27FC236}">
                <a16:creationId xmlns:a16="http://schemas.microsoft.com/office/drawing/2014/main" id="{F0F51C9D-13C3-352F-12C5-F33D65AE0ED9}"/>
              </a:ext>
            </a:extLst>
          </p:cNvPr>
          <p:cNvSpPr>
            <a:spLocks noGrp="1"/>
          </p:cNvSpPr>
          <p:nvPr>
            <p:ph idx="1"/>
          </p:nvPr>
        </p:nvSpPr>
        <p:spPr>
          <a:xfrm>
            <a:off x="323273" y="1266738"/>
            <a:ext cx="11610109" cy="5591262"/>
          </a:xfrm>
        </p:spPr>
        <p:txBody>
          <a:bodyPr>
            <a:normAutofit/>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9:18</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third of mankind was killed by the three plagues of fire, smoke and sulfur that came out of their mouths.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19</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power of the horses was in their mouths and in their tails; for their tails were like snakes, having heads with which they inflict injury.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20</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rest of mankind that were not killed by these plagues still did not repent of the work of their hands; they did not stop worshiping demons, and idols of gold, silver, bronze, stone and wood--idols that cannot see or hear or walk.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Nor did they repent of their murders, their magic arts, their sexual immorality or their thefts.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endPar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433988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26E899D-232D-3C01-0A01-F8B04858BC2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DBB25B9-328E-B99C-8642-01B0EB0DDC62}"/>
              </a:ext>
            </a:extLst>
          </p:cNvPr>
          <p:cNvSpPr>
            <a:spLocks noGrp="1"/>
          </p:cNvSpPr>
          <p:nvPr>
            <p:ph type="title"/>
          </p:nvPr>
        </p:nvSpPr>
        <p:spPr>
          <a:xfrm>
            <a:off x="0" y="0"/>
            <a:ext cx="12192000" cy="117865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sixth angel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blew his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trumpet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heard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voice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from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horns of the golden altar before God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to the sixth angel who had the trumpet, "Release the four angels who are bound at the great river Euphrates."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8F5393B4-582C-90DA-97F4-C105053F14E6}"/>
              </a:ext>
            </a:extLst>
          </p:cNvPr>
          <p:cNvSpPr>
            <a:spLocks noGrp="1"/>
          </p:cNvSpPr>
          <p:nvPr>
            <p:ph idx="1"/>
          </p:nvPr>
        </p:nvSpPr>
        <p:spPr>
          <a:xfrm>
            <a:off x="33556" y="1409350"/>
            <a:ext cx="12025617" cy="5377344"/>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When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sixth angel</a:t>
            </a:r>
            <a:r>
              <a:rPr lang="en-US" sz="3200" dirty="0">
                <a:solidFill>
                  <a:srgbClr val="F5F5F5"/>
                </a:solidFill>
                <a:effectLst>
                  <a:outerShdw blurRad="38100" dist="38100" dir="2700000" algn="ctr" rotWithShape="0">
                    <a:schemeClr val="tx1"/>
                  </a:outerShdw>
                </a:effectLst>
              </a:rPr>
              <a:t>” sounds 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trumpet</a:t>
            </a:r>
            <a:r>
              <a:rPr lang="en-US" sz="3200" dirty="0">
                <a:solidFill>
                  <a:srgbClr val="F5F5F5"/>
                </a:solidFill>
                <a:effectLst>
                  <a:outerShdw blurRad="38100" dist="38100" dir="2700000" algn="ctr" rotWithShape="0">
                    <a:schemeClr val="tx1"/>
                  </a:outerShdw>
                </a:effectLst>
              </a:rPr>
              <a:t>”, John hears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voice</a:t>
            </a:r>
            <a:r>
              <a:rPr lang="en-US" sz="3200" dirty="0">
                <a:solidFill>
                  <a:srgbClr val="F5F5F5"/>
                </a:solidFill>
                <a:effectLst>
                  <a:outerShdw blurRad="38100" dist="38100" dir="2700000" algn="ctr" rotWithShape="0">
                    <a:schemeClr val="tx1"/>
                  </a:outerShdw>
                </a:effectLst>
              </a:rPr>
              <a:t>” coming from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horns of the golden altar before God</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voice</a:t>
            </a:r>
            <a:r>
              <a:rPr lang="en-US" sz="3200" dirty="0">
                <a:solidFill>
                  <a:srgbClr val="F5F5F5"/>
                </a:solidFill>
                <a:effectLst>
                  <a:outerShdw blurRad="38100" dist="38100" dir="2700000" algn="ctr" rotWithShape="0">
                    <a:schemeClr val="tx1"/>
                  </a:outerShdw>
                </a:effectLst>
              </a:rPr>
              <a:t>” that John hears is said to come from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horns of the golden altar</a:t>
            </a:r>
            <a:r>
              <a:rPr lang="en-US" sz="3200" dirty="0">
                <a:solidFill>
                  <a:srgbClr val="F5F5F5"/>
                </a:solidFill>
                <a:effectLst>
                  <a:outerShdw blurRad="38100" dist="38100" dir="2700000" algn="ctr" rotWithShape="0">
                    <a:schemeClr val="tx1"/>
                  </a:outerShdw>
                </a:effectLst>
              </a:rPr>
              <a:t>”, which is poetically personified as speaking – as it does again in Revelation 16:7. </a:t>
            </a:r>
          </a:p>
          <a:p>
            <a:r>
              <a:rPr lang="en-US" sz="3200" dirty="0">
                <a:solidFill>
                  <a:srgbClr val="F5F5F5"/>
                </a:solidFill>
                <a:effectLst>
                  <a:outerShdw blurRad="38100" dist="38100" dir="2700000" algn="ctr" rotWithShape="0">
                    <a:schemeClr val="tx1"/>
                  </a:outerShdw>
                </a:effectLst>
              </a:rPr>
              <a:t>Once again, we have a vision focusing on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golden altar</a:t>
            </a:r>
            <a:r>
              <a:rPr lang="en-US" sz="3200" dirty="0">
                <a:solidFill>
                  <a:srgbClr val="F5F5F5"/>
                </a:solidFill>
                <a:effectLst>
                  <a:outerShdw blurRad="38100" dist="38100" dir="2700000" algn="ctr" rotWithShape="0">
                    <a:schemeClr val="tx1"/>
                  </a:outerShdw>
                </a:effectLst>
              </a:rPr>
              <a:t>” of incense as had in 6:9-10 and 8:3-5. </a:t>
            </a:r>
          </a:p>
          <a:p>
            <a:r>
              <a:rPr lang="en-US" sz="3200" dirty="0">
                <a:solidFill>
                  <a:srgbClr val="F5F5F5"/>
                </a:solidFill>
                <a:effectLst>
                  <a:outerShdw blurRad="38100" dist="38100" dir="2700000" algn="ctr" rotWithShape="0">
                    <a:schemeClr val="tx1"/>
                  </a:outerShdw>
                </a:effectLst>
              </a:rPr>
              <a:t>This altar is the heavenly </a:t>
            </a:r>
            <a:r>
              <a:rPr lang="en-US" sz="3200" b="1" i="1" dirty="0">
                <a:solidFill>
                  <a:srgbClr val="F5F5F5"/>
                </a:solidFill>
                <a:effectLst>
                  <a:outerShdw blurRad="38100" dist="38100" dir="2700000" algn="ctr" rotWithShape="0">
                    <a:schemeClr val="tx1"/>
                  </a:outerShdw>
                </a:effectLst>
              </a:rPr>
              <a:t>counterpart</a:t>
            </a:r>
            <a:r>
              <a:rPr lang="en-US" sz="3200" dirty="0">
                <a:solidFill>
                  <a:srgbClr val="F5F5F5"/>
                </a:solidFill>
                <a:effectLst>
                  <a:outerShdw blurRad="38100" dist="38100" dir="2700000" algn="ctr" rotWithShape="0">
                    <a:schemeClr val="tx1"/>
                  </a:outerShdw>
                </a:effectLst>
              </a:rPr>
              <a:t> to the one in the </a:t>
            </a:r>
            <a:r>
              <a:rPr lang="en-US" sz="3200" b="1" i="1" dirty="0">
                <a:solidFill>
                  <a:srgbClr val="F5F5F5"/>
                </a:solidFill>
                <a:effectLst>
                  <a:outerShdw blurRad="38100" dist="38100" dir="2700000" algn="ctr" rotWithShape="0">
                    <a:schemeClr val="tx1"/>
                  </a:outerShdw>
                </a:effectLst>
              </a:rPr>
              <a:t>earthly</a:t>
            </a:r>
            <a:r>
              <a:rPr lang="en-US" sz="3200" dirty="0">
                <a:solidFill>
                  <a:srgbClr val="F5F5F5"/>
                </a:solidFill>
                <a:effectLst>
                  <a:outerShdw blurRad="38100" dist="38100" dir="2700000" algn="ctr" rotWithShape="0">
                    <a:schemeClr val="tx1"/>
                  </a:outerShdw>
                </a:effectLst>
              </a:rPr>
              <a:t> temple, as we should expect from God’s instructions to Moses: “</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Exactly as I show you concerning the pattern of the [heavenly] tabernacle, and of all its furniture, so you shall make [the earthly tabernacle]</a:t>
            </a:r>
            <a:r>
              <a:rPr lang="en-US" sz="3200" dirty="0">
                <a:solidFill>
                  <a:srgbClr val="F5F5F5"/>
                </a:solidFill>
                <a:effectLst>
                  <a:outerShdw blurRad="38100" dist="38100" dir="2700000" algn="ctr" rotWithShape="0">
                    <a:schemeClr val="tx1"/>
                  </a:outerShdw>
                </a:effectLst>
              </a:rPr>
              <a:t>.” (Ex 25:9). </a:t>
            </a:r>
          </a:p>
        </p:txBody>
      </p:sp>
    </p:spTree>
    <p:extLst>
      <p:ext uri="{BB962C8B-B14F-4D97-AF65-F5344CB8AC3E}">
        <p14:creationId xmlns:p14="http://schemas.microsoft.com/office/powerpoint/2010/main" val="176144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92E5F8D-930E-ACC7-DE46-5619C287168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D91C8A8-7D30-94FF-279F-FA88A5213F29}"/>
              </a:ext>
            </a:extLst>
          </p:cNvPr>
          <p:cNvSpPr>
            <a:spLocks noGrp="1"/>
          </p:cNvSpPr>
          <p:nvPr>
            <p:ph type="title"/>
          </p:nvPr>
        </p:nvSpPr>
        <p:spPr>
          <a:xfrm>
            <a:off x="0" y="0"/>
            <a:ext cx="12192000" cy="101019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sixth angel blew his trumpet, and I heard a voice from the four horns of the golden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altar before God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to the sixth angel who had the trumpet, "Release the four angels who are bound at the great river Euphrates."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06E7505D-C850-B522-F3A3-7F18D4573740}"/>
              </a:ext>
            </a:extLst>
          </p:cNvPr>
          <p:cNvSpPr>
            <a:spLocks noGrp="1"/>
          </p:cNvSpPr>
          <p:nvPr>
            <p:ph idx="1"/>
          </p:nvPr>
        </p:nvSpPr>
        <p:spPr>
          <a:xfrm>
            <a:off x="33556" y="1389017"/>
            <a:ext cx="12025617" cy="5397677"/>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This heavenly altar of incense was associated </a:t>
            </a:r>
            <a:r>
              <a:rPr lang="en-US" sz="3200" b="1" i="1" dirty="0">
                <a:solidFill>
                  <a:srgbClr val="F5F5F5"/>
                </a:solidFill>
                <a:effectLst>
                  <a:outerShdw blurRad="38100" dist="38100" dir="2700000" algn="ctr" rotWithShape="0">
                    <a:schemeClr val="tx1"/>
                  </a:outerShdw>
                </a:effectLst>
              </a:rPr>
              <a:t>earlier</a:t>
            </a:r>
            <a:r>
              <a:rPr lang="en-US" sz="3200" dirty="0">
                <a:solidFill>
                  <a:srgbClr val="F5F5F5"/>
                </a:solidFill>
                <a:effectLst>
                  <a:outerShdw blurRad="38100" dist="38100" dir="2700000" algn="ctr" rotWithShape="0">
                    <a:schemeClr val="tx1"/>
                  </a:outerShdw>
                </a:effectLst>
              </a:rPr>
              <a:t> with the prayers of the persecuted saints (Rev. 6:9–10; cf. 8:3–5). </a:t>
            </a:r>
          </a:p>
          <a:p>
            <a:r>
              <a:rPr lang="en-US" sz="3200" dirty="0">
                <a:solidFill>
                  <a:srgbClr val="F5F5F5"/>
                </a:solidFill>
                <a:effectLst>
                  <a:outerShdw blurRad="38100" dist="38100" dir="2700000" algn="ctr" rotWithShape="0">
                    <a:schemeClr val="tx1"/>
                  </a:outerShdw>
                </a:effectLst>
              </a:rPr>
              <a:t>Therefore, this judgment that is about to fall on Jerusalem is </a:t>
            </a:r>
            <a:r>
              <a:rPr lang="en-US" sz="3200" b="1" i="1" dirty="0">
                <a:solidFill>
                  <a:srgbClr val="F5F5F5"/>
                </a:solidFill>
                <a:effectLst>
                  <a:outerShdw blurRad="38100" dist="38100" dir="2700000" algn="ctr" rotWithShape="0">
                    <a:schemeClr val="tx1"/>
                  </a:outerShdw>
                </a:effectLst>
              </a:rPr>
              <a:t>probably</a:t>
            </a:r>
            <a:r>
              <a:rPr lang="en-US" sz="3200" dirty="0">
                <a:solidFill>
                  <a:srgbClr val="F5F5F5"/>
                </a:solidFill>
                <a:effectLst>
                  <a:outerShdw blurRad="38100" dist="38100" dir="2700000" algn="ctr" rotWithShape="0">
                    <a:schemeClr val="tx1"/>
                  </a:outerShdw>
                </a:effectLst>
              </a:rPr>
              <a:t> being presented as a part of God’s answer to His people’s prayers for vindication.</a:t>
            </a:r>
          </a:p>
          <a:p>
            <a:r>
              <a:rPr lang="en-US" sz="3200" dirty="0">
                <a:solidFill>
                  <a:srgbClr val="F5F5F5"/>
                </a:solidFill>
                <a:effectLst>
                  <a:outerShdw blurRad="38100" dist="38100" dir="2700000" algn="ctr" rotWithShape="0">
                    <a:schemeClr val="tx1"/>
                  </a:outerShdw>
                </a:effectLst>
              </a:rPr>
              <a:t>The mention of this point is undoubtably intended to </a:t>
            </a:r>
            <a:r>
              <a:rPr lang="en-US" sz="3200" b="1" i="1" dirty="0">
                <a:solidFill>
                  <a:srgbClr val="F5F5F5"/>
                </a:solidFill>
                <a:effectLst>
                  <a:outerShdw blurRad="38100" dist="38100" dir="2700000" algn="ctr" rotWithShape="0">
                    <a:schemeClr val="tx1"/>
                  </a:outerShdw>
                </a:effectLst>
              </a:rPr>
              <a:t>encourage</a:t>
            </a:r>
            <a:r>
              <a:rPr lang="en-US" sz="3200" dirty="0">
                <a:solidFill>
                  <a:srgbClr val="F5F5F5"/>
                </a:solidFill>
                <a:effectLst>
                  <a:outerShdw blurRad="38100" dist="38100" dir="2700000" algn="ctr" rotWithShape="0">
                    <a:schemeClr val="tx1"/>
                  </a:outerShdw>
                </a:effectLst>
              </a:rPr>
              <a:t> God’s people in worship and prayer, by assuring them that God’s actions in history proceed from 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altar</a:t>
            </a:r>
            <a:r>
              <a:rPr lang="en-US" sz="3200" dirty="0">
                <a:solidFill>
                  <a:srgbClr val="F5F5F5"/>
                </a:solidFill>
                <a:effectLst>
                  <a:outerShdw blurRad="38100" dist="38100" dir="2700000" algn="ctr" rotWithShape="0">
                    <a:schemeClr val="tx1"/>
                  </a:outerShdw>
                </a:effectLst>
              </a:rPr>
              <a:t>”, where He has received their prayers.</a:t>
            </a:r>
          </a:p>
          <a:p>
            <a:r>
              <a:rPr lang="en-US" sz="3200" dirty="0">
                <a:solidFill>
                  <a:srgbClr val="F5F5F5"/>
                </a:solidFill>
                <a:effectLst>
                  <a:outerShdw blurRad="38100" dist="38100" dir="2700000" algn="ctr" rotWithShape="0">
                    <a:schemeClr val="tx1"/>
                  </a:outerShdw>
                </a:effectLst>
              </a:rPr>
              <a:t>We’re told here that this altar 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before God</a:t>
            </a:r>
            <a:r>
              <a:rPr lang="en-US" sz="3200" dirty="0">
                <a:solidFill>
                  <a:srgbClr val="F5F5F5"/>
                </a:solidFill>
                <a:effectLst>
                  <a:outerShdw blurRad="38100" dist="38100" dir="2700000" algn="ctr" rotWithShape="0">
                    <a:schemeClr val="tx1"/>
                  </a:outerShdw>
                </a:effectLst>
              </a:rPr>
              <a:t>” who sits on his judicial throne (cf. 8:3c). </a:t>
            </a:r>
          </a:p>
          <a:p>
            <a:r>
              <a:rPr lang="en-US" sz="3200" dirty="0">
                <a:solidFill>
                  <a:srgbClr val="F5F5F5"/>
                </a:solidFill>
                <a:effectLst>
                  <a:outerShdw blurRad="38100" dist="38100" dir="2700000" algn="ctr" rotWithShape="0">
                    <a:schemeClr val="tx1"/>
                  </a:outerShdw>
                </a:effectLst>
              </a:rPr>
              <a:t>From this we see that it is ultimately </a:t>
            </a:r>
            <a:r>
              <a:rPr lang="en-US" sz="3200" b="1" i="1" dirty="0">
                <a:solidFill>
                  <a:srgbClr val="F5F5F5"/>
                </a:solidFill>
                <a:effectLst>
                  <a:outerShdw blurRad="38100" dist="38100" dir="2700000" algn="ctr" rotWithShape="0">
                    <a:schemeClr val="tx1"/>
                  </a:outerShdw>
                </a:effectLst>
              </a:rPr>
              <a:t>God</a:t>
            </a:r>
            <a:r>
              <a:rPr lang="en-US" sz="3200" dirty="0">
                <a:solidFill>
                  <a:srgbClr val="F5F5F5"/>
                </a:solidFill>
                <a:effectLst>
                  <a:outerShdw blurRad="38100" dist="38100" dir="2700000" algn="ctr" rotWithShape="0">
                    <a:schemeClr val="tx1"/>
                  </a:outerShdw>
                </a:effectLst>
              </a:rPr>
              <a:t> who is judging – even though he uses demons (9:3-6) and the Romans (9:16-19) to carry out those judgments</a:t>
            </a:r>
          </a:p>
        </p:txBody>
      </p:sp>
    </p:spTree>
    <p:extLst>
      <p:ext uri="{BB962C8B-B14F-4D97-AF65-F5344CB8AC3E}">
        <p14:creationId xmlns:p14="http://schemas.microsoft.com/office/powerpoint/2010/main" val="9014749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200D85F-A25E-D904-3DD5-D4B684AB589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9495835-8995-A3C6-F321-1716601CBDBE}"/>
              </a:ext>
            </a:extLst>
          </p:cNvPr>
          <p:cNvSpPr>
            <a:spLocks noGrp="1"/>
          </p:cNvSpPr>
          <p:nvPr>
            <p:ph type="title"/>
          </p:nvPr>
        </p:nvSpPr>
        <p:spPr>
          <a:xfrm>
            <a:off x="0" y="0"/>
            <a:ext cx="12192000" cy="117865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sixth angel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blew his trumpet, and I heard a voice from the four horns of the golden altar before God,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to the sixth angel who had the trumpet,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Release the four angels who are bound at the great river Euphrates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D72F158-C6DB-37A7-78C9-D9962A748311}"/>
              </a:ext>
            </a:extLst>
          </p:cNvPr>
          <p:cNvSpPr>
            <a:spLocks noGrp="1"/>
          </p:cNvSpPr>
          <p:nvPr>
            <p:ph idx="1"/>
          </p:nvPr>
        </p:nvSpPr>
        <p:spPr>
          <a:xfrm>
            <a:off x="33556" y="1409350"/>
            <a:ext cx="12025617" cy="5377344"/>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 voice commands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sixth angel </a:t>
            </a:r>
            <a:r>
              <a:rPr lang="en-US" sz="3200" dirty="0">
                <a:solidFill>
                  <a:srgbClr val="F5F5F5"/>
                </a:solidFill>
                <a:effectLst>
                  <a:outerShdw blurRad="38100" dist="38100" dir="2700000" algn="ctr" rotWithShape="0">
                    <a:schemeClr val="tx1"/>
                  </a:outerShdw>
                </a:effectLst>
              </a:rPr>
              <a:t>”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Release the four angels who are bound at the great river Euphrates.</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These are probably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the same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four angels</a:t>
            </a:r>
            <a:r>
              <a:rPr lang="en-US" sz="3200" dirty="0">
                <a:solidFill>
                  <a:srgbClr val="F5F5F5"/>
                </a:solidFill>
                <a:effectLst>
                  <a:outerShdw blurRad="38100" dist="38100" dir="2700000" algn="ctr" rotWithShape="0">
                    <a:schemeClr val="tx1"/>
                  </a:outerShdw>
                </a:effectLst>
              </a:rPr>
              <a:t>” we saw </a:t>
            </a:r>
            <a:r>
              <a:rPr lang="en-US" sz="3200" b="1" i="1" dirty="0">
                <a:solidFill>
                  <a:srgbClr val="F5F5F5"/>
                </a:solidFill>
                <a:effectLst>
                  <a:outerShdw blurRad="38100" dist="38100" dir="2700000" algn="ctr" rotWithShape="0">
                    <a:schemeClr val="tx1"/>
                  </a:outerShdw>
                </a:effectLst>
              </a:rPr>
              <a:t>earlier</a:t>
            </a:r>
            <a:r>
              <a:rPr lang="en-US" sz="3200" dirty="0">
                <a:solidFill>
                  <a:srgbClr val="F5F5F5"/>
                </a:solidFill>
                <a:effectLst>
                  <a:outerShdw blurRad="38100" dist="38100" dir="2700000" algn="ctr" rotWithShape="0">
                    <a:schemeClr val="tx1"/>
                  </a:outerShdw>
                </a:effectLst>
              </a:rPr>
              <a:t> in Revelation 7:1. </a:t>
            </a:r>
          </a:p>
          <a:p>
            <a:r>
              <a:rPr lang="en-US" sz="3200" dirty="0">
                <a:solidFill>
                  <a:srgbClr val="F5F5F5"/>
                </a:solidFill>
                <a:effectLst>
                  <a:outerShdw blurRad="38100" dist="38100" dir="2700000" algn="ctr" rotWithShape="0">
                    <a:schemeClr val="tx1"/>
                  </a:outerShdw>
                </a:effectLst>
              </a:rPr>
              <a:t>Those earlier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four angels</a:t>
            </a:r>
            <a:r>
              <a:rPr lang="en-US" sz="3200" dirty="0">
                <a:solidFill>
                  <a:srgbClr val="F5F5F5"/>
                </a:solidFill>
                <a:effectLst>
                  <a:outerShdw blurRad="38100" dist="38100" dir="2700000" algn="ctr" rotWithShape="0">
                    <a:schemeClr val="tx1"/>
                  </a:outerShdw>
                </a:effectLst>
              </a:rPr>
              <a:t>” stood “</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the four corners of the earth, holding back the four winds of the earth</a:t>
            </a:r>
            <a:r>
              <a:rPr lang="en-US" sz="3200" dirty="0">
                <a:solidFill>
                  <a:srgbClr val="F5F5F5"/>
                </a:solidFill>
                <a:effectLst>
                  <a:outerShdw blurRad="38100" dist="38100" dir="2700000" algn="ctr" rotWithShape="0">
                    <a:schemeClr val="tx1"/>
                  </a:outerShdw>
                </a:effectLst>
              </a:rPr>
              <a:t>”; whereas these angels are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bound at the great river Euphrates</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These are probably evil angels – their being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bound</a:t>
            </a:r>
            <a:r>
              <a:rPr lang="en-US" sz="3200" dirty="0">
                <a:solidFill>
                  <a:srgbClr val="F5F5F5"/>
                </a:solidFill>
                <a:effectLst>
                  <a:outerShdw blurRad="38100" dist="38100" dir="2700000" algn="ctr" rotWithShape="0">
                    <a:schemeClr val="tx1"/>
                  </a:outerShdw>
                </a:effectLst>
              </a:rPr>
              <a:t>” suggests that they have been restrained against their will, much as Satan is later bound and then released (Rev. 20:2–3; cf. 2 Pet. 2:4; Jude 6). </a:t>
            </a:r>
          </a:p>
          <a:p>
            <a:r>
              <a:rPr lang="en-US" sz="3200" dirty="0">
                <a:solidFill>
                  <a:srgbClr val="F5F5F5"/>
                </a:solidFill>
                <a:effectLst>
                  <a:outerShdw blurRad="38100" dist="38100" dir="2700000" algn="ctr" rotWithShape="0">
                    <a:schemeClr val="tx1"/>
                  </a:outerShdw>
                </a:effectLst>
              </a:rPr>
              <a:t>Their destructive work also resembles that of the demonic locusts in Revelation 9:1–11. </a:t>
            </a:r>
          </a:p>
        </p:txBody>
      </p:sp>
    </p:spTree>
    <p:extLst>
      <p:ext uri="{BB962C8B-B14F-4D97-AF65-F5344CB8AC3E}">
        <p14:creationId xmlns:p14="http://schemas.microsoft.com/office/powerpoint/2010/main" val="1375699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BB5ABD4-716F-E4C7-82A6-89FD940BBD4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08E8284-69E5-90CB-944F-E21C926FA763}"/>
              </a:ext>
            </a:extLst>
          </p:cNvPr>
          <p:cNvSpPr>
            <a:spLocks noGrp="1"/>
          </p:cNvSpPr>
          <p:nvPr>
            <p:ph type="title"/>
          </p:nvPr>
        </p:nvSpPr>
        <p:spPr>
          <a:xfrm>
            <a:off x="0" y="0"/>
            <a:ext cx="12192000" cy="117865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sixth angel blew his trumpet, and I heard a voice from the four horns of the golden altar before God,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to the sixth angel who had the trumpet, "Release the four angels who are bound at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river Euphrates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0ED47C50-A3FE-DB7C-D57B-751FDF1D3DD4}"/>
              </a:ext>
            </a:extLst>
          </p:cNvPr>
          <p:cNvSpPr>
            <a:spLocks noGrp="1"/>
          </p:cNvSpPr>
          <p:nvPr>
            <p:ph idx="1"/>
          </p:nvPr>
        </p:nvSpPr>
        <p:spPr>
          <a:xfrm>
            <a:off x="33556" y="1409350"/>
            <a:ext cx="12025617" cy="5377344"/>
          </a:xfrm>
        </p:spPr>
        <p:txBody>
          <a:bodyPr>
            <a:normAutofit lnSpcReduction="10000"/>
          </a:bodyPr>
          <a:lstStyle/>
          <a:p>
            <a:r>
              <a:rPr lang="en-US" sz="3600" dirty="0">
                <a:solidFill>
                  <a:srgbClr val="F5F5F5"/>
                </a:solidFill>
                <a:effectLst>
                  <a:outerShdw blurRad="38100" dist="38100" dir="2700000" algn="ctr" rotWithShape="0">
                    <a:schemeClr val="tx1"/>
                  </a:outerShdw>
                </a:effectLst>
              </a:rPr>
              <a:t>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river Euphrates</a:t>
            </a:r>
            <a:r>
              <a:rPr lang="en-US" sz="3600" dirty="0">
                <a:solidFill>
                  <a:srgbClr val="F5F5F5"/>
                </a:solidFill>
                <a:effectLst>
                  <a:outerShdw blurRad="38100" dist="38100" dir="2700000" algn="ctr" rotWithShape="0">
                    <a:schemeClr val="tx1"/>
                  </a:outerShdw>
                </a:effectLst>
              </a:rPr>
              <a:t>” was the ideal northern boundary of Israel’s Promised Land (Gen. 15:18; Deut. 11:24; Josh. 1:4). </a:t>
            </a:r>
          </a:p>
          <a:p>
            <a:r>
              <a:rPr lang="en-US" sz="3600" dirty="0">
                <a:solidFill>
                  <a:srgbClr val="F5F5F5"/>
                </a:solidFill>
                <a:effectLst>
                  <a:outerShdw blurRad="38100" dist="38100" dir="2700000" algn="ctr" rotWithShape="0">
                    <a:schemeClr val="tx1"/>
                  </a:outerShdw>
                </a:effectLst>
              </a:rPr>
              <a:t>It also marked the extent of the kingdoms of David and Solomon (2 Sam. 8:3; 1 Chron. 18:3; 2 Chron. 9:26). </a:t>
            </a:r>
          </a:p>
          <a:p>
            <a:r>
              <a:rPr lang="en-US" sz="3600" dirty="0">
                <a:solidFill>
                  <a:srgbClr val="F5F5F5"/>
                </a:solidFill>
                <a:effectLst>
                  <a:outerShdw blurRad="38100" dist="38100" dir="2700000" algn="ctr" rotWithShape="0">
                    <a:schemeClr val="tx1"/>
                  </a:outerShdw>
                </a:effectLst>
              </a:rPr>
              <a:t>More ominously, Israel’s most dangerous enemies—Assyria and Babylon—had come from the region </a:t>
            </a:r>
            <a:r>
              <a:rPr lang="en-US" sz="3600" b="1" i="1" dirty="0">
                <a:solidFill>
                  <a:srgbClr val="F5F5F5"/>
                </a:solidFill>
                <a:effectLst>
                  <a:outerShdw blurRad="38100" dist="38100" dir="2700000" algn="ctr" rotWithShape="0">
                    <a:schemeClr val="tx1"/>
                  </a:outerShdw>
                </a:effectLst>
              </a:rPr>
              <a:t>beyond</a:t>
            </a:r>
            <a:r>
              <a:rPr lang="en-US" sz="3600" dirty="0">
                <a:solidFill>
                  <a:srgbClr val="F5F5F5"/>
                </a:solidFill>
                <a:effectLst>
                  <a:outerShdw blurRad="38100" dist="38100" dir="2700000" algn="ctr" rotWithShape="0">
                    <a:schemeClr val="tx1"/>
                  </a:outerShdw>
                </a:effectLst>
              </a:rPr>
              <a:t>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Euphrates</a:t>
            </a:r>
            <a:r>
              <a:rPr lang="en-US" sz="3600" dirty="0">
                <a:solidFill>
                  <a:srgbClr val="F5F5F5"/>
                </a:solidFill>
                <a:effectLst>
                  <a:outerShdw blurRad="38100" dist="38100" dir="2700000" algn="ctr" rotWithShape="0">
                    <a:schemeClr val="tx1"/>
                  </a:outerShdw>
                </a:effectLst>
              </a:rPr>
              <a:t>”. </a:t>
            </a:r>
          </a:p>
          <a:p>
            <a:r>
              <a:rPr lang="en-US" sz="3600" dirty="0">
                <a:solidFill>
                  <a:srgbClr val="F5F5F5"/>
                </a:solidFill>
                <a:effectLst>
                  <a:outerShdw blurRad="38100" dist="38100" dir="2700000" algn="ctr" rotWithShape="0">
                    <a:schemeClr val="tx1"/>
                  </a:outerShdw>
                </a:effectLst>
              </a:rPr>
              <a:t>The prophets therefore often referred to this region as the direction from which covenant judgment invaded Israel (Isa. 7:20; 8:7–8; Jer. 1:14–15; 6:1, 22; 10:22; Ezek. 38:6, 15; Joel 2:20–25).</a:t>
            </a:r>
          </a:p>
        </p:txBody>
      </p:sp>
    </p:spTree>
    <p:extLst>
      <p:ext uri="{BB962C8B-B14F-4D97-AF65-F5344CB8AC3E}">
        <p14:creationId xmlns:p14="http://schemas.microsoft.com/office/powerpoint/2010/main" val="4386754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8F6CCE1-24FF-CBB0-7E14-9FBE42D486C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DF1252E-3887-D5FE-D3F8-2CF1D4A000BD}"/>
              </a:ext>
            </a:extLst>
          </p:cNvPr>
          <p:cNvSpPr>
            <a:spLocks noGrp="1"/>
          </p:cNvSpPr>
          <p:nvPr>
            <p:ph type="title"/>
          </p:nvPr>
        </p:nvSpPr>
        <p:spPr>
          <a:xfrm>
            <a:off x="0" y="0"/>
            <a:ext cx="12192000" cy="117865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sixth angel blew his trumpet, and I heard a voice from the four horns of the golden altar before God,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to the sixth angel who had the trumpet, "Release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four angels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are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bound at the great river Euphrates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ED1502B-B9FE-6813-9231-9B5BF29B2049}"/>
              </a:ext>
            </a:extLst>
          </p:cNvPr>
          <p:cNvSpPr>
            <a:spLocks noGrp="1"/>
          </p:cNvSpPr>
          <p:nvPr>
            <p:ph idx="1"/>
          </p:nvPr>
        </p:nvSpPr>
        <p:spPr>
          <a:xfrm>
            <a:off x="33556" y="1409350"/>
            <a:ext cx="12025617" cy="5377344"/>
          </a:xfrm>
        </p:spPr>
        <p:txBody>
          <a:bodyPr>
            <a:normAutofit fontScale="92500"/>
          </a:bodyPr>
          <a:lstStyle/>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river Euphrates</a:t>
            </a:r>
            <a:r>
              <a:rPr lang="en-US" sz="3200" dirty="0">
                <a:solidFill>
                  <a:srgbClr val="F5F5F5"/>
                </a:solidFill>
                <a:effectLst>
                  <a:outerShdw blurRad="38100" dist="38100" dir="2700000" algn="ctr" rotWithShape="0">
                    <a:schemeClr val="tx1"/>
                  </a:outerShdw>
                </a:effectLst>
              </a:rPr>
              <a:t>” also had a direct connection with the Jewish War. </a:t>
            </a:r>
          </a:p>
          <a:p>
            <a:r>
              <a:rPr lang="en-US" sz="3200" dirty="0">
                <a:solidFill>
                  <a:srgbClr val="F5F5F5"/>
                </a:solidFill>
                <a:effectLst>
                  <a:outerShdw blurRad="38100" dist="38100" dir="2700000" algn="ctr" rotWithShape="0">
                    <a:schemeClr val="tx1"/>
                  </a:outerShdw>
                </a:effectLst>
              </a:rPr>
              <a:t>It formed the eastern boundary of the Roman Empire, and four Roman legions were normally stationed in Syria between that region and the river. </a:t>
            </a:r>
          </a:p>
          <a:p>
            <a:r>
              <a:rPr lang="en-US" sz="3200" dirty="0">
                <a:solidFill>
                  <a:srgbClr val="F5F5F5"/>
                </a:solidFill>
                <a:effectLst>
                  <a:outerShdw blurRad="38100" dist="38100" dir="2700000" algn="ctr" rotWithShape="0">
                    <a:schemeClr val="tx1"/>
                  </a:outerShdw>
                </a:effectLst>
              </a:rPr>
              <a:t>When Vespasian and Titus organized the military campaign to crush the Jewish Revolt in A.D. 66–70, four legions (the 5th, 10th, 12th, and 15th) were dispatched </a:t>
            </a:r>
            <a:r>
              <a:rPr lang="en-US" sz="3200" b="1" i="1" dirty="0">
                <a:solidFill>
                  <a:srgbClr val="F5F5F5"/>
                </a:solidFill>
                <a:effectLst>
                  <a:outerShdw blurRad="38100" dist="38100" dir="2700000" algn="ctr" rotWithShape="0">
                    <a:schemeClr val="tx1"/>
                  </a:outerShdw>
                </a:effectLst>
              </a:rPr>
              <a:t>directly</a:t>
            </a:r>
            <a:r>
              <a:rPr lang="en-US" sz="3200" dirty="0">
                <a:solidFill>
                  <a:srgbClr val="F5F5F5"/>
                </a:solidFill>
                <a:effectLst>
                  <a:outerShdw blurRad="38100" dist="38100" dir="2700000" algn="ctr" rotWithShape="0">
                    <a:schemeClr val="tx1"/>
                  </a:outerShdw>
                </a:effectLst>
              </a:rPr>
              <a:t> from the Euphrates region to invade Judea.</a:t>
            </a:r>
          </a:p>
          <a:p>
            <a:r>
              <a:rPr lang="en-US" sz="3200" dirty="0">
                <a:solidFill>
                  <a:srgbClr val="F5F5F5"/>
                </a:solidFill>
                <a:effectLst>
                  <a:outerShdw blurRad="38100" dist="38100" dir="2700000" algn="ctr" rotWithShape="0">
                    <a:schemeClr val="tx1"/>
                  </a:outerShdw>
                </a:effectLst>
              </a:rPr>
              <a:t>While we can’t be certain, the spiritual powers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angels</a:t>
            </a:r>
            <a:r>
              <a:rPr lang="en-US" sz="3200" dirty="0">
                <a:solidFill>
                  <a:srgbClr val="F5F5F5"/>
                </a:solidFill>
                <a:effectLst>
                  <a:outerShdw blurRad="38100" dist="38100" dir="2700000" algn="ctr" rotWithShape="0">
                    <a:schemeClr val="tx1"/>
                  </a:outerShdw>
                </a:effectLst>
              </a:rPr>
              <a:t>”) who are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bound at the great river Euphrates</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may</a:t>
            </a:r>
            <a:r>
              <a:rPr lang="en-US" sz="3200" dirty="0">
                <a:solidFill>
                  <a:srgbClr val="F5F5F5"/>
                </a:solidFill>
                <a:effectLst>
                  <a:outerShdw blurRad="38100" dist="38100" dir="2700000" algn="ctr" rotWithShape="0">
                    <a:schemeClr val="tx1"/>
                  </a:outerShdw>
                </a:effectLst>
              </a:rPr>
              <a:t> represent the supernatural forces operating behind those four Roman legions who had been dispatched from that region. </a:t>
            </a:r>
          </a:p>
        </p:txBody>
      </p:sp>
    </p:spTree>
    <p:extLst>
      <p:ext uri="{BB962C8B-B14F-4D97-AF65-F5344CB8AC3E}">
        <p14:creationId xmlns:p14="http://schemas.microsoft.com/office/powerpoint/2010/main" val="18655512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4C9DBC4A-FEF8-E620-7B91-AD85BE87E0A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8D821AB-DE56-C441-B886-F0400EB863D2}"/>
              </a:ext>
            </a:extLst>
          </p:cNvPr>
          <p:cNvSpPr>
            <a:spLocks noGrp="1"/>
          </p:cNvSpPr>
          <p:nvPr>
            <p:ph type="title"/>
          </p:nvPr>
        </p:nvSpPr>
        <p:spPr>
          <a:xfrm>
            <a:off x="0" y="0"/>
            <a:ext cx="12192000" cy="96053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So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four angels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who had been prepared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the hour, the day, the month, and the year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were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released to kill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third of mankind.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C5782F8-C3FE-C06D-7692-9D9F959D1346}"/>
              </a:ext>
            </a:extLst>
          </p:cNvPr>
          <p:cNvSpPr>
            <a:spLocks noGrp="1"/>
          </p:cNvSpPr>
          <p:nvPr>
            <p:ph idx="1"/>
          </p:nvPr>
        </p:nvSpPr>
        <p:spPr>
          <a:xfrm>
            <a:off x="33556" y="1254154"/>
            <a:ext cx="12025617" cy="5532540"/>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We’re told here that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four angels</a:t>
            </a:r>
            <a:r>
              <a:rPr lang="en-US" sz="3200" dirty="0">
                <a:solidFill>
                  <a:srgbClr val="F5F5F5"/>
                </a:solidFill>
                <a:effectLst>
                  <a:outerShdw blurRad="38100" dist="38100" dir="2700000" algn="ctr" rotWithShape="0">
                    <a:schemeClr val="tx1"/>
                  </a:outerShdw>
                </a:effectLst>
              </a:rPr>
              <a:t>” had been prepared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the hour, the day, the month, and the year</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 wording does not mean that they would operate for a total </a:t>
            </a:r>
            <a:r>
              <a:rPr lang="en-US" sz="3200" b="1" i="1" dirty="0">
                <a:solidFill>
                  <a:srgbClr val="F5F5F5"/>
                </a:solidFill>
                <a:effectLst>
                  <a:outerShdw blurRad="38100" dist="38100" dir="2700000" algn="ctr" rotWithShape="0">
                    <a:schemeClr val="tx1"/>
                  </a:outerShdw>
                </a:effectLst>
              </a:rPr>
              <a:t>period</a:t>
            </a:r>
            <a:r>
              <a:rPr lang="en-US" sz="3200" dirty="0">
                <a:solidFill>
                  <a:srgbClr val="F5F5F5"/>
                </a:solidFill>
                <a:effectLst>
                  <a:outerShdw blurRad="38100" dist="38100" dir="2700000" algn="ctr" rotWithShape="0">
                    <a:schemeClr val="tx1"/>
                  </a:outerShdw>
                </a:effectLst>
              </a:rPr>
              <a:t> of one year, one month, one day, and one hour. </a:t>
            </a:r>
          </a:p>
          <a:p>
            <a:r>
              <a:rPr lang="en-US" sz="3200" dirty="0">
                <a:solidFill>
                  <a:srgbClr val="F5F5F5"/>
                </a:solidFill>
                <a:effectLst>
                  <a:outerShdw blurRad="38100" dist="38100" dir="2700000" algn="ctr" rotWithShape="0">
                    <a:schemeClr val="tx1"/>
                  </a:outerShdw>
                </a:effectLst>
              </a:rPr>
              <a:t>The single Greek article unites all four expressions and points to </a:t>
            </a:r>
            <a:r>
              <a:rPr lang="en-US" sz="3200" b="1" i="1" dirty="0">
                <a:solidFill>
                  <a:srgbClr val="F5F5F5"/>
                </a:solidFill>
                <a:effectLst>
                  <a:outerShdw blurRad="38100" dist="38100" dir="2700000" algn="ctr" rotWithShape="0">
                    <a:schemeClr val="tx1"/>
                  </a:outerShdw>
                </a:effectLst>
              </a:rPr>
              <a:t>one specific moment</a:t>
            </a:r>
            <a:r>
              <a:rPr lang="en-US" sz="3200" dirty="0">
                <a:solidFill>
                  <a:srgbClr val="F5F5F5"/>
                </a:solidFill>
                <a:effectLst>
                  <a:outerShdw blurRad="38100" dist="38100" dir="2700000" algn="ctr" rotWithShape="0">
                    <a:schemeClr val="tx1"/>
                  </a:outerShdw>
                </a:effectLst>
              </a:rPr>
              <a:t>: an </a:t>
            </a:r>
            <a:r>
              <a:rPr lang="en-US" sz="3200" b="1" i="1" dirty="0">
                <a:solidFill>
                  <a:srgbClr val="F5F5F5"/>
                </a:solidFill>
                <a:effectLst>
                  <a:outerShdw blurRad="38100" dist="38100" dir="2700000" algn="ctr" rotWithShape="0">
                    <a:schemeClr val="tx1"/>
                  </a:outerShdw>
                </a:effectLst>
              </a:rPr>
              <a:t>appointed hour </a:t>
            </a:r>
            <a:r>
              <a:rPr lang="en-US" sz="3200" dirty="0">
                <a:solidFill>
                  <a:srgbClr val="F5F5F5"/>
                </a:solidFill>
                <a:effectLst>
                  <a:outerShdw blurRad="38100" dist="38100" dir="2700000" algn="ctr" rotWithShape="0">
                    <a:schemeClr val="tx1"/>
                  </a:outerShdw>
                </a:effectLst>
              </a:rPr>
              <a:t>occurring on the appointed day, month, and year.</a:t>
            </a:r>
          </a:p>
          <a:p>
            <a:r>
              <a:rPr lang="en-US" sz="3200" dirty="0">
                <a:solidFill>
                  <a:srgbClr val="F5F5F5"/>
                </a:solidFill>
                <a:effectLst>
                  <a:outerShdw blurRad="38100" dist="38100" dir="2700000" algn="ctr" rotWithShape="0">
                    <a:schemeClr val="tx1"/>
                  </a:outerShdw>
                </a:effectLst>
              </a:rPr>
              <a:t>Their release therefore demonstrates God’s </a:t>
            </a:r>
            <a:r>
              <a:rPr lang="en-US" sz="3200" b="1" i="1" dirty="0">
                <a:solidFill>
                  <a:srgbClr val="F5F5F5"/>
                </a:solidFill>
                <a:effectLst>
                  <a:outerShdw blurRad="38100" dist="38100" dir="2700000" algn="ctr" rotWithShape="0">
                    <a:schemeClr val="tx1"/>
                  </a:outerShdw>
                </a:effectLst>
              </a:rPr>
              <a:t>exact sovereignty </a:t>
            </a:r>
            <a:r>
              <a:rPr lang="en-US" sz="3200" dirty="0">
                <a:solidFill>
                  <a:srgbClr val="F5F5F5"/>
                </a:solidFill>
                <a:effectLst>
                  <a:outerShdw blurRad="38100" dist="38100" dir="2700000" algn="ctr" rotWithShape="0">
                    <a:schemeClr val="tx1"/>
                  </a:outerShdw>
                </a:effectLst>
              </a:rPr>
              <a:t>over history. </a:t>
            </a:r>
          </a:p>
          <a:p>
            <a:r>
              <a:rPr lang="en-US" sz="3200" dirty="0">
                <a:solidFill>
                  <a:srgbClr val="F5F5F5"/>
                </a:solidFill>
                <a:effectLst>
                  <a:outerShdw blurRad="38100" dist="38100" dir="2700000" algn="ctr" rotWithShape="0">
                    <a:schemeClr val="tx1"/>
                  </a:outerShdw>
                </a:effectLst>
              </a:rPr>
              <a:t>The saints had asked,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How long?</a:t>
            </a:r>
            <a:r>
              <a:rPr lang="en-US" sz="3200" dirty="0">
                <a:solidFill>
                  <a:srgbClr val="F5F5F5"/>
                </a:solidFill>
                <a:effectLst>
                  <a:outerShdw blurRad="38100" dist="38100" dir="2700000" algn="ctr" rotWithShape="0">
                    <a:schemeClr val="tx1"/>
                  </a:outerShdw>
                </a:effectLst>
              </a:rPr>
              <a:t>” before God avenged their blood (Rev. 6:10). </a:t>
            </a:r>
          </a:p>
          <a:p>
            <a:r>
              <a:rPr lang="en-US" sz="3200" dirty="0">
                <a:solidFill>
                  <a:srgbClr val="F5F5F5"/>
                </a:solidFill>
                <a:effectLst>
                  <a:outerShdw blurRad="38100" dist="38100" dir="2700000" algn="ctr" rotWithShape="0">
                    <a:schemeClr val="tx1"/>
                  </a:outerShdw>
                </a:effectLst>
              </a:rPr>
              <a:t>The answer is that God had already chosen the </a:t>
            </a:r>
            <a:r>
              <a:rPr lang="en-US" sz="3200" b="1" i="1" dirty="0">
                <a:solidFill>
                  <a:srgbClr val="F5F5F5"/>
                </a:solidFill>
                <a:effectLst>
                  <a:outerShdw blurRad="38100" dist="38100" dir="2700000" algn="ctr" rotWithShape="0">
                    <a:schemeClr val="tx1"/>
                  </a:outerShdw>
                </a:effectLst>
              </a:rPr>
              <a:t>precise moment</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 </a:t>
            </a:r>
            <a:r>
              <a:rPr lang="en-US" sz="3200" b="1" i="1" dirty="0">
                <a:solidFill>
                  <a:srgbClr val="F5F5F5"/>
                </a:solidFill>
                <a:effectLst>
                  <a:outerShdw blurRad="38100" dist="38100" dir="2700000" algn="ctr" rotWithShape="0">
                    <a:schemeClr val="tx1"/>
                  </a:outerShdw>
                </a:effectLst>
              </a:rPr>
              <a:t>apparent delay </a:t>
            </a:r>
            <a:r>
              <a:rPr lang="en-US" sz="3200" dirty="0">
                <a:solidFill>
                  <a:srgbClr val="F5F5F5"/>
                </a:solidFill>
                <a:effectLst>
                  <a:outerShdw blurRad="38100" dist="38100" dir="2700000" algn="ctr" rotWithShape="0">
                    <a:schemeClr val="tx1"/>
                  </a:outerShdw>
                </a:effectLst>
              </a:rPr>
              <a:t>was neither forgetfulness nor indifference. </a:t>
            </a:r>
          </a:p>
          <a:p>
            <a:r>
              <a:rPr lang="en-US" sz="3200" dirty="0">
                <a:solidFill>
                  <a:srgbClr val="F5F5F5"/>
                </a:solidFill>
                <a:effectLst>
                  <a:outerShdw blurRad="38100" dist="38100" dir="2700000" algn="ctr" rotWithShape="0">
                    <a:schemeClr val="tx1"/>
                  </a:outerShdw>
                </a:effectLst>
              </a:rPr>
              <a:t>The destructive angels were </a:t>
            </a:r>
            <a:r>
              <a:rPr lang="en-US" sz="3200" b="1" i="1" dirty="0">
                <a:solidFill>
                  <a:srgbClr val="F5F5F5"/>
                </a:solidFill>
                <a:effectLst>
                  <a:outerShdw blurRad="38100" dist="38100" dir="2700000" algn="ctr" rotWithShape="0">
                    <a:schemeClr val="tx1"/>
                  </a:outerShdw>
                </a:effectLst>
              </a:rPr>
              <a:t>restrained</a:t>
            </a:r>
            <a:r>
              <a:rPr lang="en-US" sz="3200" dirty="0">
                <a:solidFill>
                  <a:srgbClr val="F5F5F5"/>
                </a:solidFill>
                <a:effectLst>
                  <a:outerShdw blurRad="38100" dist="38100" dir="2700000" algn="ctr" rotWithShape="0">
                    <a:schemeClr val="tx1"/>
                  </a:outerShdw>
                </a:effectLst>
              </a:rPr>
              <a:t> until </a:t>
            </a:r>
            <a:r>
              <a:rPr lang="en-US" sz="3200" b="1" i="1" dirty="0">
                <a:solidFill>
                  <a:srgbClr val="F5F5F5"/>
                </a:solidFill>
                <a:effectLst>
                  <a:outerShdw blurRad="38100" dist="38100" dir="2700000" algn="ctr" rotWithShape="0">
                    <a:schemeClr val="tx1"/>
                  </a:outerShdw>
                </a:effectLst>
              </a:rPr>
              <a:t>His</a:t>
            </a:r>
            <a:r>
              <a:rPr lang="en-US" sz="3200" dirty="0">
                <a:solidFill>
                  <a:srgbClr val="F5F5F5"/>
                </a:solidFill>
                <a:effectLst>
                  <a:outerShdw blurRad="38100" dist="38100" dir="2700000" algn="ctr" rotWithShape="0">
                    <a:schemeClr val="tx1"/>
                  </a:outerShdw>
                </a:effectLst>
              </a:rPr>
              <a:t> appointed time.</a:t>
            </a:r>
          </a:p>
          <a:p>
            <a:r>
              <a:rPr lang="en-US" sz="3200" dirty="0">
                <a:solidFill>
                  <a:srgbClr val="F5F5F5"/>
                </a:solidFill>
                <a:effectLst>
                  <a:outerShdw blurRad="38100" dist="38100" dir="2700000" algn="ctr" rotWithShape="0">
                    <a:schemeClr val="tx1"/>
                  </a:outerShdw>
                </a:effectLst>
              </a:rPr>
              <a:t>Notice this trumpet </a:t>
            </a:r>
            <a:r>
              <a:rPr lang="en-US" sz="3200" b="1" i="1" dirty="0">
                <a:solidFill>
                  <a:srgbClr val="F5F5F5"/>
                </a:solidFill>
                <a:effectLst>
                  <a:outerShdw blurRad="38100" dist="38100" dir="2700000" algn="ctr" rotWithShape="0">
                    <a:schemeClr val="tx1"/>
                  </a:outerShdw>
                </a:effectLst>
              </a:rPr>
              <a:t>intensifies</a:t>
            </a:r>
            <a:r>
              <a:rPr lang="en-US" sz="3200" dirty="0">
                <a:solidFill>
                  <a:srgbClr val="F5F5F5"/>
                </a:solidFill>
                <a:effectLst>
                  <a:outerShdw blurRad="38100" dist="38100" dir="2700000" algn="ctr" rotWithShape="0">
                    <a:schemeClr val="tx1"/>
                  </a:outerShdw>
                </a:effectLst>
              </a:rPr>
              <a:t> the judgment of the previous trumpet. </a:t>
            </a:r>
          </a:p>
          <a:p>
            <a:r>
              <a:rPr lang="en-US" sz="3200" dirty="0">
                <a:solidFill>
                  <a:srgbClr val="F5F5F5"/>
                </a:solidFill>
                <a:effectLst>
                  <a:outerShdw blurRad="38100" dist="38100" dir="2700000" algn="ctr" rotWithShape="0">
                    <a:schemeClr val="tx1"/>
                  </a:outerShdw>
                </a:effectLst>
              </a:rPr>
              <a:t>The demonic locusts of the </a:t>
            </a:r>
            <a:r>
              <a:rPr lang="en-US" sz="3200" b="1" i="1" dirty="0">
                <a:solidFill>
                  <a:srgbClr val="F5F5F5"/>
                </a:solidFill>
                <a:effectLst>
                  <a:outerShdw blurRad="38100" dist="38100" dir="2700000" algn="ctr" rotWithShape="0">
                    <a:schemeClr val="tx1"/>
                  </a:outerShdw>
                </a:effectLst>
              </a:rPr>
              <a:t>fifth</a:t>
            </a:r>
            <a:r>
              <a:rPr lang="en-US" sz="3200" dirty="0">
                <a:solidFill>
                  <a:srgbClr val="F5F5F5"/>
                </a:solidFill>
                <a:effectLst>
                  <a:outerShdw blurRad="38100" dist="38100" dir="2700000" algn="ctr" rotWithShape="0">
                    <a:schemeClr val="tx1"/>
                  </a:outerShdw>
                </a:effectLst>
              </a:rPr>
              <a:t> trumpet could only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torment</a:t>
            </a:r>
            <a:r>
              <a:rPr lang="en-US" sz="3200" dirty="0">
                <a:solidFill>
                  <a:srgbClr val="F5F5F5"/>
                </a:solidFill>
                <a:effectLst>
                  <a:outerShdw blurRad="38100" dist="38100" dir="2700000" algn="ctr" rotWithShape="0">
                    <a:schemeClr val="tx1"/>
                  </a:outerShdw>
                </a:effectLst>
              </a:rPr>
              <a:t>” (cf. 9:5;10) – here these angels coming with the sixth trumpet are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released to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kill</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3200" b="1" i="1" dirty="0">
                <a:solidFill>
                  <a:srgbClr val="F5F5F5"/>
                </a:solidFill>
                <a:effectLst>
                  <a:outerShdw blurRad="38100" dist="38100" dir="2700000" algn="ctr" rotWithShape="0">
                    <a:schemeClr val="tx1"/>
                  </a:outerShdw>
                </a:effectLst>
              </a:rPr>
              <a:t>”</a:t>
            </a:r>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4774895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 calcmode="lin" valueType="num">
                                      <p:cBhvr>
                                        <p:cTn id="63"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5">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 calcmode="lin" valueType="num">
                                      <p:cBhvr>
                                        <p:cTn id="70"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65EAB1B-D0F0-3BC4-EE35-578AEDA22D7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41D399D-01DD-F67D-5009-9FC8B7951790}"/>
              </a:ext>
            </a:extLst>
          </p:cNvPr>
          <p:cNvSpPr>
            <a:spLocks noGrp="1"/>
          </p:cNvSpPr>
          <p:nvPr>
            <p:ph type="title"/>
          </p:nvPr>
        </p:nvSpPr>
        <p:spPr>
          <a:xfrm>
            <a:off x="0" y="0"/>
            <a:ext cx="12192000" cy="84037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So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angels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who had been prepared for the hour, the day, the month, and the year,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released to kill a third of mankind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[literally, “the men”].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86A5DF2C-17AF-46F1-8C59-F24D70829340}"/>
              </a:ext>
            </a:extLst>
          </p:cNvPr>
          <p:cNvSpPr>
            <a:spLocks noGrp="1"/>
          </p:cNvSpPr>
          <p:nvPr>
            <p:ph idx="1"/>
          </p:nvPr>
        </p:nvSpPr>
        <p:spPr>
          <a:xfrm>
            <a:off x="33556" y="1136469"/>
            <a:ext cx="12025617" cy="5650225"/>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ESV translation tells us here that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angels…</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released to kill a third of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mankind</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 Greek phrase translated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mankind</a:t>
            </a:r>
            <a:r>
              <a:rPr lang="en-US" sz="3200" dirty="0">
                <a:solidFill>
                  <a:srgbClr val="F5F5F5"/>
                </a:solidFill>
                <a:effectLst>
                  <a:outerShdw blurRad="38100" dist="38100" dir="2700000" algn="ctr" rotWithShape="0">
                    <a:schemeClr val="tx1"/>
                  </a:outerShdw>
                </a:effectLst>
              </a:rPr>
              <a:t>” here (</a:t>
            </a:r>
            <a:r>
              <a:rPr lang="en-US" sz="3200" i="1" dirty="0">
                <a:solidFill>
                  <a:srgbClr val="F5F5F5"/>
                </a:solidFill>
                <a:effectLst>
                  <a:outerShdw blurRad="38100" dist="38100" dir="2700000" algn="ctr" rotWithShape="0">
                    <a:schemeClr val="tx1"/>
                  </a:outerShdw>
                </a:effectLst>
              </a:rPr>
              <a:t>ton </a:t>
            </a:r>
            <a:r>
              <a:rPr lang="en-US" sz="3200" i="1" dirty="0" err="1">
                <a:solidFill>
                  <a:srgbClr val="F5F5F5"/>
                </a:solidFill>
                <a:effectLst>
                  <a:outerShdw blurRad="38100" dist="38100" dir="2700000" algn="ctr" rotWithShape="0">
                    <a:schemeClr val="tx1"/>
                  </a:outerShdw>
                </a:effectLst>
              </a:rPr>
              <a:t>anthropon</a:t>
            </a:r>
            <a:r>
              <a:rPr lang="en-US" sz="3200" i="1" dirty="0">
                <a:solidFill>
                  <a:srgbClr val="F5F5F5"/>
                </a:solidFill>
                <a:effectLst>
                  <a:outerShdw blurRad="38100" dist="38100" dir="2700000" algn="ctr" rotWithShape="0">
                    <a:schemeClr val="tx1"/>
                  </a:outerShdw>
                </a:effectLst>
              </a:rPr>
              <a:t> = </a:t>
            </a:r>
            <a:r>
              <a:rPr lang="en-US" sz="3200" dirty="0">
                <a:solidFill>
                  <a:srgbClr val="F5F5F5"/>
                </a:solidFill>
                <a:effectLst>
                  <a:outerShdw blurRad="38100" dist="38100" dir="2700000" algn="ctr" rotWithShape="0">
                    <a:schemeClr val="tx1"/>
                  </a:outerShdw>
                </a:effectLst>
              </a:rPr>
              <a:t>“</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men</a:t>
            </a:r>
            <a:r>
              <a:rPr lang="en-US" sz="3200" dirty="0">
                <a:solidFill>
                  <a:srgbClr val="F5F5F5"/>
                </a:solidFill>
                <a:effectLst>
                  <a:outerShdw blurRad="38100" dist="38100" dir="2700000" algn="ctr" rotWithShape="0">
                    <a:schemeClr val="tx1"/>
                  </a:outerShdw>
                </a:effectLst>
              </a:rPr>
              <a:t>”), describes the group from which “</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third</a:t>
            </a:r>
            <a:r>
              <a:rPr lang="en-US" sz="3200" dirty="0">
                <a:solidFill>
                  <a:srgbClr val="F5F5F5"/>
                </a:solidFill>
                <a:effectLst>
                  <a:outerShdw blurRad="38100" dist="38100" dir="2700000" algn="ctr" rotWithShape="0">
                    <a:schemeClr val="tx1"/>
                  </a:outerShdw>
                </a:effectLst>
              </a:rPr>
              <a:t>” is taken.</a:t>
            </a:r>
          </a:p>
          <a:p>
            <a:r>
              <a:rPr lang="en-US" sz="3200" dirty="0">
                <a:solidFill>
                  <a:srgbClr val="F5F5F5"/>
                </a:solidFill>
                <a:effectLst>
                  <a:outerShdw blurRad="38100" dist="38100" dir="2700000" algn="ctr" rotWithShape="0">
                    <a:schemeClr val="tx1"/>
                  </a:outerShdw>
                </a:effectLst>
              </a:rPr>
              <a:t>But the Greek grammar do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tell us </a:t>
            </a:r>
            <a:r>
              <a:rPr lang="en-US" sz="3200" b="1" i="1" dirty="0">
                <a:solidFill>
                  <a:srgbClr val="F5F5F5"/>
                </a:solidFill>
                <a:effectLst>
                  <a:outerShdw blurRad="38100" dist="38100" dir="2700000" algn="ctr" rotWithShape="0">
                    <a:schemeClr val="tx1"/>
                  </a:outerShdw>
                </a:effectLst>
              </a:rPr>
              <a:t>who</a:t>
            </a:r>
            <a:r>
              <a:rPr lang="en-US" sz="3200" dirty="0">
                <a:solidFill>
                  <a:srgbClr val="F5F5F5"/>
                </a:solidFill>
                <a:effectLst>
                  <a:outerShdw blurRad="38100" dist="38100" dir="2700000" algn="ctr" rotWithShape="0">
                    <a:schemeClr val="tx1"/>
                  </a:outerShdw>
                </a:effectLst>
              </a:rPr>
              <a:t> that group </a:t>
            </a:r>
            <a:r>
              <a:rPr lang="en-US" sz="3200" b="1" i="1" dirty="0">
                <a:solidFill>
                  <a:srgbClr val="F5F5F5"/>
                </a:solidFill>
                <a:effectLst>
                  <a:outerShdw blurRad="38100" dist="38100" dir="2700000" algn="ctr" rotWithShape="0">
                    <a:schemeClr val="tx1"/>
                  </a:outerShdw>
                </a:effectLst>
              </a:rPr>
              <a:t>is</a:t>
            </a:r>
            <a:r>
              <a:rPr lang="en-US" sz="3200" dirty="0">
                <a:solidFill>
                  <a:srgbClr val="F5F5F5"/>
                </a:solidFill>
                <a:effectLst>
                  <a:outerShdw blurRad="38100" dist="38100" dir="2700000" algn="ctr" rotWithShape="0">
                    <a:schemeClr val="tx1"/>
                  </a:outerShdw>
                </a:effectLst>
              </a:rPr>
              <a:t>. </a:t>
            </a:r>
          </a:p>
          <a:p>
            <a:r>
              <a:rPr lang="en-US" sz="3200" b="1" i="1" dirty="0">
                <a:solidFill>
                  <a:srgbClr val="F5F5F5"/>
                </a:solidFill>
                <a:effectLst>
                  <a:outerShdw blurRad="38100" dist="38100" dir="2700000" algn="ctr" rotWithShape="0">
                    <a:schemeClr val="tx1"/>
                  </a:outerShdw>
                </a:effectLst>
              </a:rPr>
              <a:t>Context</a:t>
            </a:r>
            <a:r>
              <a:rPr lang="en-US" sz="3200" dirty="0">
                <a:solidFill>
                  <a:srgbClr val="F5F5F5"/>
                </a:solidFill>
                <a:effectLst>
                  <a:outerShdw blurRad="38100" dist="38100" dir="2700000" algn="ctr" rotWithShape="0">
                    <a:schemeClr val="tx1"/>
                  </a:outerShdw>
                </a:effectLst>
              </a:rPr>
              <a:t> must determine whether the group being spoken of here is:</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third</a:t>
            </a:r>
            <a:r>
              <a:rPr lang="en-US" sz="2800" dirty="0">
                <a:solidFill>
                  <a:srgbClr val="F5F5F5"/>
                </a:solidFill>
                <a:effectLst>
                  <a:outerShdw blurRad="38100" dist="38100" dir="2700000" algn="ctr" rotWithShape="0">
                    <a:schemeClr val="tx1"/>
                  </a:outerShdw>
                </a:effectLst>
              </a:rPr>
              <a:t>” of humanity universally</a:t>
            </a:r>
          </a:p>
          <a:p>
            <a:pPr lvl="1"/>
            <a:r>
              <a:rPr lang="en-US" sz="2800" dirty="0">
                <a:solidFill>
                  <a:srgbClr val="F5F5F5"/>
                </a:solidFill>
                <a:effectLst>
                  <a:outerShdw blurRad="38100" dist="38100" dir="2700000" algn="ctr" rotWithShape="0">
                    <a:schemeClr val="tx1"/>
                  </a:outerShdw>
                </a:effectLst>
              </a:rPr>
              <a:t>or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third</a:t>
            </a:r>
            <a:r>
              <a:rPr lang="en-US" sz="2800" dirty="0">
                <a:solidFill>
                  <a:srgbClr val="F5F5F5"/>
                </a:solidFill>
                <a:effectLst>
                  <a:outerShdw blurRad="38100" dist="38100" dir="2700000" algn="ctr" rotWithShape="0">
                    <a:schemeClr val="tx1"/>
                  </a:outerShdw>
                </a:effectLst>
              </a:rPr>
              <a:t>” of a particular population, such as those living in the land of Israel.</a:t>
            </a:r>
          </a:p>
          <a:p>
            <a:r>
              <a:rPr lang="en-US" sz="3200" dirty="0">
                <a:solidFill>
                  <a:srgbClr val="F5F5F5"/>
                </a:solidFill>
                <a:effectLst>
                  <a:outerShdw blurRad="38100" dist="38100" dir="2700000" algn="ctr" rotWithShape="0">
                    <a:schemeClr val="tx1"/>
                  </a:outerShdw>
                </a:effectLst>
              </a:rPr>
              <a:t>By translating the Greek (</a:t>
            </a:r>
            <a:r>
              <a:rPr lang="en-US" sz="3200" i="1" dirty="0">
                <a:solidFill>
                  <a:srgbClr val="F5F5F5"/>
                </a:solidFill>
                <a:effectLst>
                  <a:outerShdw blurRad="38100" dist="38100" dir="2700000" algn="ctr" rotWithShape="0">
                    <a:schemeClr val="tx1"/>
                  </a:outerShdw>
                </a:effectLst>
              </a:rPr>
              <a:t>ton </a:t>
            </a:r>
            <a:r>
              <a:rPr lang="en-US" sz="3200" i="1" dirty="0" err="1">
                <a:solidFill>
                  <a:srgbClr val="F5F5F5"/>
                </a:solidFill>
                <a:effectLst>
                  <a:outerShdw blurRad="38100" dist="38100" dir="2700000" algn="ctr" rotWithShape="0">
                    <a:schemeClr val="tx1"/>
                  </a:outerShdw>
                </a:effectLst>
              </a:rPr>
              <a:t>anthropon</a:t>
            </a:r>
            <a:r>
              <a:rPr lang="en-US" sz="3200" dirty="0">
                <a:solidFill>
                  <a:srgbClr val="F5F5F5"/>
                </a:solidFill>
                <a:effectLst>
                  <a:outerShdw blurRad="38100" dist="38100" dir="2700000" algn="ctr" rotWithShape="0">
                    <a:schemeClr val="tx1"/>
                  </a:outerShdw>
                </a:effectLst>
              </a:rPr>
              <a:t>) here as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mankind</a:t>
            </a:r>
            <a:r>
              <a:rPr lang="en-US" sz="3200" dirty="0">
                <a:solidFill>
                  <a:srgbClr val="F5F5F5"/>
                </a:solidFill>
                <a:effectLst>
                  <a:outerShdw blurRad="38100" dist="38100" dir="2700000" algn="ctr" rotWithShape="0">
                    <a:schemeClr val="tx1"/>
                  </a:outerShdw>
                </a:effectLst>
              </a:rPr>
              <a:t>” (rather than </a:t>
            </a:r>
            <a:r>
              <a:rPr lang="en-US" sz="36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men</a:t>
            </a:r>
            <a:r>
              <a:rPr lang="en-US" sz="3600" dirty="0">
                <a:solidFill>
                  <a:srgbClr val="F5F5F5"/>
                </a:solidFill>
                <a:effectLst>
                  <a:outerShdw blurRad="38100" dist="38100" dir="2700000" algn="ctr" rotWithShape="0">
                    <a:schemeClr val="tx1"/>
                  </a:outerShdw>
                </a:effectLst>
              </a:rPr>
              <a:t>”</a:t>
            </a:r>
            <a:r>
              <a:rPr lang="en-US" sz="3200" dirty="0">
                <a:solidFill>
                  <a:srgbClr val="F5F5F5"/>
                </a:solidFill>
                <a:effectLst>
                  <a:outerShdw blurRad="38100" dist="38100" dir="2700000" algn="ctr" rotWithShape="0">
                    <a:schemeClr val="tx1"/>
                  </a:outerShdw>
                </a:effectLst>
              </a:rPr>
              <a:t>) the ESV makes it </a:t>
            </a:r>
            <a:r>
              <a:rPr lang="en-US" sz="3200" b="1" i="1" dirty="0">
                <a:solidFill>
                  <a:srgbClr val="F5F5F5"/>
                </a:solidFill>
                <a:effectLst>
                  <a:outerShdw blurRad="38100" dist="38100" dir="2700000" algn="ctr" rotWithShape="0">
                    <a:schemeClr val="tx1"/>
                  </a:outerShdw>
                </a:effectLst>
              </a:rPr>
              <a:t>sound</a:t>
            </a:r>
            <a:r>
              <a:rPr lang="en-US" sz="3200" dirty="0">
                <a:solidFill>
                  <a:srgbClr val="F5F5F5"/>
                </a:solidFill>
                <a:effectLst>
                  <a:outerShdw blurRad="38100" dist="38100" dir="2700000" algn="ctr" rotWithShape="0">
                    <a:schemeClr val="tx1"/>
                  </a:outerShdw>
                </a:effectLst>
              </a:rPr>
              <a:t> like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a:t>
            </a:r>
            <a:r>
              <a:rPr lang="en-US" sz="3200" dirty="0">
                <a:solidFill>
                  <a:srgbClr val="F5F5F5"/>
                </a:solidFill>
                <a:effectLst>
                  <a:outerShdw blurRad="38100" dist="38100" dir="2700000" algn="ctr" rotWithShape="0">
                    <a:schemeClr val="tx1"/>
                  </a:outerShdw>
                </a:effectLst>
              </a:rPr>
              <a:t>” of the </a:t>
            </a:r>
            <a:r>
              <a:rPr lang="en-US" sz="3200" b="1" i="1" dirty="0">
                <a:solidFill>
                  <a:srgbClr val="F5F5F5"/>
                </a:solidFill>
                <a:effectLst>
                  <a:outerShdw blurRad="38100" dist="38100" dir="2700000" algn="ctr" rotWithShape="0">
                    <a:schemeClr val="tx1"/>
                  </a:outerShdw>
                </a:effectLst>
              </a:rPr>
              <a:t>entire earth’s population </a:t>
            </a:r>
            <a:r>
              <a:rPr lang="en-US" sz="3200" dirty="0">
                <a:solidFill>
                  <a:srgbClr val="F5F5F5"/>
                </a:solidFill>
                <a:effectLst>
                  <a:outerShdw blurRad="38100" dist="38100" dir="2700000" algn="ctr" rotWithShape="0">
                    <a:schemeClr val="tx1"/>
                  </a:outerShdw>
                </a:effectLst>
              </a:rPr>
              <a:t>was killed by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angels</a:t>
            </a:r>
            <a:r>
              <a:rPr lang="en-US" sz="3200" dirty="0">
                <a:solidFill>
                  <a:srgbClr val="F5F5F5"/>
                </a:solidFill>
                <a:effectLst>
                  <a:outerShdw blurRad="38100" dist="38100" dir="2700000" algn="ctr" rotWithShape="0">
                    <a:schemeClr val="tx1"/>
                  </a:outerShdw>
                </a:effectLst>
              </a:rPr>
              <a:t>” – even though the Greek grammar here does not </a:t>
            </a:r>
            <a:r>
              <a:rPr lang="en-US" sz="3200" b="1" i="1" dirty="0">
                <a:solidFill>
                  <a:srgbClr val="F5F5F5"/>
                </a:solidFill>
                <a:effectLst>
                  <a:outerShdw blurRad="38100" dist="38100" dir="2700000" algn="ctr" rotWithShape="0">
                    <a:schemeClr val="tx1"/>
                  </a:outerShdw>
                </a:effectLst>
              </a:rPr>
              <a:t>necessarily</a:t>
            </a:r>
            <a:r>
              <a:rPr lang="en-US" sz="3200" dirty="0">
                <a:solidFill>
                  <a:srgbClr val="F5F5F5"/>
                </a:solidFill>
                <a:effectLst>
                  <a:outerShdw blurRad="38100" dist="38100" dir="2700000" algn="ctr" rotWithShape="0">
                    <a:schemeClr val="tx1"/>
                  </a:outerShdw>
                </a:effectLst>
              </a:rPr>
              <a:t> mean that.</a:t>
            </a:r>
          </a:p>
          <a:p>
            <a:r>
              <a:rPr lang="en-US" sz="3200" dirty="0">
                <a:solidFill>
                  <a:srgbClr val="F5F5F5"/>
                </a:solidFill>
                <a:effectLst>
                  <a:outerShdw blurRad="38100" dist="38100" dir="2700000" algn="ctr" rotWithShape="0">
                    <a:schemeClr val="tx1"/>
                  </a:outerShdw>
                </a:effectLst>
              </a:rPr>
              <a:t>This is </a:t>
            </a:r>
            <a:r>
              <a:rPr lang="en-US" sz="3200" b="1" i="1" dirty="0">
                <a:solidFill>
                  <a:srgbClr val="F5F5F5"/>
                </a:solidFill>
                <a:effectLst>
                  <a:outerShdw blurRad="38100" dist="38100" dir="2700000" algn="ctr" rotWithShape="0">
                    <a:schemeClr val="tx1"/>
                  </a:outerShdw>
                </a:effectLst>
              </a:rPr>
              <a:t>similar</a:t>
            </a:r>
            <a:r>
              <a:rPr lang="en-US" sz="3200" dirty="0">
                <a:solidFill>
                  <a:srgbClr val="F5F5F5"/>
                </a:solidFill>
                <a:effectLst>
                  <a:outerShdw blurRad="38100" dist="38100" dir="2700000" algn="ctr" rotWithShape="0">
                    <a:schemeClr val="tx1"/>
                  </a:outerShdw>
                </a:effectLst>
              </a:rPr>
              <a:t> to way the ESV consistently translates Greek word </a:t>
            </a:r>
            <a:r>
              <a:rPr lang="en-US" sz="3200" i="1" dirty="0" err="1">
                <a:solidFill>
                  <a:srgbClr val="F5F5F5"/>
                </a:solidFill>
                <a:effectLst>
                  <a:outerShdw blurRad="38100" dist="38100" dir="2700000" algn="ctr" rotWithShape="0">
                    <a:schemeClr val="tx1"/>
                  </a:outerShdw>
                </a:effectLst>
              </a:rPr>
              <a:t>ge</a:t>
            </a:r>
            <a:r>
              <a:rPr lang="en-US" sz="3200" dirty="0">
                <a:solidFill>
                  <a:srgbClr val="F5F5F5"/>
                </a:solidFill>
                <a:effectLst>
                  <a:outerShdw blurRad="38100" dist="38100" dir="2700000" algn="ctr" rotWithShape="0">
                    <a:schemeClr val="tx1"/>
                  </a:outerShdw>
                </a:effectLst>
              </a:rPr>
              <a:t> throughout the book of Revelation as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earth</a:t>
            </a:r>
            <a:r>
              <a:rPr lang="en-US" sz="3200" dirty="0">
                <a:solidFill>
                  <a:srgbClr val="F5F5F5"/>
                </a:solidFill>
                <a:effectLst>
                  <a:outerShdw blurRad="38100" dist="38100" dir="2700000" algn="ctr" rotWithShape="0">
                    <a:schemeClr val="tx1"/>
                  </a:outerShdw>
                </a:effectLst>
              </a:rPr>
              <a:t>” rather than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Land</a:t>
            </a:r>
            <a:r>
              <a:rPr lang="en-US" sz="3200" dirty="0">
                <a:solidFill>
                  <a:srgbClr val="F5F5F5"/>
                </a:solidFill>
                <a:effectLst>
                  <a:outerShdw blurRad="38100" dist="38100" dir="2700000" algn="ctr" rotWithShape="0">
                    <a:schemeClr val="tx1"/>
                  </a:outerShdw>
                </a:effectLst>
              </a:rPr>
              <a:t>” (6:8, 10; 7:1; 8:5, 7, 13; 9:1).</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4243837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83F1A5F-B643-7E3A-57FB-0BFB85E7379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AD61A7E-1644-31B5-16B1-26B72FD9F8E5}"/>
              </a:ext>
            </a:extLst>
          </p:cNvPr>
          <p:cNvSpPr>
            <a:spLocks noGrp="1"/>
          </p:cNvSpPr>
          <p:nvPr>
            <p:ph type="title"/>
          </p:nvPr>
        </p:nvSpPr>
        <p:spPr>
          <a:xfrm>
            <a:off x="0" y="1"/>
            <a:ext cx="12192000" cy="7358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So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ang</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els, who had been prepared for the hour, the day, the month, and the year,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released to kill a third of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mankind [literally,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928581F-C17A-408E-AD21-E65C5C9E38A9}"/>
              </a:ext>
            </a:extLst>
          </p:cNvPr>
          <p:cNvSpPr>
            <a:spLocks noGrp="1"/>
          </p:cNvSpPr>
          <p:nvPr>
            <p:ph idx="1"/>
          </p:nvPr>
        </p:nvSpPr>
        <p:spPr>
          <a:xfrm>
            <a:off x="33556" y="975360"/>
            <a:ext cx="12025617" cy="5811334"/>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In </a:t>
            </a:r>
            <a:r>
              <a:rPr lang="en-US" sz="3200" b="1" i="1" dirty="0">
                <a:solidFill>
                  <a:srgbClr val="F5F5F5"/>
                </a:solidFill>
                <a:effectLst>
                  <a:outerShdw blurRad="38100" dist="38100" dir="2700000" algn="ctr" rotWithShape="0">
                    <a:schemeClr val="tx1"/>
                  </a:outerShdw>
                </a:effectLst>
              </a:rPr>
              <a:t>this</a:t>
            </a:r>
            <a:r>
              <a:rPr lang="en-US" sz="3200" dirty="0">
                <a:solidFill>
                  <a:srgbClr val="F5F5F5"/>
                </a:solidFill>
                <a:effectLst>
                  <a:outerShdw blurRad="38100" dist="38100" dir="2700000" algn="ctr" rotWithShape="0">
                    <a:schemeClr val="tx1"/>
                  </a:outerShdw>
                </a:effectLst>
              </a:rPr>
              <a:t> context, I believe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men</a:t>
            </a:r>
            <a:r>
              <a:rPr lang="en-US" sz="3200" dirty="0">
                <a:solidFill>
                  <a:srgbClr val="F5F5F5"/>
                </a:solidFill>
                <a:effectLst>
                  <a:outerShdw blurRad="38100" dist="38100" dir="2700000" algn="ctr" rotWithShape="0">
                    <a:schemeClr val="tx1"/>
                  </a:outerShdw>
                </a:effectLst>
              </a:rPr>
              <a:t>” being spoken of here are the Jews of first-century Israel,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the human race at large.</a:t>
            </a:r>
          </a:p>
          <a:p>
            <a:r>
              <a:rPr lang="en-US" sz="3200" dirty="0">
                <a:solidFill>
                  <a:srgbClr val="F5F5F5"/>
                </a:solidFill>
                <a:effectLst>
                  <a:outerShdw blurRad="38100" dist="38100" dir="2700000" algn="ctr" rotWithShape="0">
                    <a:schemeClr val="tx1"/>
                  </a:outerShdw>
                </a:effectLst>
              </a:rPr>
              <a:t>All of the preceding judgments up to this point have been directed against the Jews living in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32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The six seals which describe the judgments Jesus warned (in the Olivet Discourse) would come upon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this generation</a:t>
            </a:r>
            <a:r>
              <a:rPr lang="en-US" sz="2800" dirty="0">
                <a:solidFill>
                  <a:srgbClr val="F5F5F5"/>
                </a:solidFill>
                <a:effectLst>
                  <a:outerShdw blurRad="38100" dist="38100" dir="2700000" algn="ctr" rotWithShape="0">
                    <a:schemeClr val="tx1"/>
                  </a:outerShdw>
                </a:effectLst>
              </a:rPr>
              <a:t>” of Jews living in Palestine.</a:t>
            </a:r>
          </a:p>
          <a:p>
            <a:pPr lvl="1"/>
            <a:r>
              <a:rPr lang="en-US" sz="2800" dirty="0">
                <a:solidFill>
                  <a:srgbClr val="F5F5F5"/>
                </a:solidFill>
                <a:effectLst>
                  <a:outerShdw blurRad="38100" dist="38100" dir="2700000" algn="ctr" rotWithShape="0">
                    <a:schemeClr val="tx1"/>
                  </a:outerShdw>
                </a:effectLst>
              </a:rPr>
              <a:t>The first four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trumpet</a:t>
            </a:r>
            <a:r>
              <a:rPr lang="en-US" sz="2800" dirty="0">
                <a:solidFill>
                  <a:srgbClr val="F5F5F5"/>
                </a:solidFill>
                <a:effectLst>
                  <a:outerShdw blurRad="38100" dist="38100" dir="2700000" algn="ctr" rotWithShape="0">
                    <a:schemeClr val="tx1"/>
                  </a:outerShdw>
                </a:effectLst>
              </a:rPr>
              <a:t>” judgments which took place after an angel sprinkled hot coals from the heavenly alter on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a:t>
            </a:r>
            <a:r>
              <a:rPr lang="en-US" sz="2800" dirty="0">
                <a:solidFill>
                  <a:srgbClr val="F5F5F5"/>
                </a:solidFill>
                <a:effectLst>
                  <a:outerShdw blurRad="38100" dist="38100" dir="2700000" algn="ctr" rotWithShape="0">
                    <a:schemeClr val="tx1"/>
                  </a:outerShdw>
                </a:effectLst>
              </a:rPr>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2800" dirty="0">
                <a:solidFill>
                  <a:srgbClr val="F5F5F5"/>
                </a:solidFill>
                <a:effectLst>
                  <a:outerShdw blurRad="38100" dist="38100" dir="2700000" algn="ctr" rotWithShape="0">
                    <a:schemeClr val="tx1"/>
                  </a:outerShdw>
                </a:effectLst>
              </a:rPr>
              <a:t>” (Rev 8:5, 6-12)</a:t>
            </a:r>
          </a:p>
          <a:p>
            <a:pPr lvl="1"/>
            <a:r>
              <a:rPr lang="en-US" sz="2800" dirty="0">
                <a:solidFill>
                  <a:srgbClr val="F5F5F5"/>
                </a:solidFill>
                <a:effectLst>
                  <a:outerShdw blurRad="38100" dist="38100" dir="2700000" algn="ctr" rotWithShape="0">
                    <a:schemeClr val="tx1"/>
                  </a:outerShdw>
                </a:effectLst>
              </a:rPr>
              <a:t>The preceding fifth trumpet protected the sealed Jewish Christians from the internal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torment</a:t>
            </a:r>
            <a:r>
              <a:rPr lang="en-US" sz="2800" dirty="0">
                <a:solidFill>
                  <a:srgbClr val="F5F5F5"/>
                </a:solidFill>
                <a:effectLst>
                  <a:outerShdw blurRad="38100" dist="38100" dir="2700000" algn="ctr" rotWithShape="0">
                    <a:schemeClr val="tx1"/>
                  </a:outerShdw>
                </a:effectLst>
              </a:rPr>
              <a:t>” inflicted upon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a:t>
            </a:r>
            <a:r>
              <a:rPr lang="en-US" sz="2800" dirty="0">
                <a:solidFill>
                  <a:srgbClr val="F5F5F5"/>
                </a:solidFill>
                <a:effectLst>
                  <a:outerShdw blurRad="38100" dist="38100" dir="2700000" algn="ctr" rotWithShape="0">
                    <a:schemeClr val="tx1"/>
                  </a:outerShdw>
                </a:effectLst>
              </a:rPr>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2800" dirty="0">
                <a:solidFill>
                  <a:srgbClr val="F5F5F5"/>
                </a:solidFill>
                <a:effectLst>
                  <a:outerShdw blurRad="38100" dist="38100" dir="2700000" algn="ctr" rotWithShape="0">
                    <a:schemeClr val="tx1"/>
                  </a:outerShdw>
                </a:effectLst>
              </a:rPr>
              <a:t>” by Satan and his demons during the Roman siege (Rev. 7:4–8; 9:1-12).</a:t>
            </a:r>
          </a:p>
          <a:p>
            <a:pPr lvl="1"/>
            <a:r>
              <a:rPr lang="en-US" sz="2800" dirty="0">
                <a:solidFill>
                  <a:srgbClr val="F5F5F5"/>
                </a:solidFill>
                <a:effectLst>
                  <a:outerShdw blurRad="38100" dist="38100" dir="2700000" algn="ctr" rotWithShape="0">
                    <a:schemeClr val="tx1"/>
                  </a:outerShdw>
                </a:effectLst>
              </a:rPr>
              <a:t>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four angels</a:t>
            </a:r>
            <a:r>
              <a:rPr lang="en-US" sz="2800" dirty="0">
                <a:solidFill>
                  <a:srgbClr val="F5F5F5"/>
                </a:solidFill>
                <a:effectLst>
                  <a:outerShdw blurRad="38100" dist="38100" dir="2700000" algn="ctr" rotWithShape="0">
                    <a:schemeClr val="tx1"/>
                  </a:outerShdw>
                </a:effectLst>
              </a:rPr>
              <a:t>” bringing </a:t>
            </a:r>
            <a:r>
              <a:rPr lang="en-US" sz="2800" b="1" i="1" dirty="0">
                <a:solidFill>
                  <a:srgbClr val="F5F5F5"/>
                </a:solidFill>
                <a:effectLst>
                  <a:outerShdw blurRad="38100" dist="38100" dir="2700000" algn="ctr" rotWithShape="0">
                    <a:schemeClr val="tx1"/>
                  </a:outerShdw>
                </a:effectLst>
              </a:rPr>
              <a:t>this</a:t>
            </a:r>
            <a:r>
              <a:rPr lang="en-US" sz="2800" dirty="0">
                <a:solidFill>
                  <a:srgbClr val="F5F5F5"/>
                </a:solidFill>
                <a:effectLst>
                  <a:outerShdw blurRad="38100" dist="38100" dir="2700000" algn="ctr" rotWithShape="0">
                    <a:schemeClr val="tx1"/>
                  </a:outerShdw>
                </a:effectLst>
              </a:rPr>
              <a:t> sixth trumpet judgment are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bound at the great river Euphrates</a:t>
            </a:r>
            <a:r>
              <a:rPr lang="en-US" sz="2800" dirty="0">
                <a:solidFill>
                  <a:srgbClr val="F5F5F5"/>
                </a:solidFill>
                <a:effectLst>
                  <a:outerShdw blurRad="38100" dist="38100" dir="2700000" algn="ctr" rotWithShape="0">
                    <a:schemeClr val="tx1"/>
                  </a:outerShdw>
                </a:effectLst>
              </a:rPr>
              <a:t>” which is just northeast of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a:t>
            </a:r>
            <a:r>
              <a:rPr lang="en-US" sz="2800" dirty="0">
                <a:solidFill>
                  <a:srgbClr val="F5F5F5"/>
                </a:solidFill>
                <a:effectLst>
                  <a:outerShdw blurRad="38100" dist="38100" dir="2700000" algn="ctr" rotWithShape="0">
                    <a:schemeClr val="tx1"/>
                  </a:outerShdw>
                </a:effectLst>
              </a:rPr>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2800" dirty="0">
                <a:solidFill>
                  <a:srgbClr val="F5F5F5"/>
                </a:solidFill>
                <a:effectLst>
                  <a:outerShdw blurRad="38100" dist="38100" dir="2700000" algn="ctr" rotWithShape="0">
                    <a:schemeClr val="tx1"/>
                  </a:outerShdw>
                </a:effectLst>
              </a:rPr>
              <a:t>” of Israel.</a:t>
            </a:r>
          </a:p>
          <a:p>
            <a:r>
              <a:rPr lang="en-US" sz="3200" dirty="0">
                <a:solidFill>
                  <a:srgbClr val="F5F5F5"/>
                </a:solidFill>
                <a:effectLst>
                  <a:outerShdw blurRad="38100" dist="38100" dir="2700000" algn="ctr" rotWithShape="0">
                    <a:schemeClr val="tx1"/>
                  </a:outerShdw>
                </a:effectLst>
              </a:rPr>
              <a:t>Therefore, in light of the </a:t>
            </a:r>
            <a:r>
              <a:rPr lang="en-US" sz="3200" b="1" i="1" dirty="0">
                <a:solidFill>
                  <a:srgbClr val="F5F5F5"/>
                </a:solidFill>
                <a:effectLst>
                  <a:outerShdw blurRad="38100" dist="38100" dir="2700000" algn="ctr" rotWithShape="0">
                    <a:schemeClr val="tx1"/>
                  </a:outerShdw>
                </a:effectLst>
              </a:rPr>
              <a:t>context</a:t>
            </a:r>
            <a:r>
              <a:rPr lang="en-US" sz="3200" dirty="0">
                <a:solidFill>
                  <a:srgbClr val="F5F5F5"/>
                </a:solidFill>
                <a:effectLst>
                  <a:outerShdw blurRad="38100" dist="38100" dir="2700000" algn="ctr" rotWithShape="0">
                    <a:schemeClr val="tx1"/>
                  </a:outerShdw>
                </a:effectLst>
              </a:rPr>
              <a:t>, I believe this verse should be translated: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angels…</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released to kill a third of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men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the Land]</a:t>
            </a:r>
            <a:r>
              <a:rPr lang="en-US" sz="3200" dirty="0">
                <a:solidFill>
                  <a:srgbClr val="F5F5F5"/>
                </a:solidFill>
                <a:effectLst>
                  <a:outerShdw blurRad="38100" dist="38100" dir="2700000" algn="ctr" rotWithShape="0">
                    <a:schemeClr val="tx1"/>
                  </a:outerShdw>
                </a:effectLst>
              </a:rPr>
              <a:t>”. </a:t>
            </a:r>
          </a:p>
          <a:p>
            <a:pPr lvl="1"/>
            <a:endParaRPr lang="en-US" sz="28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0760421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19C6249-0C2C-5AFD-9C83-66D2F8FDA11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54F1B32-61E8-A806-3168-440C5BC7476F}"/>
              </a:ext>
            </a:extLst>
          </p:cNvPr>
          <p:cNvSpPr>
            <a:spLocks noGrp="1"/>
          </p:cNvSpPr>
          <p:nvPr>
            <p:ph type="title"/>
          </p:nvPr>
        </p:nvSpPr>
        <p:spPr>
          <a:xfrm>
            <a:off x="0" y="1"/>
            <a:ext cx="12192000" cy="76200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number of the troops of cavalry was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twice ten thousand times ten thousand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 heard their number.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BECA186-1477-6E78-9857-2F4C859C5413}"/>
              </a:ext>
            </a:extLst>
          </p:cNvPr>
          <p:cNvSpPr>
            <a:spLocks noGrp="1"/>
          </p:cNvSpPr>
          <p:nvPr>
            <p:ph idx="1"/>
          </p:nvPr>
        </p:nvSpPr>
        <p:spPr>
          <a:xfrm>
            <a:off x="33556" y="901337"/>
            <a:ext cx="12025617" cy="5885357"/>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John hears that the mounted troops number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twice ten thousand times ten thousand</a:t>
            </a:r>
            <a:r>
              <a:rPr lang="en-US" sz="3200" dirty="0">
                <a:solidFill>
                  <a:srgbClr val="F5F5F5"/>
                </a:solidFill>
                <a:effectLst>
                  <a:outerShdw blurRad="38100" dist="38100" dir="2700000" algn="ctr" rotWithShape="0">
                    <a:schemeClr val="tx1"/>
                  </a:outerShdw>
                </a:effectLst>
              </a:rPr>
              <a:t>,” commonly translated as two hundred million. </a:t>
            </a:r>
          </a:p>
          <a:p>
            <a:r>
              <a:rPr lang="en-US" sz="3200" b="1" i="1" dirty="0">
                <a:solidFill>
                  <a:srgbClr val="F5F5F5"/>
                </a:solidFill>
                <a:effectLst>
                  <a:outerShdw blurRad="38100" dist="38100" dir="2700000" algn="ctr" rotWithShape="0">
                    <a:schemeClr val="tx1"/>
                  </a:outerShdw>
                </a:effectLst>
              </a:rPr>
              <a:t>Nearly all </a:t>
            </a:r>
            <a:r>
              <a:rPr lang="en-US" sz="3200" dirty="0">
                <a:solidFill>
                  <a:srgbClr val="F5F5F5"/>
                </a:solidFill>
                <a:effectLst>
                  <a:outerShdw blurRad="38100" dist="38100" dir="2700000" algn="ctr" rotWithShape="0">
                    <a:schemeClr val="tx1"/>
                  </a:outerShdw>
                </a:effectLst>
              </a:rPr>
              <a:t>the commentators agree that the number should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be treated as a literal head count</a:t>
            </a:r>
          </a:p>
          <a:p>
            <a:r>
              <a:rPr lang="en-US" sz="3200" dirty="0">
                <a:solidFill>
                  <a:srgbClr val="F5F5F5"/>
                </a:solidFill>
                <a:effectLst>
                  <a:outerShdw blurRad="38100" dist="38100" dir="2700000" algn="ctr" rotWithShape="0">
                    <a:schemeClr val="tx1"/>
                  </a:outerShdw>
                </a:effectLst>
              </a:rPr>
              <a:t>In biblical language,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ten thousand</a:t>
            </a:r>
            <a:r>
              <a:rPr lang="en-US" sz="3200" dirty="0">
                <a:solidFill>
                  <a:srgbClr val="F5F5F5"/>
                </a:solidFill>
                <a:effectLst>
                  <a:outerShdw blurRad="38100" dist="38100" dir="2700000" algn="ctr" rotWithShape="0">
                    <a:schemeClr val="tx1"/>
                  </a:outerShdw>
                </a:effectLst>
              </a:rPr>
              <a:t>” frequently represents an incalculably large multitude rather than an exact total (Gen. 24:60; Deut. 32:30; 33:2, 17; Dan. 7:10). </a:t>
            </a:r>
          </a:p>
          <a:p>
            <a:r>
              <a:rPr lang="en-US" sz="3200" dirty="0">
                <a:solidFill>
                  <a:srgbClr val="F5F5F5"/>
                </a:solidFill>
                <a:effectLst>
                  <a:outerShdw blurRad="38100" dist="38100" dir="2700000" algn="ctr" rotWithShape="0">
                    <a:schemeClr val="tx1"/>
                  </a:outerShdw>
                </a:effectLst>
              </a:rPr>
              <a:t>The expression probably draws upon Psalm 68:17, which describes God’s chariots as “</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twice ten thousand, thousands upon thousands</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 number is intended to create psychological terror. </a:t>
            </a:r>
          </a:p>
          <a:p>
            <a:r>
              <a:rPr lang="en-US" sz="3200" dirty="0">
                <a:solidFill>
                  <a:srgbClr val="F5F5F5"/>
                </a:solidFill>
                <a:effectLst>
                  <a:outerShdw blurRad="38100" dist="38100" dir="2700000" algn="ctr" rotWithShape="0">
                    <a:schemeClr val="tx1"/>
                  </a:outerShdw>
                </a:effectLst>
              </a:rPr>
              <a:t>It portrays a complete, colossal, and irresistible military host. </a:t>
            </a:r>
          </a:p>
          <a:p>
            <a:r>
              <a:rPr lang="en-US" sz="3200" dirty="0">
                <a:solidFill>
                  <a:srgbClr val="F5F5F5"/>
                </a:solidFill>
                <a:effectLst>
                  <a:outerShdw blurRad="38100" dist="38100" dir="2700000" algn="ctr" rotWithShape="0">
                    <a:schemeClr val="tx1"/>
                  </a:outerShdw>
                </a:effectLst>
              </a:rPr>
              <a:t>Similar biblical descriptions compare armies to the innumerable sands of the seashore (Josh. 11:4; Judg. 7:12; 1 Sam. 13:5; 2 Sam. 17:11).</a:t>
            </a:r>
          </a:p>
        </p:txBody>
      </p:sp>
    </p:spTree>
    <p:extLst>
      <p:ext uri="{BB962C8B-B14F-4D97-AF65-F5344CB8AC3E}">
        <p14:creationId xmlns:p14="http://schemas.microsoft.com/office/powerpoint/2010/main" val="26765359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F86454E-14D9-85C1-8A48-4E6C54023E0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BECE255-3A60-5457-CC3E-BF754D3E841F}"/>
              </a:ext>
            </a:extLst>
          </p:cNvPr>
          <p:cNvSpPr>
            <a:spLocks noGrp="1"/>
          </p:cNvSpPr>
          <p:nvPr>
            <p:ph type="title"/>
          </p:nvPr>
        </p:nvSpPr>
        <p:spPr>
          <a:xfrm>
            <a:off x="0" y="0"/>
            <a:ext cx="12192000" cy="82212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number of the troops of cavalry was twice ten thousand times ten thousand; I heard their number.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EEBF11E-B2D8-D97F-B8E0-64E743FADD08}"/>
              </a:ext>
            </a:extLst>
          </p:cNvPr>
          <p:cNvSpPr>
            <a:spLocks noGrp="1"/>
          </p:cNvSpPr>
          <p:nvPr>
            <p:ph idx="1"/>
          </p:nvPr>
        </p:nvSpPr>
        <p:spPr>
          <a:xfrm>
            <a:off x="33556" y="1036040"/>
            <a:ext cx="12025617" cy="5750654"/>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The Roman army that attacked Jerusalem was not literally two hundred million strong. </a:t>
            </a:r>
          </a:p>
          <a:p>
            <a:r>
              <a:rPr lang="en-US" sz="3200" dirty="0">
                <a:solidFill>
                  <a:srgbClr val="F5F5F5"/>
                </a:solidFill>
                <a:effectLst>
                  <a:outerShdw blurRad="38100" dist="38100" dir="2700000" algn="ctr" rotWithShape="0">
                    <a:schemeClr val="tx1"/>
                  </a:outerShdw>
                </a:effectLst>
              </a:rPr>
              <a:t>Josephus places its combined force of legionaries, auxiliaries, archers, and cavalry at approximately sixty thousand. </a:t>
            </a:r>
          </a:p>
          <a:p>
            <a:r>
              <a:rPr lang="en-US" sz="3200" dirty="0">
                <a:solidFill>
                  <a:srgbClr val="F5F5F5"/>
                </a:solidFill>
                <a:effectLst>
                  <a:outerShdw blurRad="38100" dist="38100" dir="2700000" algn="ctr" rotWithShape="0">
                    <a:schemeClr val="tx1"/>
                  </a:outerShdw>
                </a:effectLst>
              </a:rPr>
              <a:t>Nevertheless, this army represented the whole power of the Roman Empire. </a:t>
            </a:r>
          </a:p>
          <a:p>
            <a:r>
              <a:rPr lang="en-US" sz="3200" dirty="0">
                <a:solidFill>
                  <a:srgbClr val="F5F5F5"/>
                </a:solidFill>
                <a:effectLst>
                  <a:outerShdw blurRad="38100" dist="38100" dir="2700000" algn="ctr" rotWithShape="0">
                    <a:schemeClr val="tx1"/>
                  </a:outerShdw>
                </a:effectLst>
              </a:rPr>
              <a:t>Soldiers from various provinces and client kingdoms joined the campaign. </a:t>
            </a:r>
          </a:p>
          <a:p>
            <a:r>
              <a:rPr lang="en-US" sz="3200" dirty="0">
                <a:solidFill>
                  <a:srgbClr val="F5F5F5"/>
                </a:solidFill>
                <a:effectLst>
                  <a:outerShdw blurRad="38100" dist="38100" dir="2700000" algn="ctr" rotWithShape="0">
                    <a:schemeClr val="tx1"/>
                  </a:outerShdw>
                </a:effectLst>
              </a:rPr>
              <a:t>Tiny Judea was confronting the world’s most highly trained and successful military force.</a:t>
            </a:r>
          </a:p>
          <a:p>
            <a:r>
              <a:rPr lang="en-US" sz="3200" dirty="0">
                <a:solidFill>
                  <a:srgbClr val="F5F5F5"/>
                </a:solidFill>
                <a:effectLst>
                  <a:outerShdw blurRad="38100" dist="38100" dir="2700000" algn="ctr" rotWithShape="0">
                    <a:schemeClr val="tx1"/>
                  </a:outerShdw>
                </a:effectLst>
              </a:rPr>
              <a:t>Four of Rome’s approximately thirty legions were deployed against Jerusalem, together with numerous auxiliaries. </a:t>
            </a:r>
          </a:p>
          <a:p>
            <a:r>
              <a:rPr lang="en-US" sz="3200" dirty="0">
                <a:solidFill>
                  <a:srgbClr val="F5F5F5"/>
                </a:solidFill>
                <a:effectLst>
                  <a:outerShdw blurRad="38100" dist="38100" dir="2700000" algn="ctr" rotWithShape="0">
                    <a:schemeClr val="tx1"/>
                  </a:outerShdw>
                </a:effectLst>
              </a:rPr>
              <a:t>Thus, the number symbolizes the overwhelming power that Rome could bring against the rebellious city. </a:t>
            </a:r>
          </a:p>
          <a:p>
            <a:r>
              <a:rPr lang="en-US" sz="3200" dirty="0">
                <a:solidFill>
                  <a:srgbClr val="F5F5F5"/>
                </a:solidFill>
                <a:effectLst>
                  <a:outerShdw blurRad="38100" dist="38100" dir="2700000" algn="ctr" rotWithShape="0">
                    <a:schemeClr val="tx1"/>
                  </a:outerShdw>
                </a:effectLst>
              </a:rPr>
              <a:t>Jerusalem’s defenders would have felt as though </a:t>
            </a:r>
            <a:r>
              <a:rPr lang="en-US" sz="3200" b="1" i="1" dirty="0">
                <a:solidFill>
                  <a:srgbClr val="F5F5F5"/>
                </a:solidFill>
                <a:effectLst>
                  <a:outerShdw blurRad="38100" dist="38100" dir="2700000" algn="ctr" rotWithShape="0">
                    <a:schemeClr val="tx1"/>
                  </a:outerShdw>
                </a:effectLst>
              </a:rPr>
              <a:t>the entire world </a:t>
            </a:r>
            <a:r>
              <a:rPr lang="en-US" sz="3200" dirty="0">
                <a:solidFill>
                  <a:srgbClr val="F5F5F5"/>
                </a:solidFill>
                <a:effectLst>
                  <a:outerShdw blurRad="38100" dist="38100" dir="2700000" algn="ctr" rotWithShape="0">
                    <a:schemeClr val="tx1"/>
                  </a:outerShdw>
                </a:effectLst>
              </a:rPr>
              <a:t>had gathered against them.</a:t>
            </a:r>
          </a:p>
        </p:txBody>
      </p:sp>
    </p:spTree>
    <p:extLst>
      <p:ext uri="{BB962C8B-B14F-4D97-AF65-F5344CB8AC3E}">
        <p14:creationId xmlns:p14="http://schemas.microsoft.com/office/powerpoint/2010/main" val="40122923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479C746-F74D-0535-3816-EDB151F87E6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88B2C3B-AACF-1457-0198-803CA8E8D063}"/>
              </a:ext>
            </a:extLst>
          </p:cNvPr>
          <p:cNvSpPr>
            <a:spLocks noGrp="1"/>
          </p:cNvSpPr>
          <p:nvPr>
            <p:ph type="title"/>
          </p:nvPr>
        </p:nvSpPr>
        <p:spPr>
          <a:xfrm>
            <a:off x="0" y="0"/>
            <a:ext cx="12192000" cy="119543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this is how I saw the horses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my vision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those who rode them: they wore breastplates the color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sapphire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sulfur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heads of the horses were like lions' heads,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smoke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sulfur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came out of their mouths.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5E3C088-E59C-3F40-288E-F616E2193FCA}"/>
              </a:ext>
            </a:extLst>
          </p:cNvPr>
          <p:cNvSpPr>
            <a:spLocks noGrp="1"/>
          </p:cNvSpPr>
          <p:nvPr>
            <p:ph idx="1"/>
          </p:nvPr>
        </p:nvSpPr>
        <p:spPr>
          <a:xfrm>
            <a:off x="33556" y="1505824"/>
            <a:ext cx="12025617" cy="5280870"/>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John here tells us that he saw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[his]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vision</a:t>
            </a:r>
            <a:r>
              <a:rPr lang="en-US" sz="3200" dirty="0">
                <a:solidFill>
                  <a:srgbClr val="F5F5F5"/>
                </a:solidFill>
                <a:effectLst>
                  <a:outerShdw blurRad="38100" dist="38100" dir="2700000" algn="ctr" rotWithShape="0">
                    <a:schemeClr val="tx1"/>
                  </a:outerShdw>
                </a:effectLst>
              </a:rPr>
              <a:t>” the horses and those who sat on them. </a:t>
            </a:r>
          </a:p>
          <a:p>
            <a:r>
              <a:rPr lang="en-US" sz="3200" dirty="0">
                <a:solidFill>
                  <a:srgbClr val="F5F5F5"/>
                </a:solidFill>
                <a:effectLst>
                  <a:outerShdw blurRad="38100" dist="38100" dir="2700000" algn="ctr" rotWithShape="0">
                    <a:schemeClr val="tx1"/>
                  </a:outerShdw>
                </a:effectLst>
              </a:rPr>
              <a:t>John is reminding his readers the horses, lionlike heads, and fire-breathing mouths are </a:t>
            </a:r>
            <a:r>
              <a:rPr lang="en-US" sz="3200" b="1" i="1" dirty="0">
                <a:solidFill>
                  <a:srgbClr val="F5F5F5"/>
                </a:solidFill>
                <a:effectLst>
                  <a:outerShdw blurRad="38100" dist="38100" dir="2700000" algn="ctr" rotWithShape="0">
                    <a:schemeClr val="tx1"/>
                  </a:outerShdw>
                </a:effectLst>
              </a:rPr>
              <a:t>symbolic</a:t>
            </a:r>
            <a:r>
              <a:rPr lang="en-US" sz="3200" dirty="0">
                <a:solidFill>
                  <a:srgbClr val="F5F5F5"/>
                </a:solidFill>
                <a:effectLst>
                  <a:outerShdw blurRad="38100" dist="38100" dir="2700000" algn="ctr" rotWithShape="0">
                    <a:schemeClr val="tx1"/>
                  </a:outerShdw>
                </a:effectLst>
              </a:rPr>
              <a:t> images in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vision</a:t>
            </a:r>
            <a:r>
              <a:rPr lang="en-US" sz="3200" dirty="0">
                <a:solidFill>
                  <a:srgbClr val="F5F5F5"/>
                </a:solidFill>
                <a:effectLst>
                  <a:outerShdw blurRad="38100" dist="38100" dir="2700000" algn="ctr" rotWithShape="0">
                    <a:schemeClr val="tx1"/>
                  </a:outerShdw>
                </a:effectLst>
              </a:rPr>
              <a:t>”, not </a:t>
            </a:r>
            <a:r>
              <a:rPr lang="en-US" sz="3200" b="1" i="1" dirty="0">
                <a:solidFill>
                  <a:srgbClr val="F5F5F5"/>
                </a:solidFill>
                <a:effectLst>
                  <a:outerShdw blurRad="38100" dist="38100" dir="2700000" algn="ctr" rotWithShape="0">
                    <a:schemeClr val="tx1"/>
                  </a:outerShdw>
                </a:effectLst>
              </a:rPr>
              <a:t>literal</a:t>
            </a:r>
            <a:r>
              <a:rPr lang="en-US" sz="3200" dirty="0">
                <a:solidFill>
                  <a:srgbClr val="F5F5F5"/>
                </a:solidFill>
                <a:effectLst>
                  <a:outerShdw blurRad="38100" dist="38100" dir="2700000" algn="ctr" rotWithShape="0">
                    <a:schemeClr val="tx1"/>
                  </a:outerShdw>
                </a:effectLst>
              </a:rPr>
              <a:t> creatures.</a:t>
            </a:r>
          </a:p>
          <a:p>
            <a:r>
              <a:rPr lang="en-US" sz="3200" dirty="0">
                <a:solidFill>
                  <a:srgbClr val="F5F5F5"/>
                </a:solidFill>
                <a:effectLst>
                  <a:outerShdw blurRad="38100" dist="38100" dir="2700000" algn="ctr" rotWithShape="0">
                    <a:schemeClr val="tx1"/>
                  </a:outerShdw>
                </a:effectLst>
              </a:rPr>
              <a:t>John reports that the rider’s breastplates are three colors:</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800" dirty="0">
                <a:solidFill>
                  <a:srgbClr val="F5F5F5"/>
                </a:solidFill>
                <a:effectLst>
                  <a:outerShdw blurRad="38100" dist="38100" dir="2700000" algn="ctr" rotWithShape="0">
                    <a:schemeClr val="tx1"/>
                  </a:outerShdw>
                </a:effectLst>
              </a:rPr>
              <a:t>” means fiery red. </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sapphire</a:t>
            </a:r>
            <a:r>
              <a:rPr lang="en-US" sz="2800" dirty="0">
                <a:solidFill>
                  <a:srgbClr val="F5F5F5"/>
                </a:solidFill>
                <a:effectLst>
                  <a:outerShdw blurRad="38100" dist="38100" dir="2700000" algn="ctr" rotWithShape="0">
                    <a:schemeClr val="tx1"/>
                  </a:outerShdw>
                </a:effectLst>
              </a:rPr>
              <a:t>” means dark or smoky blue. </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sulfur</a:t>
            </a:r>
            <a:r>
              <a:rPr lang="en-US" sz="2800" dirty="0">
                <a:solidFill>
                  <a:srgbClr val="F5F5F5"/>
                </a:solidFill>
                <a:effectLst>
                  <a:outerShdw blurRad="38100" dist="38100" dir="2700000" algn="ctr" rotWithShape="0">
                    <a:schemeClr val="tx1"/>
                  </a:outerShdw>
                </a:effectLst>
              </a:rPr>
              <a:t>” means sulfurous yellow. </a:t>
            </a:r>
          </a:p>
          <a:p>
            <a:r>
              <a:rPr lang="en-US" sz="3200" dirty="0">
                <a:solidFill>
                  <a:srgbClr val="F5F5F5"/>
                </a:solidFill>
                <a:effectLst>
                  <a:outerShdw blurRad="38100" dist="38100" dir="2700000" algn="ctr" rotWithShape="0">
                    <a:schemeClr val="tx1"/>
                  </a:outerShdw>
                </a:effectLst>
              </a:rPr>
              <a:t>These colors are </a:t>
            </a:r>
            <a:r>
              <a:rPr lang="en-US" sz="3200" b="1" i="1" dirty="0">
                <a:solidFill>
                  <a:srgbClr val="F5F5F5"/>
                </a:solidFill>
                <a:effectLst>
                  <a:outerShdw blurRad="38100" dist="38100" dir="2700000" algn="ctr" rotWithShape="0">
                    <a:schemeClr val="tx1"/>
                  </a:outerShdw>
                </a:effectLst>
              </a:rPr>
              <a:t>probably</a:t>
            </a:r>
            <a:r>
              <a:rPr lang="en-US" sz="3200" dirty="0">
                <a:solidFill>
                  <a:srgbClr val="F5F5F5"/>
                </a:solidFill>
                <a:effectLst>
                  <a:outerShdw blurRad="38100" dist="38100" dir="2700000" algn="ctr" rotWithShape="0">
                    <a:schemeClr val="tx1"/>
                  </a:outerShdw>
                </a:effectLst>
              </a:rPr>
              <a:t> meant to metaphorically represent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smoke</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sulfur</a:t>
            </a:r>
            <a:r>
              <a:rPr lang="en-US" sz="3200" dirty="0">
                <a:solidFill>
                  <a:srgbClr val="F5F5F5"/>
                </a:solidFill>
                <a:effectLst>
                  <a:outerShdw blurRad="38100" dist="38100" dir="2700000" algn="ctr" rotWithShape="0">
                    <a:schemeClr val="tx1"/>
                  </a:outerShdw>
                </a:effectLst>
              </a:rPr>
              <a:t>” that come from the horses’ mouths. </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442843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DF9BE95-CF69-0BC0-E149-543D8D3C49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A8A86F-A47B-E162-881C-7167DE1142E7}"/>
              </a:ext>
            </a:extLst>
          </p:cNvPr>
          <p:cNvSpPr txBox="1"/>
          <p:nvPr/>
        </p:nvSpPr>
        <p:spPr>
          <a:xfrm>
            <a:off x="0" y="6488668"/>
            <a:ext cx="1219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hlinkClick r:id="rId3"/>
              </a:rPr>
              <a:t>https://www.biblicaltoolbelt.com/l/horse-and-rider-revelation-9/</a:t>
            </a: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8" name="Title 1">
            <a:extLst>
              <a:ext uri="{FF2B5EF4-FFF2-40B4-BE49-F238E27FC236}">
                <a16:creationId xmlns:a16="http://schemas.microsoft.com/office/drawing/2014/main" id="{6F2E487A-2AAE-D99C-ADBF-11744E2106C5}"/>
              </a:ext>
            </a:extLst>
          </p:cNvPr>
          <p:cNvSpPr>
            <a:spLocks noGrp="1"/>
          </p:cNvSpPr>
          <p:nvPr>
            <p:ph type="title"/>
          </p:nvPr>
        </p:nvSpPr>
        <p:spPr>
          <a:xfrm>
            <a:off x="0" y="-2"/>
            <a:ext cx="12192000" cy="109292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this is how I saw the horses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my vision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those who rode them: they wore breastplates the color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sapphire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sulfur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heads of the horses were like lions' heads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smoke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sulfur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came out of their mouths.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7D06ED6-DACB-C4A4-2956-7B476CDC8D7E}"/>
              </a:ext>
            </a:extLst>
          </p:cNvPr>
          <p:cNvPicPr>
            <a:picLocks noChangeAspect="1"/>
          </p:cNvPicPr>
          <p:nvPr/>
        </p:nvPicPr>
        <p:blipFill>
          <a:blip r:embed="rId4"/>
          <a:stretch>
            <a:fillRect/>
          </a:stretch>
        </p:blipFill>
        <p:spPr>
          <a:xfrm>
            <a:off x="1759131" y="1332846"/>
            <a:ext cx="8458354" cy="5037821"/>
          </a:xfrm>
          <a:prstGeom prst="rect">
            <a:avLst/>
          </a:prstGeom>
        </p:spPr>
      </p:pic>
    </p:spTree>
    <p:extLst>
      <p:ext uri="{BB962C8B-B14F-4D97-AF65-F5344CB8AC3E}">
        <p14:creationId xmlns:p14="http://schemas.microsoft.com/office/powerpoint/2010/main" val="29280733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112064EC-4731-0521-394F-79E4A19588A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4CA0344-B81C-9034-81C7-644433ACB791}"/>
              </a:ext>
            </a:extLst>
          </p:cNvPr>
          <p:cNvSpPr>
            <a:spLocks noGrp="1"/>
          </p:cNvSpPr>
          <p:nvPr>
            <p:ph type="title"/>
          </p:nvPr>
        </p:nvSpPr>
        <p:spPr>
          <a:xfrm>
            <a:off x="0" y="0"/>
            <a:ext cx="12192000" cy="119543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this is how I saw the horses in my vision and those who rode them: they wore breastplates the color of fire and of sapphire and of sulfur, and the heads of the horses were like lions' heads,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 and smoke and sulfur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came out of their mouths.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EECCE9A-16C1-3B42-DE1D-D07D491869B7}"/>
              </a:ext>
            </a:extLst>
          </p:cNvPr>
          <p:cNvSpPr>
            <a:spLocks noGrp="1"/>
          </p:cNvSpPr>
          <p:nvPr>
            <p:ph idx="1"/>
          </p:nvPr>
        </p:nvSpPr>
        <p:spPr>
          <a:xfrm>
            <a:off x="33556" y="1505824"/>
            <a:ext cx="12025617" cy="5280870"/>
          </a:xfrm>
        </p:spPr>
        <p:txBody>
          <a:bodyPr>
            <a:normAutofit/>
          </a:bodyPr>
          <a:lstStyle/>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 and smoke and sulfur</a:t>
            </a:r>
            <a:r>
              <a:rPr lang="en-US" sz="3200" dirty="0">
                <a:solidFill>
                  <a:srgbClr val="F5F5F5"/>
                </a:solidFill>
                <a:effectLst>
                  <a:outerShdw blurRad="38100" dist="38100" dir="2700000" algn="ctr" rotWithShape="0">
                    <a:schemeClr val="tx1"/>
                  </a:outerShdw>
                </a:effectLst>
              </a:rPr>
              <a:t>” imagery draws upon </a:t>
            </a:r>
            <a:r>
              <a:rPr lang="en-US" sz="3200" b="1" i="1" dirty="0">
                <a:solidFill>
                  <a:srgbClr val="F5F5F5"/>
                </a:solidFill>
                <a:effectLst>
                  <a:outerShdw blurRad="38100" dist="38100" dir="2700000" algn="ctr" rotWithShape="0">
                    <a:schemeClr val="tx1"/>
                  </a:outerShdw>
                </a:effectLst>
              </a:rPr>
              <a:t>several</a:t>
            </a:r>
            <a:r>
              <a:rPr lang="en-US" sz="3200" dirty="0">
                <a:solidFill>
                  <a:srgbClr val="F5F5F5"/>
                </a:solidFill>
                <a:effectLst>
                  <a:outerShdw blurRad="38100" dist="38100" dir="2700000" algn="ctr" rotWithShape="0">
                    <a:schemeClr val="tx1"/>
                  </a:outerShdw>
                </a:effectLst>
              </a:rPr>
              <a:t> biblical pictures of </a:t>
            </a:r>
            <a:r>
              <a:rPr lang="en-US" sz="3200" b="1" i="1" dirty="0">
                <a:solidFill>
                  <a:srgbClr val="F5F5F5"/>
                </a:solidFill>
                <a:effectLst>
                  <a:outerShdw blurRad="38100" dist="38100" dir="2700000" algn="ctr" rotWithShape="0">
                    <a:schemeClr val="tx1"/>
                  </a:outerShdw>
                </a:effectLst>
              </a:rPr>
              <a:t>judgment</a:t>
            </a:r>
            <a:r>
              <a:rPr lang="en-US" sz="32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Joel’s advancing army spreads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800" dirty="0">
                <a:solidFill>
                  <a:srgbClr val="F5F5F5"/>
                </a:solidFill>
                <a:effectLst>
                  <a:outerShdw blurRad="38100" dist="38100" dir="2700000" algn="ctr" rotWithShape="0">
                    <a:schemeClr val="tx1"/>
                  </a:outerShdw>
                </a:effectLst>
              </a:rPr>
              <a:t>” before and behind it (Joel 2:1–11). </a:t>
            </a:r>
          </a:p>
          <a:p>
            <a:pPr lvl="1"/>
            <a:r>
              <a:rPr lang="en-US" sz="2800" dirty="0">
                <a:solidFill>
                  <a:srgbClr val="F5F5F5"/>
                </a:solidFill>
                <a:effectLst>
                  <a:outerShdw blurRad="38100" dist="38100" dir="2700000" algn="ctr" rotWithShape="0">
                    <a:schemeClr val="tx1"/>
                  </a:outerShdw>
                </a:effectLst>
              </a:rPr>
              <a:t>Leviathan breathes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800" dirty="0">
                <a:solidFill>
                  <a:srgbClr val="F5F5F5"/>
                </a:solidFill>
                <a:effectLst>
                  <a:outerShdw blurRad="38100" dist="38100" dir="2700000" algn="ctr" rotWithShape="0">
                    <a:schemeClr val="tx1"/>
                  </a:outerShdw>
                </a:effectLst>
              </a:rPr>
              <a:t>” and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smoke</a:t>
            </a:r>
            <a:r>
              <a:rPr lang="en-US" sz="2800" dirty="0">
                <a:solidFill>
                  <a:srgbClr val="F5F5F5"/>
                </a:solidFill>
                <a:effectLst>
                  <a:outerShdw blurRad="38100" dist="38100" dir="2700000" algn="ctr" rotWithShape="0">
                    <a:schemeClr val="tx1"/>
                  </a:outerShdw>
                </a:effectLst>
              </a:rPr>
              <a:t>” (Job 41:18–21). </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800" dirty="0">
                <a:solidFill>
                  <a:srgbClr val="F5F5F5"/>
                </a:solidFill>
                <a:effectLst>
                  <a:outerShdw blurRad="38100" dist="38100" dir="2700000" algn="ctr" rotWithShape="0">
                    <a:schemeClr val="tx1"/>
                  </a:outerShdw>
                </a:effectLst>
              </a:rPr>
              <a:t>” and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sulfur</a:t>
            </a:r>
            <a:r>
              <a:rPr lang="en-US" sz="2800" dirty="0">
                <a:solidFill>
                  <a:srgbClr val="F5F5F5"/>
                </a:solidFill>
                <a:effectLst>
                  <a:outerShdw blurRad="38100" dist="38100" dir="2700000" algn="ctr" rotWithShape="0">
                    <a:schemeClr val="tx1"/>
                  </a:outerShdw>
                </a:effectLst>
              </a:rPr>
              <a:t>” destroyed Sodom and Gomorrah (Gen. 19:24, 28). </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2800" dirty="0">
                <a:solidFill>
                  <a:srgbClr val="F5F5F5"/>
                </a:solidFill>
                <a:effectLst>
                  <a:outerShdw blurRad="38100" dist="38100" dir="2700000" algn="ctr" rotWithShape="0">
                    <a:schemeClr val="tx1"/>
                  </a:outerShdw>
                </a:effectLst>
              </a:rPr>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smoke</a:t>
            </a:r>
            <a:r>
              <a:rPr lang="en-US" sz="2800" dirty="0">
                <a:solidFill>
                  <a:srgbClr val="F5F5F5"/>
                </a:solidFill>
                <a:effectLst>
                  <a:outerShdw blurRad="38100" dist="38100" dir="2700000" algn="ctr" rotWithShape="0">
                    <a:schemeClr val="tx1"/>
                  </a:outerShdw>
                </a:effectLst>
              </a:rPr>
              <a:t>”, and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sulfur</a:t>
            </a:r>
            <a:r>
              <a:rPr lang="en-US" sz="2800" dirty="0">
                <a:solidFill>
                  <a:srgbClr val="F5F5F5"/>
                </a:solidFill>
                <a:effectLst>
                  <a:outerShdw blurRad="38100" dist="38100" dir="2700000" algn="ctr" rotWithShape="0">
                    <a:schemeClr val="tx1"/>
                  </a:outerShdw>
                </a:effectLst>
              </a:rPr>
              <a:t>” anticipate final judgment (Rev. 14:10–11; 19:20; 20:10; 21:8).</a:t>
            </a:r>
          </a:p>
          <a:p>
            <a:r>
              <a:rPr lang="en-US" sz="3200" dirty="0">
                <a:solidFill>
                  <a:srgbClr val="F5F5F5"/>
                </a:solidFill>
                <a:effectLst>
                  <a:outerShdw blurRad="38100" dist="38100" dir="2700000" algn="ctr" rotWithShape="0">
                    <a:schemeClr val="tx1"/>
                  </a:outerShdw>
                </a:effectLst>
              </a:rPr>
              <a:t>These riders are a symbolic representation of Rome’s military power during the siege of Jerusalem in A.D. 70. </a:t>
            </a:r>
          </a:p>
          <a:p>
            <a:r>
              <a:rPr lang="en-US" sz="3200" dirty="0">
                <a:solidFill>
                  <a:srgbClr val="F5F5F5"/>
                </a:solidFill>
                <a:effectLst>
                  <a:outerShdw blurRad="38100" dist="38100" dir="2700000" algn="ctr" rotWithShape="0">
                    <a:schemeClr val="tx1"/>
                  </a:outerShdw>
                </a:effectLst>
              </a:rPr>
              <a:t>The cavalry was one of the most feared weapons of ancient warfare. </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341450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88B8EA1-C3E5-B1C6-42FB-68747A607EF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58EF78B-3FB5-7FA5-0D86-4774E591AFB5}"/>
              </a:ext>
            </a:extLst>
          </p:cNvPr>
          <p:cNvSpPr>
            <a:spLocks noGrp="1"/>
          </p:cNvSpPr>
          <p:nvPr>
            <p:ph type="title"/>
          </p:nvPr>
        </p:nvSpPr>
        <p:spPr>
          <a:xfrm>
            <a:off x="0" y="0"/>
            <a:ext cx="12192000" cy="119543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this is how I saw the horses in my vision and those who rode them: they wore breastplates the color of fire and of sapphire and of sulfur, and the heads of the horses were like lions' heads, and fire and smoke and sulfur came out of their mouths.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4B1B5A3-C5DE-A423-069A-EA5395A82E79}"/>
              </a:ext>
            </a:extLst>
          </p:cNvPr>
          <p:cNvSpPr>
            <a:spLocks noGrp="1"/>
          </p:cNvSpPr>
          <p:nvPr>
            <p:ph idx="1"/>
          </p:nvPr>
        </p:nvSpPr>
        <p:spPr>
          <a:xfrm>
            <a:off x="33556" y="1505824"/>
            <a:ext cx="12025617" cy="5280870"/>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Roman horsemen repeatedly scattered, trampled, and killed Jewish fighters. </a:t>
            </a:r>
          </a:p>
          <a:p>
            <a:r>
              <a:rPr lang="en-US" sz="3200" dirty="0">
                <a:solidFill>
                  <a:srgbClr val="F5F5F5"/>
                </a:solidFill>
                <a:effectLst>
                  <a:outerShdw blurRad="38100" dist="38100" dir="2700000" algn="ctr" rotWithShape="0">
                    <a:schemeClr val="tx1"/>
                  </a:outerShdw>
                </a:effectLst>
              </a:rPr>
              <a:t>Behind them stood Rome’s formidable siege machinery: battering rams, catapults, mobile towers, archers, missiles, and other engines of destruction. </a:t>
            </a:r>
          </a:p>
          <a:p>
            <a:r>
              <a:rPr lang="en-US" sz="3200" dirty="0">
                <a:solidFill>
                  <a:srgbClr val="F5F5F5"/>
                </a:solidFill>
                <a:effectLst>
                  <a:outerShdw blurRad="38100" dist="38100" dir="2700000" algn="ctr" rotWithShape="0">
                    <a:schemeClr val="tx1"/>
                  </a:outerShdw>
                </a:effectLst>
              </a:rPr>
              <a:t>John compresses these destructive forces into one horrifying image of fire-breathing horses. </a:t>
            </a:r>
          </a:p>
          <a:p>
            <a:r>
              <a:rPr lang="en-US" sz="3200" dirty="0">
                <a:solidFill>
                  <a:srgbClr val="F5F5F5"/>
                </a:solidFill>
                <a:effectLst>
                  <a:outerShdw blurRad="38100" dist="38100" dir="2700000" algn="ctr" rotWithShape="0">
                    <a:schemeClr val="tx1"/>
                  </a:outerShdw>
                </a:effectLst>
              </a:rPr>
              <a:t>The demonic torment inside Jerusalem and the Roman army outside its walls operated simultaneously. </a:t>
            </a:r>
          </a:p>
          <a:p>
            <a:r>
              <a:rPr lang="en-US" sz="3200" dirty="0">
                <a:solidFill>
                  <a:srgbClr val="F5F5F5"/>
                </a:solidFill>
                <a:effectLst>
                  <a:outerShdw blurRad="38100" dist="38100" dir="2700000" algn="ctr" rotWithShape="0">
                    <a:schemeClr val="tx1"/>
                  </a:outerShdw>
                </a:effectLst>
              </a:rPr>
              <a:t>While rebellious factions terrorized the city internally, Rome surrounded it with legions, cavalry, siege engines, missiles, and fire.</a:t>
            </a:r>
          </a:p>
          <a:p>
            <a:endParaRPr lang="en-US" sz="3200"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1171596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848095D-2735-D110-8A41-B3BD47D9E5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5F495F-CD32-A15D-2B64-695D4E659DBA}"/>
              </a:ext>
            </a:extLst>
          </p:cNvPr>
          <p:cNvSpPr txBox="1"/>
          <p:nvPr/>
        </p:nvSpPr>
        <p:spPr>
          <a:xfrm>
            <a:off x="219341" y="6230200"/>
            <a:ext cx="2711326" cy="523220"/>
          </a:xfrm>
          <a:prstGeom prst="rect">
            <a:avLst/>
          </a:prstGeom>
          <a:noFill/>
        </p:spPr>
        <p:txBody>
          <a:bodyPr wrap="square" rtlCol="0">
            <a:spAutoFit/>
          </a:bodyPr>
          <a:lstStyle/>
          <a:p>
            <a:pPr lvl="0">
              <a:defRPr/>
            </a:pPr>
            <a:r>
              <a:rPr lang="en-US" sz="1400" dirty="0">
                <a:solidFill>
                  <a:srgbClr val="FFFFFF"/>
                </a:solidFill>
                <a:effectLst>
                  <a:outerShdw blurRad="50800" dist="50800" dir="5400000" algn="ctr">
                    <a:srgbClr val="000000"/>
                  </a:outerShdw>
                </a:effectLst>
                <a:latin typeface="Calibri" panose="020F0502020204030204" pitchFamily="34" charset="0"/>
                <a:hlinkClick r:id="rId3"/>
              </a:rPr>
              <a:t>https://www.facebook.com/reel/1946814142894374</a:t>
            </a:r>
            <a:r>
              <a:rPr lang="en-US" sz="1400" dirty="0">
                <a:solidFill>
                  <a:srgbClr val="FFFFFF"/>
                </a:solidFill>
                <a:effectLst>
                  <a:outerShdw blurRad="50800" dist="50800" dir="5400000" algn="ctr">
                    <a:srgbClr val="000000"/>
                  </a:outerShdw>
                </a:effectLst>
                <a:latin typeface="Calibri" panose="020F0502020204030204" pitchFamily="34" charset="0"/>
              </a:rPr>
              <a:t> </a:t>
            </a:r>
            <a:endPar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5" name="Title 4">
            <a:extLst>
              <a:ext uri="{FF2B5EF4-FFF2-40B4-BE49-F238E27FC236}">
                <a16:creationId xmlns:a16="http://schemas.microsoft.com/office/drawing/2014/main" id="{B2A0FC5F-78C6-7DCE-C033-9548DF275AB8}"/>
              </a:ext>
            </a:extLst>
          </p:cNvPr>
          <p:cNvSpPr>
            <a:spLocks noGrp="1"/>
          </p:cNvSpPr>
          <p:nvPr>
            <p:ph type="title"/>
          </p:nvPr>
        </p:nvSpPr>
        <p:spPr>
          <a:xfrm>
            <a:off x="0" y="7284"/>
            <a:ext cx="12117977" cy="920180"/>
          </a:xfrm>
        </p:spPr>
        <p:txBody>
          <a:bodyPr>
            <a:noAutofit/>
          </a:bodyPr>
          <a:lstStyle/>
          <a:p>
            <a:r>
              <a:rPr lang="en-US" sz="36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Rome’s formidable siege machinery: battering rams, catapults, mobile towers, archers, missiles, and other engines of destruction:</a:t>
            </a:r>
          </a:p>
        </p:txBody>
      </p:sp>
      <p:pic>
        <p:nvPicPr>
          <p:cNvPr id="7" name="Picture 6">
            <a:extLst>
              <a:ext uri="{FF2B5EF4-FFF2-40B4-BE49-F238E27FC236}">
                <a16:creationId xmlns:a16="http://schemas.microsoft.com/office/drawing/2014/main" id="{BBB5C128-8B34-F765-EC15-C7B2D9599A2A}"/>
              </a:ext>
            </a:extLst>
          </p:cNvPr>
          <p:cNvPicPr>
            <a:picLocks noChangeAspect="1"/>
          </p:cNvPicPr>
          <p:nvPr/>
        </p:nvPicPr>
        <p:blipFill>
          <a:blip r:embed="rId4"/>
          <a:stretch>
            <a:fillRect/>
          </a:stretch>
        </p:blipFill>
        <p:spPr>
          <a:xfrm>
            <a:off x="219341" y="1366463"/>
            <a:ext cx="2711326" cy="4863737"/>
          </a:xfrm>
          <a:prstGeom prst="rect">
            <a:avLst/>
          </a:prstGeom>
        </p:spPr>
      </p:pic>
      <p:pic>
        <p:nvPicPr>
          <p:cNvPr id="10" name="Picture 9">
            <a:extLst>
              <a:ext uri="{FF2B5EF4-FFF2-40B4-BE49-F238E27FC236}">
                <a16:creationId xmlns:a16="http://schemas.microsoft.com/office/drawing/2014/main" id="{F9A5A16F-DB31-DF40-03FF-65AB07A5B5BF}"/>
              </a:ext>
            </a:extLst>
          </p:cNvPr>
          <p:cNvPicPr>
            <a:picLocks noChangeAspect="1"/>
          </p:cNvPicPr>
          <p:nvPr/>
        </p:nvPicPr>
        <p:blipFill>
          <a:blip r:embed="rId5"/>
          <a:stretch>
            <a:fillRect/>
          </a:stretch>
        </p:blipFill>
        <p:spPr>
          <a:xfrm>
            <a:off x="3145619" y="1366463"/>
            <a:ext cx="2834990" cy="2827457"/>
          </a:xfrm>
          <a:prstGeom prst="rect">
            <a:avLst/>
          </a:prstGeom>
        </p:spPr>
      </p:pic>
      <p:sp>
        <p:nvSpPr>
          <p:cNvPr id="12" name="TextBox 11">
            <a:extLst>
              <a:ext uri="{FF2B5EF4-FFF2-40B4-BE49-F238E27FC236}">
                <a16:creationId xmlns:a16="http://schemas.microsoft.com/office/drawing/2014/main" id="{6C9A327E-2942-6495-5782-D7778D4603C6}"/>
              </a:ext>
            </a:extLst>
          </p:cNvPr>
          <p:cNvSpPr txBox="1"/>
          <p:nvPr/>
        </p:nvSpPr>
        <p:spPr>
          <a:xfrm>
            <a:off x="3200182" y="4260720"/>
            <a:ext cx="2872200" cy="738664"/>
          </a:xfrm>
          <a:prstGeom prst="rect">
            <a:avLst/>
          </a:prstGeom>
          <a:noFill/>
        </p:spPr>
        <p:txBody>
          <a:bodyPr wrap="square">
            <a:spAutoFit/>
          </a:bodyPr>
          <a:lstStyle/>
          <a:p>
            <a:r>
              <a:rPr lang="en-US" sz="1400" dirty="0">
                <a:hlinkClick r:id="rId6"/>
              </a:rPr>
              <a:t>https://www.facebook.com/groups/2077090212683898/posts/2387637424962507/</a:t>
            </a:r>
            <a:r>
              <a:rPr lang="en-US" sz="1400" dirty="0"/>
              <a:t> </a:t>
            </a:r>
          </a:p>
        </p:txBody>
      </p:sp>
      <p:pic>
        <p:nvPicPr>
          <p:cNvPr id="14" name="Picture 13">
            <a:extLst>
              <a:ext uri="{FF2B5EF4-FFF2-40B4-BE49-F238E27FC236}">
                <a16:creationId xmlns:a16="http://schemas.microsoft.com/office/drawing/2014/main" id="{0B52FACA-F0C8-1ED6-CC77-EF6CA7F47B4A}"/>
              </a:ext>
            </a:extLst>
          </p:cNvPr>
          <p:cNvPicPr>
            <a:picLocks noChangeAspect="1"/>
          </p:cNvPicPr>
          <p:nvPr/>
        </p:nvPicPr>
        <p:blipFill>
          <a:blip r:embed="rId7"/>
          <a:stretch>
            <a:fillRect/>
          </a:stretch>
        </p:blipFill>
        <p:spPr>
          <a:xfrm>
            <a:off x="6263508" y="1366463"/>
            <a:ext cx="2623331" cy="2063520"/>
          </a:xfrm>
          <a:prstGeom prst="rect">
            <a:avLst/>
          </a:prstGeom>
        </p:spPr>
      </p:pic>
      <p:sp>
        <p:nvSpPr>
          <p:cNvPr id="16" name="TextBox 15">
            <a:extLst>
              <a:ext uri="{FF2B5EF4-FFF2-40B4-BE49-F238E27FC236}">
                <a16:creationId xmlns:a16="http://schemas.microsoft.com/office/drawing/2014/main" id="{3C425D45-FEC1-314B-0AF2-20207C35FA0C}"/>
              </a:ext>
            </a:extLst>
          </p:cNvPr>
          <p:cNvSpPr txBox="1"/>
          <p:nvPr/>
        </p:nvSpPr>
        <p:spPr>
          <a:xfrm>
            <a:off x="6263507" y="3458640"/>
            <a:ext cx="2633147" cy="646331"/>
          </a:xfrm>
          <a:prstGeom prst="rect">
            <a:avLst/>
          </a:prstGeom>
          <a:noFill/>
        </p:spPr>
        <p:txBody>
          <a:bodyPr wrap="square">
            <a:spAutoFit/>
          </a:bodyPr>
          <a:lstStyle/>
          <a:p>
            <a:r>
              <a:rPr lang="en-US" sz="1200" dirty="0">
                <a:hlinkClick r:id="rId8"/>
              </a:rPr>
              <a:t>https://www.sciencephoto.com/media/1194185/view/battering-rams-ancient-roman-warfare</a:t>
            </a:r>
            <a:r>
              <a:rPr lang="en-US" sz="1200" dirty="0"/>
              <a:t> </a:t>
            </a:r>
          </a:p>
        </p:txBody>
      </p:sp>
      <p:pic>
        <p:nvPicPr>
          <p:cNvPr id="18" name="Picture 17">
            <a:extLst>
              <a:ext uri="{FF2B5EF4-FFF2-40B4-BE49-F238E27FC236}">
                <a16:creationId xmlns:a16="http://schemas.microsoft.com/office/drawing/2014/main" id="{6ED41915-4F2F-5364-9284-4B4A65C9B505}"/>
              </a:ext>
            </a:extLst>
          </p:cNvPr>
          <p:cNvPicPr>
            <a:picLocks noChangeAspect="1"/>
          </p:cNvPicPr>
          <p:nvPr/>
        </p:nvPicPr>
        <p:blipFill>
          <a:blip r:embed="rId9"/>
          <a:stretch>
            <a:fillRect/>
          </a:stretch>
        </p:blipFill>
        <p:spPr>
          <a:xfrm>
            <a:off x="9073964" y="1359092"/>
            <a:ext cx="2467137" cy="2251611"/>
          </a:xfrm>
          <a:prstGeom prst="rect">
            <a:avLst/>
          </a:prstGeom>
        </p:spPr>
      </p:pic>
      <p:sp>
        <p:nvSpPr>
          <p:cNvPr id="20" name="TextBox 19">
            <a:extLst>
              <a:ext uri="{FF2B5EF4-FFF2-40B4-BE49-F238E27FC236}">
                <a16:creationId xmlns:a16="http://schemas.microsoft.com/office/drawing/2014/main" id="{92CDC0AF-5B6B-650C-2DBD-E7DFD93B2C1A}"/>
              </a:ext>
            </a:extLst>
          </p:cNvPr>
          <p:cNvSpPr txBox="1"/>
          <p:nvPr/>
        </p:nvSpPr>
        <p:spPr>
          <a:xfrm>
            <a:off x="9091749" y="3771050"/>
            <a:ext cx="2416628" cy="1015663"/>
          </a:xfrm>
          <a:prstGeom prst="rect">
            <a:avLst/>
          </a:prstGeom>
          <a:noFill/>
        </p:spPr>
        <p:txBody>
          <a:bodyPr wrap="square">
            <a:spAutoFit/>
          </a:bodyPr>
          <a:lstStyle/>
          <a:p>
            <a:r>
              <a:rPr lang="en-US" sz="1200" dirty="0">
                <a:hlinkClick r:id="rId10"/>
              </a:rPr>
              <a:t>https://www.facebook.com/Romanhistoryold/posts/the-roman-army-conquered-vast-territories-not-through-courage-alone-but-through-/1009405361998278/</a:t>
            </a:r>
            <a:r>
              <a:rPr lang="en-US" sz="1200" dirty="0"/>
              <a:t> </a:t>
            </a:r>
          </a:p>
        </p:txBody>
      </p:sp>
    </p:spTree>
    <p:extLst>
      <p:ext uri="{BB962C8B-B14F-4D97-AF65-F5344CB8AC3E}">
        <p14:creationId xmlns:p14="http://schemas.microsoft.com/office/powerpoint/2010/main" val="8917636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14719DB-F025-ADBD-8E8B-A20677BFC6B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2DEBB49-B892-9C6A-08FA-4EF36B0C4B20}"/>
              </a:ext>
            </a:extLst>
          </p:cNvPr>
          <p:cNvSpPr>
            <a:spLocks noGrp="1"/>
          </p:cNvSpPr>
          <p:nvPr>
            <p:ph type="title"/>
          </p:nvPr>
        </p:nvSpPr>
        <p:spPr>
          <a:xfrm>
            <a:off x="0" y="1"/>
            <a:ext cx="12192000" cy="79683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By these three plagues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of mankind [the men]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killed, by the fire and smoke and sulfur coming out of their mouths.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8A95CC1F-B905-FA00-12DF-B3F612D81A8D}"/>
              </a:ext>
            </a:extLst>
          </p:cNvPr>
          <p:cNvSpPr>
            <a:spLocks noGrp="1"/>
          </p:cNvSpPr>
          <p:nvPr>
            <p:ph idx="1"/>
          </p:nvPr>
        </p:nvSpPr>
        <p:spPr>
          <a:xfrm>
            <a:off x="33556" y="1014549"/>
            <a:ext cx="12025617" cy="5772145"/>
          </a:xfrm>
        </p:spPr>
        <p:txBody>
          <a:bodyPr>
            <a:normAutofit fontScale="92500"/>
          </a:bodyPr>
          <a:lstStyle/>
          <a:p>
            <a:r>
              <a:rPr lang="en-US" sz="3200" dirty="0">
                <a:solidFill>
                  <a:srgbClr val="F5F5F5"/>
                </a:solidFill>
                <a:effectLst>
                  <a:outerShdw blurRad="38100" dist="38100" dir="2700000" algn="ctr" rotWithShape="0">
                    <a:schemeClr val="tx1"/>
                  </a:outerShdw>
                </a:effectLst>
              </a:rPr>
              <a:t>As in verse 15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third of mankind</a:t>
            </a:r>
            <a:r>
              <a:rPr lang="en-US" sz="3200" dirty="0">
                <a:solidFill>
                  <a:srgbClr val="F5F5F5"/>
                </a:solidFill>
                <a:effectLst>
                  <a:outerShdw blurRad="38100" dist="38100" dir="2700000" algn="ctr" rotWithShape="0">
                    <a:schemeClr val="tx1"/>
                  </a:outerShdw>
                </a:effectLst>
              </a:rPr>
              <a:t>” is better translated in this context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third of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men [in Israel]</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a:t>
            </a:r>
            <a:r>
              <a:rPr lang="en-US" sz="3200" dirty="0">
                <a:solidFill>
                  <a:srgbClr val="F5F5F5"/>
                </a:solidFill>
                <a:effectLst>
                  <a:outerShdw blurRad="38100" dist="38100" dir="2700000" algn="ctr" rotWithShape="0">
                    <a:schemeClr val="tx1"/>
                  </a:outerShdw>
                </a:effectLst>
              </a:rPr>
              <a:t>” killed here is the same group mentioned in verse 15 – a large but limited portion of the Jewish population caught in the judgment. </a:t>
            </a:r>
          </a:p>
          <a:p>
            <a:r>
              <a:rPr lang="en-US" sz="3200" dirty="0">
                <a:solidFill>
                  <a:srgbClr val="F5F5F5"/>
                </a:solidFill>
                <a:effectLst>
                  <a:outerShdw blurRad="38100" dist="38100" dir="2700000" algn="ctr" rotWithShape="0">
                    <a:schemeClr val="tx1"/>
                  </a:outerShdw>
                </a:effectLst>
              </a:rPr>
              <a:t>Jesus had </a:t>
            </a:r>
            <a:r>
              <a:rPr lang="en-US" sz="3200" b="1" i="1" dirty="0">
                <a:solidFill>
                  <a:srgbClr val="F5F5F5"/>
                </a:solidFill>
                <a:effectLst>
                  <a:outerShdw blurRad="38100" dist="38100" dir="2700000" algn="ctr" rotWithShape="0">
                    <a:schemeClr val="tx1"/>
                  </a:outerShdw>
                </a:effectLst>
              </a:rPr>
              <a:t>warned</a:t>
            </a:r>
            <a:r>
              <a:rPr lang="en-US" sz="3200" dirty="0">
                <a:solidFill>
                  <a:srgbClr val="F5F5F5"/>
                </a:solidFill>
                <a:effectLst>
                  <a:outerShdw blurRad="38100" dist="38100" dir="2700000" algn="ctr" rotWithShape="0">
                    <a:schemeClr val="tx1"/>
                  </a:outerShdw>
                </a:effectLst>
              </a:rPr>
              <a:t> the Jews about this in His parable of the wedding feast:</a:t>
            </a:r>
          </a:p>
          <a:p>
            <a:pPr lvl="1"/>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Jesus spoke to them in parables, saying, “The kingdom of heaven may be compared to a king who gave a wedding feast for his son, and sent his servants to call those who were invited to the wedding feast, but they would not come. Again he sent other servants, saying, ‘Tell those who are invited, “See, I have prepared my dinner, my oxen and my fat calves have been slaughtered, and everything is ready. Come to the wedding feast.”’ But they paid no attention and went off, one to his farm, another to his business, while the rest seized his servants, treated them shamefully, and killed them.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 was angry, and he sent his troops and destroyed those murderers and burned their city</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800" dirty="0">
                <a:solidFill>
                  <a:srgbClr val="F5F5F5"/>
                </a:solidFill>
                <a:effectLst>
                  <a:outerShdw blurRad="38100" dist="38100" dir="2700000" algn="ctr" rotWithShape="0">
                    <a:schemeClr val="tx1"/>
                  </a:outerShdw>
                </a:effectLst>
              </a:rPr>
              <a:t>(Matt. 22:1–7) </a:t>
            </a:r>
          </a:p>
          <a:p>
            <a:pPr lvl="1"/>
            <a:endParaRPr lang="en-US" sz="28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6653662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11104457-C091-BAC5-48B3-0A3A17D6357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B878943-C8C5-9FA9-D2F9-E1B670933B30}"/>
              </a:ext>
            </a:extLst>
          </p:cNvPr>
          <p:cNvSpPr>
            <a:spLocks noGrp="1"/>
          </p:cNvSpPr>
          <p:nvPr>
            <p:ph type="title"/>
          </p:nvPr>
        </p:nvSpPr>
        <p:spPr>
          <a:xfrm>
            <a:off x="0" y="0"/>
            <a:ext cx="12192000" cy="78377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9:19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For the power of the horses is in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mouths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in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tails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for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tails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are like serpents with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heads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by means of them they wound.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9CCDAC5-BB32-63E1-8A64-C8B7BA2896DA}"/>
              </a:ext>
            </a:extLst>
          </p:cNvPr>
          <p:cNvSpPr>
            <a:spLocks noGrp="1"/>
          </p:cNvSpPr>
          <p:nvPr>
            <p:ph idx="1"/>
          </p:nvPr>
        </p:nvSpPr>
        <p:spPr>
          <a:xfrm>
            <a:off x="33556" y="923108"/>
            <a:ext cx="12025617" cy="5843451"/>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 horsemen possess power to destroy both from the front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mouths</a:t>
            </a:r>
            <a:r>
              <a:rPr lang="en-US" sz="3200" dirty="0">
                <a:solidFill>
                  <a:srgbClr val="F5F5F5"/>
                </a:solidFill>
                <a:effectLst>
                  <a:outerShdw blurRad="38100" dist="38100" dir="2700000" algn="ctr" rotWithShape="0">
                    <a:schemeClr val="tx1"/>
                  </a:outerShdw>
                </a:effectLst>
              </a:rPr>
              <a:t>”) and from behind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tails</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tails</a:t>
            </a:r>
            <a:r>
              <a:rPr lang="en-US" sz="3200" dirty="0">
                <a:solidFill>
                  <a:srgbClr val="F5F5F5"/>
                </a:solidFill>
                <a:effectLst>
                  <a:outerShdw blurRad="38100" dist="38100" dir="2700000" algn="ctr" rotWithShape="0">
                    <a:schemeClr val="tx1"/>
                  </a:outerShdw>
                </a:effectLst>
              </a:rPr>
              <a:t>” with serpent-like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heads</a:t>
            </a:r>
            <a:r>
              <a:rPr lang="en-US" sz="3200" dirty="0">
                <a:solidFill>
                  <a:srgbClr val="F5F5F5"/>
                </a:solidFill>
                <a:effectLst>
                  <a:outerShdw blurRad="38100" dist="38100" dir="2700000" algn="ctr" rotWithShape="0">
                    <a:schemeClr val="tx1"/>
                  </a:outerShdw>
                </a:effectLst>
              </a:rPr>
              <a:t>” symbolize stealth, venomous injury, and total entrapment. </a:t>
            </a:r>
          </a:p>
          <a:p>
            <a:r>
              <a:rPr lang="en-US" sz="3200" dirty="0">
                <a:solidFill>
                  <a:srgbClr val="F5F5F5"/>
                </a:solidFill>
                <a:effectLst>
                  <a:outerShdw blurRad="38100" dist="38100" dir="2700000" algn="ctr" rotWithShape="0">
                    <a:schemeClr val="tx1"/>
                  </a:outerShdw>
                </a:effectLst>
              </a:rPr>
              <a:t>This is a fulfillment of the double-edged judgment prophesied in Joel 2:2–5: </a:t>
            </a:r>
          </a:p>
          <a:p>
            <a:pPr lvl="1"/>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day of darkness and gloom, a day of clouds and thick darkness! Like blackness there is spread upon the mountains a great and powerful people; their like has never been before, nor will be again after them through the years of all generations.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 devours </a:t>
            </a:r>
            <a:r>
              <a:rPr lang="en-US" sz="2800" b="1"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before</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them, and </a:t>
            </a:r>
            <a:r>
              <a:rPr lang="en-US" sz="2800" b="1"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behind</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them a flame burns</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land is like the garden of Eden before them, but behind them a desolate wilderness, and nothing escapes them. Their appearance is like the appearance of horses, and like war horses they run. As with the rumbling of chariots, they leap on the tops of the mountains, like the crackling of a flame of fire devouring the stubble, like a powerful army drawn up for battle. </a:t>
            </a:r>
          </a:p>
        </p:txBody>
      </p:sp>
    </p:spTree>
    <p:extLst>
      <p:ext uri="{BB962C8B-B14F-4D97-AF65-F5344CB8AC3E}">
        <p14:creationId xmlns:p14="http://schemas.microsoft.com/office/powerpoint/2010/main" val="9547258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F01F1E4-6BC5-624E-E3A5-DD268745EB7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5F43D06-F515-7F0C-AC84-C68293FB983A}"/>
              </a:ext>
            </a:extLst>
          </p:cNvPr>
          <p:cNvSpPr>
            <a:spLocks noGrp="1"/>
          </p:cNvSpPr>
          <p:nvPr>
            <p:ph type="title"/>
          </p:nvPr>
        </p:nvSpPr>
        <p:spPr>
          <a:xfrm>
            <a:off x="0" y="-1"/>
            <a:ext cx="12192000" cy="136724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9:20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rest of mankind [the men]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who were not killed by these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plagues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did not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repent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of the works of their hands nor give up worshiping demons and idols of gold and silver and bronze and stone and wood, which cannot see or hear or walk,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nor did they repent of their murders or their sorceries or their sexual immorality or their thefts.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24B2F60-8B80-F3B8-00D8-565016D80F38}"/>
              </a:ext>
            </a:extLst>
          </p:cNvPr>
          <p:cNvSpPr>
            <a:spLocks noGrp="1"/>
          </p:cNvSpPr>
          <p:nvPr>
            <p:ph idx="1"/>
          </p:nvPr>
        </p:nvSpPr>
        <p:spPr>
          <a:xfrm>
            <a:off x="33556" y="1484811"/>
            <a:ext cx="12025617" cy="5301883"/>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As in verse 15 and 18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rest of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mankind</a:t>
            </a:r>
            <a:r>
              <a:rPr lang="en-US" sz="3200" dirty="0">
                <a:solidFill>
                  <a:srgbClr val="F5F5F5"/>
                </a:solidFill>
                <a:effectLst>
                  <a:outerShdw blurRad="38100" dist="38100" dir="2700000" algn="ctr" rotWithShape="0">
                    <a:schemeClr val="tx1"/>
                  </a:outerShdw>
                </a:effectLst>
              </a:rPr>
              <a:t>” in this context is better translated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rest of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men [in Israel]</a:t>
            </a:r>
            <a:r>
              <a:rPr lang="en-US" sz="3200" dirty="0">
                <a:solidFill>
                  <a:srgbClr val="F5F5F5"/>
                </a:solidFill>
                <a:effectLst>
                  <a:outerShdw blurRad="38100" dist="38100" dir="2700000" algn="ctr" rotWithShape="0">
                    <a:schemeClr val="tx1"/>
                  </a:outerShdw>
                </a:effectLst>
              </a:rPr>
              <a:t>” – that is, Jews in Jerusalem who survived the previously mentioned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plagues</a:t>
            </a:r>
            <a:r>
              <a:rPr lang="en-US" sz="3200" dirty="0">
                <a:solidFill>
                  <a:srgbClr val="F5F5F5"/>
                </a:solidFill>
                <a:effectLst>
                  <a:outerShdw blurRad="38100" dist="38100" dir="2700000" algn="ctr" rotWithShape="0">
                    <a:schemeClr val="tx1"/>
                  </a:outerShdw>
                </a:effectLst>
              </a:rPr>
              <a:t>” (i.e., judgments of the Jewish War). </a:t>
            </a:r>
          </a:p>
          <a:p>
            <a:r>
              <a:rPr lang="en-US" sz="3200" dirty="0">
                <a:solidFill>
                  <a:srgbClr val="F5F5F5"/>
                </a:solidFill>
                <a:effectLst>
                  <a:outerShdw blurRad="38100" dist="38100" dir="2700000" algn="ctr" rotWithShape="0">
                    <a:schemeClr val="tx1"/>
                  </a:outerShdw>
                </a:effectLst>
              </a:rPr>
              <a:t>Despite everything these Jews suffered, they still </a:t>
            </a:r>
            <a:r>
              <a:rPr lang="en-US" sz="3200" b="1" i="1" dirty="0">
                <a:solidFill>
                  <a:srgbClr val="F5F5F5"/>
                </a:solidFill>
                <a:effectLst>
                  <a:outerShdw blurRad="38100" dist="38100" dir="2700000" algn="ctr" rotWithShape="0">
                    <a:schemeClr val="tx1"/>
                  </a:outerShdw>
                </a:effectLst>
              </a:rPr>
              <a:t>refused</a:t>
            </a:r>
            <a:r>
              <a:rPr lang="en-US" sz="3200" dirty="0">
                <a:solidFill>
                  <a:srgbClr val="F5F5F5"/>
                </a:solidFill>
                <a:effectLst>
                  <a:outerShdw blurRad="38100" dist="38100" dir="2700000" algn="ctr" rotWithShape="0">
                    <a:schemeClr val="tx1"/>
                  </a:outerShdw>
                </a:effectLst>
              </a:rPr>
              <a:t>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repent</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Their stubbornness resembles Pharaoh’s response to the Egyptian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plagues</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Although first-century Jews generally rejected literal pagan idols, by rejecting Christ, persecuting His followers, and declaring, “</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 have no king but Caesar</a:t>
            </a:r>
            <a:r>
              <a:rPr lang="en-US" sz="3200" dirty="0">
                <a:solidFill>
                  <a:srgbClr val="F5F5F5"/>
                </a:solidFill>
                <a:effectLst>
                  <a:outerShdw blurRad="38100" dist="38100" dir="2700000" algn="ctr" rotWithShape="0">
                    <a:schemeClr val="tx1"/>
                  </a:outerShdw>
                </a:effectLst>
              </a:rPr>
              <a:t>” (John 19:15), Israel abandoned faithfulness to God. </a:t>
            </a:r>
          </a:p>
          <a:p>
            <a:r>
              <a:rPr lang="en-US" sz="3200" dirty="0">
                <a:solidFill>
                  <a:srgbClr val="F5F5F5"/>
                </a:solidFill>
                <a:effectLst>
                  <a:outerShdw blurRad="38100" dist="38100" dir="2700000" algn="ctr" rotWithShape="0">
                    <a:schemeClr val="tx1"/>
                  </a:outerShdw>
                </a:effectLst>
              </a:rPr>
              <a:t>Jesus even told certain Jewish leaders, “</a:t>
            </a:r>
            <a:r>
              <a:rPr lang="en-US" sz="30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You are of your father the devil</a:t>
            </a:r>
            <a:r>
              <a:rPr lang="en-US" sz="3200" dirty="0">
                <a:solidFill>
                  <a:srgbClr val="F5F5F5"/>
                </a:solidFill>
                <a:effectLst>
                  <a:outerShdw blurRad="38100" dist="38100" dir="2700000" algn="ctr" rotWithShape="0">
                    <a:schemeClr val="tx1"/>
                  </a:outerShdw>
                </a:effectLst>
              </a:rPr>
              <a:t>” (John 8:44). </a:t>
            </a:r>
          </a:p>
          <a:p>
            <a:r>
              <a:rPr lang="en-US" sz="3200" dirty="0">
                <a:solidFill>
                  <a:srgbClr val="F5F5F5"/>
                </a:solidFill>
                <a:effectLst>
                  <a:outerShdw blurRad="38100" dist="38100" dir="2700000" algn="ctr" rotWithShape="0">
                    <a:schemeClr val="tx1"/>
                  </a:outerShdw>
                </a:effectLst>
              </a:rPr>
              <a:t>Thus, their outward religion concealed a deeper allegiance to satanic opposition.</a:t>
            </a:r>
          </a:p>
        </p:txBody>
      </p:sp>
    </p:spTree>
    <p:extLst>
      <p:ext uri="{BB962C8B-B14F-4D97-AF65-F5344CB8AC3E}">
        <p14:creationId xmlns:p14="http://schemas.microsoft.com/office/powerpoint/2010/main" val="4519368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3486A9C-9AD3-350C-7E5D-1AB8C57F04F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C49ACF4-498E-19C1-8C3A-A6661046FCB3}"/>
              </a:ext>
            </a:extLst>
          </p:cNvPr>
          <p:cNvSpPr>
            <a:spLocks noGrp="1"/>
          </p:cNvSpPr>
          <p:nvPr>
            <p:ph type="title"/>
          </p:nvPr>
        </p:nvSpPr>
        <p:spPr>
          <a:xfrm>
            <a:off x="0" y="-1"/>
            <a:ext cx="12192000" cy="143451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9:20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rest of mankind [the men], who were not killed by these plagues, did not repent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works of their hands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nor give up worshiping demons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idols of gold and silver and bronze and stone and wood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which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cannot see or hear or walk</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nor did they repent of their murders or their sorceries or their sexual immorality or their thefts.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E5D5DA4-C932-E00B-1199-0DA69E359977}"/>
              </a:ext>
            </a:extLst>
          </p:cNvPr>
          <p:cNvSpPr>
            <a:spLocks noGrp="1"/>
          </p:cNvSpPr>
          <p:nvPr>
            <p:ph idx="1"/>
          </p:nvPr>
        </p:nvSpPr>
        <p:spPr>
          <a:xfrm>
            <a:off x="33556" y="1593908"/>
            <a:ext cx="12025617" cy="5192786"/>
          </a:xfrm>
        </p:spPr>
        <p:txBody>
          <a:bodyPr>
            <a:normAutofit/>
          </a:bodyPr>
          <a:lstStyle/>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works of their hands</a:t>
            </a:r>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idols of gold and silver and bronze and stone and wood</a:t>
            </a:r>
            <a:r>
              <a:rPr lang="en-US" sz="3200" dirty="0">
                <a:solidFill>
                  <a:srgbClr val="F5F5F5"/>
                </a:solidFill>
                <a:effectLst>
                  <a:outerShdw blurRad="38100" dist="38100" dir="2700000" algn="ctr" rotWithShape="0">
                    <a:schemeClr val="tx1"/>
                  </a:outerShdw>
                </a:effectLst>
              </a:rPr>
              <a:t>” – </a:t>
            </a:r>
            <a:r>
              <a:rPr lang="en-US" sz="3200" b="1" i="1" dirty="0">
                <a:solidFill>
                  <a:srgbClr val="F5F5F5"/>
                </a:solidFill>
                <a:effectLst>
                  <a:outerShdw blurRad="38100" dist="38100" dir="2700000" algn="ctr" rotWithShape="0">
                    <a:schemeClr val="tx1"/>
                  </a:outerShdw>
                </a:effectLst>
              </a:rPr>
              <a:t>may</a:t>
            </a:r>
            <a:r>
              <a:rPr lang="en-US" sz="3200" dirty="0">
                <a:solidFill>
                  <a:srgbClr val="F5F5F5"/>
                </a:solidFill>
                <a:effectLst>
                  <a:outerShdw blurRad="38100" dist="38100" dir="2700000" algn="ctr" rotWithShape="0">
                    <a:schemeClr val="tx1"/>
                  </a:outerShdw>
                </a:effectLst>
              </a:rPr>
              <a:t> point to the Jerusalem temple itself. </a:t>
            </a:r>
          </a:p>
          <a:p>
            <a:r>
              <a:rPr lang="en-US" sz="3200" dirty="0">
                <a:solidFill>
                  <a:srgbClr val="F5F5F5"/>
                </a:solidFill>
                <a:effectLst>
                  <a:outerShdw blurRad="38100" dist="38100" dir="2700000" algn="ctr" rotWithShape="0">
                    <a:schemeClr val="tx1"/>
                  </a:outerShdw>
                </a:effectLst>
              </a:rPr>
              <a:t>The temple contained all these materials and had become an object of misplaced Jewish trust and confidence. </a:t>
            </a:r>
          </a:p>
          <a:p>
            <a:r>
              <a:rPr lang="en-US" sz="3200" dirty="0">
                <a:solidFill>
                  <a:srgbClr val="F5F5F5"/>
                </a:solidFill>
                <a:effectLst>
                  <a:outerShdw blurRad="38100" dist="38100" dir="2700000" algn="ctr" rotWithShape="0">
                    <a:schemeClr val="tx1"/>
                  </a:outerShdw>
                </a:effectLst>
              </a:rPr>
              <a:t>The Jews trusted the magnificent building and its ceremonies while rejecting the Messiah to whom the temple pointed. </a:t>
            </a:r>
          </a:p>
          <a:p>
            <a:r>
              <a:rPr lang="en-US" sz="3200" dirty="0">
                <a:solidFill>
                  <a:srgbClr val="F5F5F5"/>
                </a:solidFill>
                <a:effectLst>
                  <a:outerShdw blurRad="38100" dist="38100" dir="2700000" algn="ctr" rotWithShape="0">
                    <a:schemeClr val="tx1"/>
                  </a:outerShdw>
                </a:effectLst>
              </a:rPr>
              <a:t>This is a repeat of the sin condemned in Jeremiah 7:4: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Do not trust in these deceptive words: ‘This is the temple of the Lord.’</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 lifeless </a:t>
            </a:r>
            <a:r>
              <a:rPr lang="en-US" sz="3200" b="1" i="1" dirty="0">
                <a:solidFill>
                  <a:srgbClr val="F5F5F5"/>
                </a:solidFill>
                <a:effectLst>
                  <a:outerShdw blurRad="38100" dist="38100" dir="2700000" algn="ctr" rotWithShape="0">
                    <a:schemeClr val="tx1"/>
                  </a:outerShdw>
                </a:effectLst>
              </a:rPr>
              <a:t>earthly</a:t>
            </a:r>
            <a:r>
              <a:rPr lang="en-US" sz="3200" dirty="0">
                <a:solidFill>
                  <a:srgbClr val="F5F5F5"/>
                </a:solidFill>
                <a:effectLst>
                  <a:outerShdw blurRad="38100" dist="38100" dir="2700000" algn="ctr" rotWithShape="0">
                    <a:schemeClr val="tx1"/>
                  </a:outerShdw>
                </a:effectLst>
              </a:rPr>
              <a:t> temple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cannot see or hear or walk</a:t>
            </a:r>
            <a:r>
              <a:rPr lang="en-US" sz="3200" dirty="0">
                <a:solidFill>
                  <a:srgbClr val="F5F5F5"/>
                </a:solidFill>
                <a:effectLst>
                  <a:outerShdw blurRad="38100" dist="38100" dir="2700000" algn="ctr" rotWithShape="0">
                    <a:schemeClr val="tx1"/>
                  </a:outerShdw>
                </a:effectLst>
              </a:rPr>
              <a:t>”, while the alter in the </a:t>
            </a:r>
            <a:r>
              <a:rPr lang="en-US" sz="3200" b="1" i="1" dirty="0">
                <a:solidFill>
                  <a:srgbClr val="F5F5F5"/>
                </a:solidFill>
                <a:effectLst>
                  <a:outerShdw blurRad="38100" dist="38100" dir="2700000" algn="ctr" rotWithShape="0">
                    <a:schemeClr val="tx1"/>
                  </a:outerShdw>
                </a:effectLst>
              </a:rPr>
              <a:t>heavenly</a:t>
            </a:r>
            <a:r>
              <a:rPr lang="en-US" sz="3200" dirty="0">
                <a:solidFill>
                  <a:srgbClr val="F5F5F5"/>
                </a:solidFill>
                <a:effectLst>
                  <a:outerShdw blurRad="38100" dist="38100" dir="2700000" algn="ctr" rotWithShape="0">
                    <a:schemeClr val="tx1"/>
                  </a:outerShdw>
                </a:effectLst>
              </a:rPr>
              <a:t> temple spoke God’s judgment against it.</a:t>
            </a:r>
          </a:p>
        </p:txBody>
      </p:sp>
    </p:spTree>
    <p:extLst>
      <p:ext uri="{BB962C8B-B14F-4D97-AF65-F5344CB8AC3E}">
        <p14:creationId xmlns:p14="http://schemas.microsoft.com/office/powerpoint/2010/main" val="8698035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AC379A7-6180-BC2B-B937-A56A2BCC9F2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33419E1-9062-07A6-75EC-43A9C30F0C9F}"/>
              </a:ext>
            </a:extLst>
          </p:cNvPr>
          <p:cNvSpPr>
            <a:spLocks noGrp="1"/>
          </p:cNvSpPr>
          <p:nvPr>
            <p:ph type="title"/>
          </p:nvPr>
        </p:nvSpPr>
        <p:spPr>
          <a:xfrm>
            <a:off x="0" y="0"/>
            <a:ext cx="12192000" cy="128771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9:20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rest of mankind [the men], who were not killed by these plagues, did not repent of the works of their hands nor give up worshiping demons and idols of gold and silver and bronze and stone and wood, which cannot see or hear or walk,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nor did they repent of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murders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or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sorceries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or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sexual immorality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or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thefts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8012E9A-FD37-BE9F-EE99-5B8297EBC247}"/>
              </a:ext>
            </a:extLst>
          </p:cNvPr>
          <p:cNvSpPr>
            <a:spLocks noGrp="1"/>
          </p:cNvSpPr>
          <p:nvPr>
            <p:ph idx="1"/>
          </p:nvPr>
        </p:nvSpPr>
        <p:spPr>
          <a:xfrm>
            <a:off x="33556" y="1593908"/>
            <a:ext cx="12025617" cy="5192786"/>
          </a:xfrm>
        </p:spPr>
        <p:txBody>
          <a:bodyPr>
            <a:normAutofit/>
          </a:bodyPr>
          <a:lstStyle/>
          <a:p>
            <a:r>
              <a:rPr lang="en-US" sz="3200" dirty="0">
                <a:solidFill>
                  <a:srgbClr val="F5F5F5"/>
                </a:solidFill>
                <a:effectLst>
                  <a:outerShdw blurRad="38100" dist="38100" dir="2700000" algn="ctr" rotWithShape="0">
                    <a:schemeClr val="tx1"/>
                  </a:outerShdw>
                </a:effectLst>
              </a:rPr>
              <a:t>While Verse 20 focuses on </a:t>
            </a:r>
            <a:r>
              <a:rPr lang="en-US" sz="3200" b="1" i="1" dirty="0">
                <a:solidFill>
                  <a:srgbClr val="F5F5F5"/>
                </a:solidFill>
                <a:effectLst>
                  <a:outerShdw blurRad="38100" dist="38100" dir="2700000" algn="ctr" rotWithShape="0">
                    <a:schemeClr val="tx1"/>
                  </a:outerShdw>
                </a:effectLst>
              </a:rPr>
              <a:t>spiritual apostasy</a:t>
            </a:r>
            <a:r>
              <a:rPr lang="en-US" sz="3200" dirty="0">
                <a:solidFill>
                  <a:srgbClr val="F5F5F5"/>
                </a:solidFill>
                <a:effectLst>
                  <a:outerShdw blurRad="38100" dist="38100" dir="2700000" algn="ctr" rotWithShape="0">
                    <a:schemeClr val="tx1"/>
                  </a:outerShdw>
                </a:effectLst>
              </a:rPr>
              <a:t>, Verse 21 details the </a:t>
            </a:r>
            <a:r>
              <a:rPr lang="en-US" sz="3200" b="1" i="1" dirty="0">
                <a:solidFill>
                  <a:srgbClr val="F5F5F5"/>
                </a:solidFill>
                <a:effectLst>
                  <a:outerShdw blurRad="38100" dist="38100" dir="2700000" algn="ctr" rotWithShape="0">
                    <a:schemeClr val="tx1"/>
                  </a:outerShdw>
                </a:effectLst>
              </a:rPr>
              <a:t>moral collapse </a:t>
            </a:r>
            <a:r>
              <a:rPr lang="en-US" sz="3200" dirty="0">
                <a:solidFill>
                  <a:srgbClr val="F5F5F5"/>
                </a:solidFill>
                <a:effectLst>
                  <a:outerShdw blurRad="38100" dist="38100" dir="2700000" algn="ctr" rotWithShape="0">
                    <a:schemeClr val="tx1"/>
                  </a:outerShdw>
                </a:effectLst>
              </a:rPr>
              <a:t>in human relationships. </a:t>
            </a:r>
          </a:p>
          <a:p>
            <a:r>
              <a:rPr lang="en-US" sz="3200" dirty="0">
                <a:solidFill>
                  <a:srgbClr val="F5F5F5"/>
                </a:solidFill>
                <a:effectLst>
                  <a:outerShdw blurRad="38100" dist="38100" dir="2700000" algn="ctr" rotWithShape="0">
                    <a:schemeClr val="tx1"/>
                  </a:outerShdw>
                </a:effectLst>
              </a:rPr>
              <a:t>The four specific sins mentioned here were characteristic of Jewish society leading up to A.D. 70:</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murders</a:t>
            </a:r>
            <a:r>
              <a:rPr lang="en-US" sz="2800" dirty="0">
                <a:solidFill>
                  <a:srgbClr val="F5F5F5"/>
                </a:solidFill>
                <a:effectLst>
                  <a:outerShdw blurRad="38100" dist="38100" dir="2700000" algn="ctr" rotWithShape="0">
                    <a:schemeClr val="tx1"/>
                  </a:outerShdw>
                </a:effectLst>
              </a:rPr>
              <a:t>” – The assassination campaigns by the Zealots and Sicarii, in addition to the murder of the Christian prophets and apostles (Matt 23:34–37). </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sorceries</a:t>
            </a:r>
            <a:r>
              <a:rPr lang="en-US" sz="2800" dirty="0">
                <a:solidFill>
                  <a:srgbClr val="F5F5F5"/>
                </a:solidFill>
                <a:effectLst>
                  <a:outerShdw blurRad="38100" dist="38100" dir="2700000" algn="ctr" rotWithShape="0">
                    <a:schemeClr val="tx1"/>
                  </a:outerShdw>
                </a:effectLst>
              </a:rPr>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sexual immorality</a:t>
            </a:r>
            <a:r>
              <a:rPr lang="en-US" sz="2800" dirty="0">
                <a:solidFill>
                  <a:srgbClr val="F5F5F5"/>
                </a:solidFill>
                <a:effectLst>
                  <a:outerShdw blurRad="38100" dist="38100" dir="2700000" algn="ctr" rotWithShape="0">
                    <a:schemeClr val="tx1"/>
                  </a:outerShdw>
                </a:effectLst>
              </a:rPr>
              <a:t>”, and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thefts</a:t>
            </a:r>
            <a:r>
              <a:rPr lang="en-US" sz="2800" dirty="0">
                <a:solidFill>
                  <a:srgbClr val="F5F5F5"/>
                </a:solidFill>
                <a:effectLst>
                  <a:outerShdw blurRad="38100" dist="38100" dir="2700000" algn="ctr" rotWithShape="0">
                    <a:schemeClr val="tx1"/>
                  </a:outerShdw>
                </a:effectLst>
              </a:rPr>
              <a:t>”: Josephus explicitly records that during the inner-city war inside Jerusalem, the rival Jewish factions degenerated into rampant theft, sexual depravity, violent extortion, and reliance on false, deceptive prophets (J.W. 5.9.4 §402; 5.13.6 §566). </a:t>
            </a:r>
          </a:p>
        </p:txBody>
      </p:sp>
    </p:spTree>
    <p:extLst>
      <p:ext uri="{BB962C8B-B14F-4D97-AF65-F5344CB8AC3E}">
        <p14:creationId xmlns:p14="http://schemas.microsoft.com/office/powerpoint/2010/main" val="29975881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F5C710A7-5A3F-0C9B-92A8-E13E96D528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6212CA0-1C6A-E13A-855F-FFBA78B46793}"/>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E63F095B-2D56-128E-3ECF-6253A20473AF}"/>
              </a:ext>
            </a:extLst>
          </p:cNvPr>
          <p:cNvSpPr>
            <a:spLocks noGrp="1"/>
          </p:cNvSpPr>
          <p:nvPr>
            <p:ph idx="1"/>
          </p:nvPr>
        </p:nvSpPr>
        <p:spPr>
          <a:xfrm>
            <a:off x="557441" y="738365"/>
            <a:ext cx="11007029" cy="6119635"/>
          </a:xfrm>
        </p:spPr>
        <p:txBody>
          <a:bodyPr>
            <a:normAutofit/>
          </a:bodyPr>
          <a:lstStyle/>
          <a:p>
            <a:r>
              <a:rPr lang="en-US" sz="3600" dirty="0"/>
              <a:t>One of the astounding outcomes of today’s lesson is that while God continues to turn up the heat, brining on more and more judgment, the Jews remain stubbornly steadfast in their rebellion.</a:t>
            </a:r>
          </a:p>
          <a:p>
            <a:r>
              <a:rPr lang="en-US" sz="3600" dirty="0"/>
              <a:t>What does this tell you about the evil nature of the rebellious human heart, apart from its being changed from within by the Spirit of God?</a:t>
            </a:r>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15345207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3750EAD8-5C86-222D-FAC8-C214F1B8B3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7B1272-98ED-35CC-0F42-62971A14AA59}"/>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88A0EFF4-B13D-8542-E1C8-DA99E8001FD2}"/>
              </a:ext>
            </a:extLst>
          </p:cNvPr>
          <p:cNvSpPr>
            <a:spLocks noGrp="1"/>
          </p:cNvSpPr>
          <p:nvPr>
            <p:ph idx="1"/>
          </p:nvPr>
        </p:nvSpPr>
        <p:spPr>
          <a:xfrm>
            <a:off x="557441" y="738365"/>
            <a:ext cx="11007029" cy="6119635"/>
          </a:xfrm>
        </p:spPr>
        <p:txBody>
          <a:bodyPr>
            <a:normAutofit/>
          </a:bodyPr>
          <a:lstStyle/>
          <a:p>
            <a:r>
              <a:rPr lang="en-US" sz="3600" dirty="0"/>
              <a:t>In today’s lesson, I spent a couple of slides explaining the Greek grammar behind the ESV’s translation of </a:t>
            </a:r>
            <a:r>
              <a:rPr lang="en-US" sz="3600" dirty="0">
                <a:solidFill>
                  <a:srgbClr val="F5F5F5"/>
                </a:solidFill>
                <a:effectLst>
                  <a:outerShdw blurRad="38100" dist="38100" dir="2700000" algn="ctr" rotWithShape="0">
                    <a:schemeClr val="tx1"/>
                  </a:outerShdw>
                </a:effectLst>
              </a:rPr>
              <a:t>“</a:t>
            </a:r>
            <a:r>
              <a:rPr lang="en-US" sz="3600" i="1" dirty="0">
                <a:solidFill>
                  <a:srgbClr val="0070C0"/>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angels…</a:t>
            </a:r>
            <a:r>
              <a:rPr lang="en-US" sz="3600" dirty="0">
                <a:solidFill>
                  <a:srgbClr val="0070C0"/>
                </a:solidFill>
                <a:effectLst>
                  <a:outerShdw blurRad="38100" dist="38100" dir="2700000" algn="ctr" rotWithShape="0">
                    <a:schemeClr val="tx1"/>
                  </a:outerShdw>
                </a:effectLst>
              </a:rPr>
              <a:t> </a:t>
            </a:r>
            <a:r>
              <a:rPr lang="en-US" sz="3600" i="1" dirty="0">
                <a:solidFill>
                  <a:srgbClr val="0070C0"/>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released to kill a third of </a:t>
            </a:r>
            <a:r>
              <a:rPr lang="en-US" sz="3600" b="1"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mankind</a:t>
            </a:r>
            <a:r>
              <a:rPr lang="en-US" sz="3600" dirty="0">
                <a:solidFill>
                  <a:srgbClr val="F5F5F5"/>
                </a:solidFill>
                <a:effectLst>
                  <a:outerShdw blurRad="38100" dist="38100" dir="2700000" algn="ctr" rotWithShape="0">
                    <a:schemeClr val="tx1"/>
                  </a:outerShdw>
                </a:effectLst>
              </a:rPr>
              <a:t>” </a:t>
            </a:r>
            <a:r>
              <a:rPr lang="en-US" sz="3600" dirty="0"/>
              <a:t>(Rev 9:15)</a:t>
            </a:r>
          </a:p>
          <a:p>
            <a:r>
              <a:rPr lang="en-US" sz="3600" dirty="0"/>
              <a:t>Does anyone have any questions about why I believe this is better translated “</a:t>
            </a:r>
            <a:r>
              <a:rPr lang="en-US" sz="3600" i="1" dirty="0">
                <a:solidFill>
                  <a:srgbClr val="0070C0"/>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four angels… were released to kill a third of </a:t>
            </a:r>
            <a:r>
              <a:rPr lang="en-US" sz="3600" b="1"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men </a:t>
            </a:r>
            <a:r>
              <a:rPr lang="en-US" sz="3600" i="1" dirty="0">
                <a:solidFill>
                  <a:srgbClr val="0070C0"/>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the Land]</a:t>
            </a:r>
            <a:r>
              <a:rPr lang="en-US" sz="3600" dirty="0"/>
              <a:t>”</a:t>
            </a:r>
          </a:p>
          <a:p>
            <a:r>
              <a:rPr lang="en-US" sz="3600" dirty="0"/>
              <a:t>Do you agree with my thinking on this?</a:t>
            </a:r>
          </a:p>
          <a:p>
            <a:r>
              <a:rPr lang="en-US" sz="3600" dirty="0"/>
              <a:t>Did stepping through this argument help you see the value of knowing the original languages?</a:t>
            </a:r>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18081885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48FC5BE4-CD65-1807-C4D2-682051A1DC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E69AC3D-278A-2FFE-F2CC-C5C7E668CDDF}"/>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6841B82D-E307-64C6-152F-E5A37D8A9BFA}"/>
              </a:ext>
            </a:extLst>
          </p:cNvPr>
          <p:cNvSpPr>
            <a:spLocks noGrp="1"/>
          </p:cNvSpPr>
          <p:nvPr>
            <p:ph idx="1"/>
          </p:nvPr>
        </p:nvSpPr>
        <p:spPr>
          <a:xfrm>
            <a:off x="557441" y="738365"/>
            <a:ext cx="11007029" cy="6119635"/>
          </a:xfrm>
        </p:spPr>
        <p:txBody>
          <a:bodyPr>
            <a:normAutofit fontScale="92500"/>
          </a:bodyPr>
          <a:lstStyle/>
          <a:p>
            <a:r>
              <a:rPr lang="en-US" sz="3600" dirty="0"/>
              <a:t>In today’s lesson I suggested concerning Rev 9:14 that, while we can’t be certain, the spiritual powers (“</a:t>
            </a:r>
            <a:r>
              <a:rPr lang="en-US" sz="3600" i="1" dirty="0">
                <a:solidFill>
                  <a:srgbClr val="0070C0"/>
                </a:solidFill>
                <a:latin typeface="Cambria" panose="02040503050406030204" pitchFamily="18" charset="0"/>
                <a:ea typeface="Cambria" panose="02040503050406030204" pitchFamily="18" charset="0"/>
              </a:rPr>
              <a:t>the four angels</a:t>
            </a:r>
            <a:r>
              <a:rPr lang="en-US" sz="3600" dirty="0"/>
              <a:t>”) who are “</a:t>
            </a:r>
            <a:r>
              <a:rPr lang="en-US" sz="3600" i="1" dirty="0">
                <a:solidFill>
                  <a:srgbClr val="0070C0"/>
                </a:solidFill>
                <a:latin typeface="Cambria" panose="02040503050406030204" pitchFamily="18" charset="0"/>
                <a:ea typeface="Cambria" panose="02040503050406030204" pitchFamily="18" charset="0"/>
              </a:rPr>
              <a:t>bound at the great river Euphrates</a:t>
            </a:r>
            <a:r>
              <a:rPr lang="en-US" sz="3600" dirty="0"/>
              <a:t>” may represent the supernatural forces operating behind those four Roman legions who had been dispatched from that region.</a:t>
            </a:r>
          </a:p>
          <a:p>
            <a:r>
              <a:rPr lang="en-US" sz="3600" dirty="0"/>
              <a:t>Do you think that is the case? </a:t>
            </a:r>
          </a:p>
          <a:p>
            <a:r>
              <a:rPr lang="en-US" sz="3600" dirty="0"/>
              <a:t>Remember we saw in our Daniel study references to angelic beings identified as “</a:t>
            </a:r>
            <a:r>
              <a:rPr lang="en-US" sz="3600" i="1" dirty="0">
                <a:solidFill>
                  <a:srgbClr val="0070C0"/>
                </a:solidFill>
                <a:latin typeface="Cambria" panose="02040503050406030204" pitchFamily="18" charset="0"/>
                <a:ea typeface="Cambria" panose="02040503050406030204" pitchFamily="18" charset="0"/>
              </a:rPr>
              <a:t>the Prince of Persia</a:t>
            </a:r>
            <a:r>
              <a:rPr lang="en-US" sz="3600" dirty="0"/>
              <a:t>” and the “</a:t>
            </a:r>
            <a:r>
              <a:rPr lang="en-US" sz="3600" i="1" dirty="0">
                <a:solidFill>
                  <a:srgbClr val="0070C0"/>
                </a:solidFill>
                <a:latin typeface="Cambria" panose="02040503050406030204" pitchFamily="18" charset="0"/>
                <a:ea typeface="Cambria" panose="02040503050406030204" pitchFamily="18" charset="0"/>
              </a:rPr>
              <a:t>Prince of Greece</a:t>
            </a:r>
            <a:r>
              <a:rPr lang="en-US" sz="3600" dirty="0"/>
              <a:t>”, which I suggested were behind events happening in the world back in that day.</a:t>
            </a:r>
          </a:p>
          <a:p>
            <a:r>
              <a:rPr lang="en-US" sz="3600" dirty="0"/>
              <a:t>Do you think angelic beings play this kind of role behind the scenes in our day?</a:t>
            </a:r>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10621140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96E2DA5A-CBB3-1AB9-F04C-875B678CB6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E2155C-EBEC-56AD-ED79-5590780B03F6}"/>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60E6F562-1EBC-C8D8-D675-74AC1477F76B}"/>
              </a:ext>
            </a:extLst>
          </p:cNvPr>
          <p:cNvSpPr>
            <a:spLocks noGrp="1"/>
          </p:cNvSpPr>
          <p:nvPr>
            <p:ph idx="1"/>
          </p:nvPr>
        </p:nvSpPr>
        <p:spPr>
          <a:xfrm>
            <a:off x="557441" y="738365"/>
            <a:ext cx="11007029" cy="6119635"/>
          </a:xfrm>
        </p:spPr>
        <p:txBody>
          <a:bodyPr>
            <a:normAutofit/>
          </a:bodyPr>
          <a:lstStyle/>
          <a:p>
            <a:r>
              <a:rPr lang="en-US" sz="3600" dirty="0"/>
              <a:t>The judgment of Jerusalem by the Roman army is obviously a special case of God’s Judgment upon the Jews for their rejection of the Messiah.</a:t>
            </a:r>
          </a:p>
          <a:p>
            <a:r>
              <a:rPr lang="en-US" sz="3600" dirty="0"/>
              <a:t>That being said, do you think that God brings judgment on nations today for their sinful behavior?</a:t>
            </a:r>
          </a:p>
          <a:p>
            <a:r>
              <a:rPr lang="en-US" sz="3600" dirty="0"/>
              <a:t>Why or Why not?</a:t>
            </a:r>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14333578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129345</TotalTime>
  <Words>4544</Words>
  <Application>Microsoft Office PowerPoint</Application>
  <PresentationFormat>Widescreen</PresentationFormat>
  <Paragraphs>185</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Calibri Light</vt:lpstr>
      <vt:lpstr>Cambria</vt:lpstr>
      <vt:lpstr>Garamond</vt:lpstr>
      <vt:lpstr>Tahoma</vt:lpstr>
      <vt:lpstr>Times New Roman</vt:lpstr>
      <vt:lpstr>Office Theme</vt:lpstr>
      <vt:lpstr>The Book of Revelation</vt:lpstr>
      <vt:lpstr>High Level Outline of the Book of Revelation</vt:lpstr>
      <vt:lpstr>The Sixth Trumpet – The Horsemen of Judgment (9:13-21)</vt:lpstr>
      <vt:lpstr>The Sixth Trumpet – The Horsemen of Judgment (9:13-21)</vt:lpstr>
      <vt:lpstr>9:13 Then the sixth angel blew his trumpet, and I heard a voice from the four horns of the golden altar before God, 14 saying to the sixth angel who had the trumpet, "Release the four angels who are bound at the great river Euphrates." (ESV)</vt:lpstr>
      <vt:lpstr>9:13 Then the sixth angel blew his trumpet, and I heard a voice from the four horns of the golden altar before God, 14 saying to the sixth angel who had the trumpet, "Release the four angels who are bound at the great river Euphrates." (ESV)</vt:lpstr>
      <vt:lpstr>9:13 Then the sixth angel blew his trumpet, and I heard a voice from the four horns of the golden altar before God, 14 saying to the sixth angel who had the trumpet, “Release the four angels who are bound at the great river Euphrates.” (ESV)</vt:lpstr>
      <vt:lpstr>9:13 Then the sixth angel blew his trumpet, and I heard a voice from the four horns of the golden altar before God, 14 saying to the sixth angel who had the trumpet, "Release the four angels who are bound at the great river Euphrates." (ESV)</vt:lpstr>
      <vt:lpstr>9:13 Then the sixth angel blew his trumpet, and I heard a voice from the four horns of the golden altar before God, 14 saying to the sixth angel who had the trumpet, "Release the four angels who are bound at the great river Euphrates." (ESV)</vt:lpstr>
      <vt:lpstr>9:15 So the four angels, who had been prepared for the hour, the day, the month, and the year, were released to kill a third of mankind. (ESV)</vt:lpstr>
      <vt:lpstr>9:15 So the four angels, who had been prepared for the hour, the day, the month, and the year, were released to kill a third of mankind [literally, “the men”]. (ESV)</vt:lpstr>
      <vt:lpstr>9:15 So the four angels, who had been prepared for the hour, the day, the month, and the year, were released to kill a third of mankind [literally, “the men”]. (ESV)</vt:lpstr>
      <vt:lpstr>9:16 The number of the troops of cavalry was twice ten thousand times ten thousand; I heard their number. (ESV)</vt:lpstr>
      <vt:lpstr>9:16 The number of the troops of cavalry was twice ten thousand times ten thousand; I heard their number. (ESV)</vt:lpstr>
      <vt:lpstr>9:17 And this is how I saw the horses in my vision and those who rode them: they wore breastplates the color of fire and of sapphire and of sulfur, and the heads of the horses were like lions' heads, and fire and smoke and sulfur came out of their mouths. (ESV)</vt:lpstr>
      <vt:lpstr>9:17 And this is how I saw the horses in my vision and those who rode them: they wore breastplates the color of fire and of sapphire and of sulfur, and the heads of the horses were like lions' heads, and fire and smoke and sulfur came out of their mouths. (ESV)</vt:lpstr>
      <vt:lpstr>9:17 And this is how I saw the horses in my vision and those who rode them: they wore breastplates the color of fire and of sapphire and of sulfur, and the heads of the horses were like lions' heads, and fire and smoke and sulfur came out of their mouths. (ESV)</vt:lpstr>
      <vt:lpstr>9:17 And this is how I saw the horses in my vision and those who rode them: they wore breastplates the color of fire and of sapphire and of sulfur, and the heads of the horses were like lions' heads, and fire and smoke and sulfur came out of their mouths. (ESV)</vt:lpstr>
      <vt:lpstr>Rome’s formidable siege machinery: battering rams, catapults, mobile towers, archers, missiles, and other engines of destruction:</vt:lpstr>
      <vt:lpstr>9:18 By these three plagues a third of mankind [the men] was killed, by the fire and smoke and sulfur coming out of their mouths. (ESV)</vt:lpstr>
      <vt:lpstr>9:19 For the power of the horses is in their mouths and in their tails, for their tails are like serpents with heads, and by means of them they wound. (ESV)</vt:lpstr>
      <vt:lpstr>9:20 The rest of mankind [the men], who were not killed by these plagues, did not repent of the works of their hands nor give up worshiping demons and idols of gold and silver and bronze and stone and wood, which cannot see or hear or walk, 21 nor did they repent of their murders or their sorceries or their sexual immorality or their thefts. (ESV)</vt:lpstr>
      <vt:lpstr>9:20 The rest of mankind [the men], who were not killed by these plagues, did not repent of the works of their hands nor give up worshiping demons and idols of gold and silver and bronze and stone and wood, which cannot see or hear or walk, 21 nor did they repent of their murders or their sorceries or their sexual immorality or their thefts. (ESV)</vt:lpstr>
      <vt:lpstr>9:20 The rest of mankind [the men], who were not killed by these plagues, did not repent of the works of their hands nor give up worshiping demons and idols of gold and silver and bronze and stone and wood, which cannot see or hear or walk, 21 nor did they repent of their murders or their sorceries or their sexual immorality or their thefts. (ESV)</vt:lpstr>
      <vt:lpstr>Class Discussion Time</vt:lpstr>
      <vt:lpstr>Class Discussion Time</vt:lpstr>
      <vt:lpstr>Class Discussion Time</vt:lpstr>
      <vt:lpstr>Class Discussion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Connolly</dc:creator>
  <cp:lastModifiedBy>Robert Connolly</cp:lastModifiedBy>
  <cp:revision>1069</cp:revision>
  <cp:lastPrinted>2026-09-20T20:32:40Z</cp:lastPrinted>
  <dcterms:created xsi:type="dcterms:W3CDTF">2026-02-17T02:36:22Z</dcterms:created>
  <dcterms:modified xsi:type="dcterms:W3CDTF">2026-09-20T20:39:48Z</dcterms:modified>
</cp:coreProperties>
</file>