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notesSlides/notesSlide1.xml" ContentType="application/vnd.openxmlformats-officedocument.presentationml.notesSlide+xml"/>
  <Override PartName="/ppt/theme/themeOverride7.xml" ContentType="application/vnd.openxmlformats-officedocument.themeOverride+xml"/>
  <Override PartName="/ppt/notesSlides/notesSlide2.xml" ContentType="application/vnd.openxmlformats-officedocument.presentationml.notesSlide+xml"/>
  <Override PartName="/ppt/theme/themeOverride8.xml" ContentType="application/vnd.openxmlformats-officedocument.themeOverride+xml"/>
  <Override PartName="/ppt/notesSlides/notesSlide3.xml" ContentType="application/vnd.openxmlformats-officedocument.presentationml.notesSlide+xml"/>
  <Override PartName="/ppt/theme/themeOverride9.xml" ContentType="application/vnd.openxmlformats-officedocument.themeOverride+xml"/>
  <Override PartName="/ppt/notesSlides/notesSlide4.xml" ContentType="application/vnd.openxmlformats-officedocument.presentationml.notesSlide+xml"/>
  <Override PartName="/ppt/theme/themeOverride10.xml" ContentType="application/vnd.openxmlformats-officedocument.themeOverride+xml"/>
  <Override PartName="/ppt/notesSlides/notesSlide5.xml" ContentType="application/vnd.openxmlformats-officedocument.presentationml.notesSlide+xml"/>
  <Override PartName="/ppt/theme/themeOverride11.xml" ContentType="application/vnd.openxmlformats-officedocument.themeOverride+xml"/>
  <Override PartName="/ppt/notesSlides/notesSlide6.xml" ContentType="application/vnd.openxmlformats-officedocument.presentationml.notesSlide+xml"/>
  <Override PartName="/ppt/theme/themeOverride12.xml" ContentType="application/vnd.openxmlformats-officedocument.themeOverride+xml"/>
  <Override PartName="/ppt/notesSlides/notesSlide7.xml" ContentType="application/vnd.openxmlformats-officedocument.presentationml.notesSlide+xml"/>
  <Override PartName="/ppt/theme/themeOverride13.xml" ContentType="application/vnd.openxmlformats-officedocument.themeOverride+xml"/>
  <Override PartName="/ppt/notesSlides/notesSlide8.xml" ContentType="application/vnd.openxmlformats-officedocument.presentationml.notesSlide+xml"/>
  <Override PartName="/ppt/theme/themeOverride14.xml" ContentType="application/vnd.openxmlformats-officedocument.themeOverride+xml"/>
  <Override PartName="/ppt/notesSlides/notesSlide9.xml" ContentType="application/vnd.openxmlformats-officedocument.presentationml.notesSlide+xml"/>
  <Override PartName="/ppt/theme/themeOverride15.xml" ContentType="application/vnd.openxmlformats-officedocument.themeOverride+xml"/>
  <Override PartName="/ppt/notesSlides/notesSlide10.xml" ContentType="application/vnd.openxmlformats-officedocument.presentationml.notesSlide+xml"/>
  <Override PartName="/ppt/theme/themeOverride16.xml" ContentType="application/vnd.openxmlformats-officedocument.themeOverride+xml"/>
  <Override PartName="/ppt/theme/themeOverride17.xml" ContentType="application/vnd.openxmlformats-officedocument.themeOverride+xml"/>
  <Override PartName="/ppt/notesSlides/notesSlide11.xml" ContentType="application/vnd.openxmlformats-officedocument.presentationml.notesSlide+xml"/>
  <Override PartName="/ppt/theme/themeOverride18.xml" ContentType="application/vnd.openxmlformats-officedocument.themeOverride+xml"/>
  <Override PartName="/ppt/notesSlides/notesSlide12.xml" ContentType="application/vnd.openxmlformats-officedocument.presentationml.notesSlide+xml"/>
  <Override PartName="/ppt/theme/themeOverride19.xml" ContentType="application/vnd.openxmlformats-officedocument.themeOverride+xml"/>
  <Override PartName="/ppt/notesSlides/notesSlide13.xml" ContentType="application/vnd.openxmlformats-officedocument.presentationml.notesSlide+xml"/>
  <Override PartName="/ppt/theme/themeOverride20.xml" ContentType="application/vnd.openxmlformats-officedocument.themeOverride+xml"/>
  <Override PartName="/ppt/notesSlides/notesSlide14.xml" ContentType="application/vnd.openxmlformats-officedocument.presentationml.notesSlide+xml"/>
  <Override PartName="/ppt/theme/themeOverride21.xml" ContentType="application/vnd.openxmlformats-officedocument.themeOverride+xml"/>
  <Override PartName="/ppt/notesSlides/notesSlide15.xml" ContentType="application/vnd.openxmlformats-officedocument.presentationml.notesSlide+xml"/>
  <Override PartName="/ppt/theme/themeOverride22.xml" ContentType="application/vnd.openxmlformats-officedocument.themeOverride+xml"/>
  <Override PartName="/ppt/notesSlides/notesSlide16.xml" ContentType="application/vnd.openxmlformats-officedocument.presentationml.notesSlide+xml"/>
  <Override PartName="/ppt/theme/themeOverride23.xml" ContentType="application/vnd.openxmlformats-officedocument.themeOverr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910" r:id="rId2"/>
    <p:sldId id="911" r:id="rId3"/>
    <p:sldId id="925" r:id="rId4"/>
    <p:sldId id="913" r:id="rId5"/>
    <p:sldId id="916" r:id="rId6"/>
    <p:sldId id="915" r:id="rId7"/>
    <p:sldId id="914" r:id="rId8"/>
    <p:sldId id="917" r:id="rId9"/>
    <p:sldId id="938" r:id="rId10"/>
    <p:sldId id="919" r:id="rId11"/>
    <p:sldId id="939" r:id="rId12"/>
    <p:sldId id="921" r:id="rId13"/>
    <p:sldId id="922" r:id="rId14"/>
    <p:sldId id="924" r:id="rId15"/>
    <p:sldId id="923" r:id="rId16"/>
    <p:sldId id="926" r:id="rId17"/>
    <p:sldId id="918" r:id="rId18"/>
    <p:sldId id="927" r:id="rId19"/>
    <p:sldId id="929" r:id="rId20"/>
    <p:sldId id="931" r:id="rId21"/>
    <p:sldId id="930" r:id="rId22"/>
    <p:sldId id="932" r:id="rId23"/>
    <p:sldId id="933" r:id="rId24"/>
    <p:sldId id="934" r:id="rId25"/>
    <p:sldId id="935" r:id="rId26"/>
    <p:sldId id="936" r:id="rId27"/>
    <p:sldId id="937" r:id="rId28"/>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nolly" initials="RC" lastIdx="1" clrIdx="0">
    <p:extLst>
      <p:ext uri="{19B8F6BF-5375-455C-9EA6-DF929625EA0E}">
        <p15:presenceInfo xmlns:p15="http://schemas.microsoft.com/office/powerpoint/2012/main" userId="daf3307a5d53d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99FFFF"/>
    <a:srgbClr val="FFD700"/>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46" d="100"/>
          <a:sy n="146" d="100"/>
        </p:scale>
        <p:origin x="1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9/22/2026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E0C3B2-DEE3-455A-BEC3-7E005ED72DE8}" type="slidenum">
              <a:rPr lang="en-US" smtClean="0"/>
              <a:t>7</a:t>
            </a:fld>
            <a:endParaRPr lang="en-US"/>
          </a:p>
        </p:txBody>
      </p:sp>
    </p:spTree>
    <p:extLst>
      <p:ext uri="{BB962C8B-B14F-4D97-AF65-F5344CB8AC3E}">
        <p14:creationId xmlns:p14="http://schemas.microsoft.com/office/powerpoint/2010/main" val="1371585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F76F3-122D-E026-FC07-8BF51DD84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C1961C-1C90-C971-0EF9-8E05D73E3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AD1967-E13B-EB14-EB38-84B33CC4CE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FAA918-C403-3B69-3E6F-9222E5C89DB1}"/>
              </a:ext>
            </a:extLst>
          </p:cNvPr>
          <p:cNvSpPr>
            <a:spLocks noGrp="1"/>
          </p:cNvSpPr>
          <p:nvPr>
            <p:ph type="sldNum" sz="quarter" idx="5"/>
          </p:nvPr>
        </p:nvSpPr>
        <p:spPr/>
        <p:txBody>
          <a:bodyPr/>
          <a:lstStyle/>
          <a:p>
            <a:fld id="{A9E0C3B2-DEE3-455A-BEC3-7E005ED72DE8}" type="slidenum">
              <a:rPr lang="en-US" smtClean="0"/>
              <a:t>8</a:t>
            </a:fld>
            <a:endParaRPr lang="en-US"/>
          </a:p>
        </p:txBody>
      </p:sp>
    </p:spTree>
    <p:extLst>
      <p:ext uri="{BB962C8B-B14F-4D97-AF65-F5344CB8AC3E}">
        <p14:creationId xmlns:p14="http://schemas.microsoft.com/office/powerpoint/2010/main" val="3795163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EAFC-04F5-73BF-6FBC-474506F7EB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A4665-CDA8-C526-722D-F9F39C3648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BB0AD6-C6A6-1FF3-D829-B40DB7E041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9F6A46-D58A-4DE8-FFE3-196F29CF566A}"/>
              </a:ext>
            </a:extLst>
          </p:cNvPr>
          <p:cNvSpPr>
            <a:spLocks noGrp="1"/>
          </p:cNvSpPr>
          <p:nvPr>
            <p:ph type="sldNum" sz="quarter" idx="5"/>
          </p:nvPr>
        </p:nvSpPr>
        <p:spPr/>
        <p:txBody>
          <a:bodyPr/>
          <a:lstStyle/>
          <a:p>
            <a:fld id="{A9E0C3B2-DEE3-455A-BEC3-7E005ED72DE8}" type="slidenum">
              <a:rPr lang="en-US" smtClean="0"/>
              <a:t>9</a:t>
            </a:fld>
            <a:endParaRPr lang="en-US"/>
          </a:p>
        </p:txBody>
      </p:sp>
    </p:spTree>
    <p:extLst>
      <p:ext uri="{BB962C8B-B14F-4D97-AF65-F5344CB8AC3E}">
        <p14:creationId xmlns:p14="http://schemas.microsoft.com/office/powerpoint/2010/main" val="4282382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CA86-E091-64A4-F535-E4DDB815DB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EC8455-FD1A-5DA6-AAE7-3778E78CAA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45EE76-FC9F-5886-9CC6-E0C3B474F5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51AD95-DC7F-DD0E-FDF4-C3EEDB3896DA}"/>
              </a:ext>
            </a:extLst>
          </p:cNvPr>
          <p:cNvSpPr>
            <a:spLocks noGrp="1"/>
          </p:cNvSpPr>
          <p:nvPr>
            <p:ph type="sldNum" sz="quarter" idx="5"/>
          </p:nvPr>
        </p:nvSpPr>
        <p:spPr/>
        <p:txBody>
          <a:bodyPr/>
          <a:lstStyle/>
          <a:p>
            <a:fld id="{A9E0C3B2-DEE3-455A-BEC3-7E005ED72DE8}" type="slidenum">
              <a:rPr lang="en-US" smtClean="0"/>
              <a:t>10</a:t>
            </a:fld>
            <a:endParaRPr lang="en-US"/>
          </a:p>
        </p:txBody>
      </p:sp>
    </p:spTree>
    <p:extLst>
      <p:ext uri="{BB962C8B-B14F-4D97-AF65-F5344CB8AC3E}">
        <p14:creationId xmlns:p14="http://schemas.microsoft.com/office/powerpoint/2010/main" val="1956856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0B9C3-A2C4-8F5F-A115-AAF097314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E706F-409E-58EE-068D-5CCFCA034E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1A6E8-09A9-2BD0-A0CB-FAC28FE4C9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E74F00-18BD-DCDA-D344-B12132EA52AE}"/>
              </a:ext>
            </a:extLst>
          </p:cNvPr>
          <p:cNvSpPr>
            <a:spLocks noGrp="1"/>
          </p:cNvSpPr>
          <p:nvPr>
            <p:ph type="sldNum" sz="quarter" idx="5"/>
          </p:nvPr>
        </p:nvSpPr>
        <p:spPr/>
        <p:txBody>
          <a:bodyPr/>
          <a:lstStyle/>
          <a:p>
            <a:fld id="{A9E0C3B2-DEE3-455A-BEC3-7E005ED72DE8}" type="slidenum">
              <a:rPr lang="en-US" smtClean="0"/>
              <a:t>11</a:t>
            </a:fld>
            <a:endParaRPr lang="en-US"/>
          </a:p>
        </p:txBody>
      </p:sp>
    </p:spTree>
    <p:extLst>
      <p:ext uri="{BB962C8B-B14F-4D97-AF65-F5344CB8AC3E}">
        <p14:creationId xmlns:p14="http://schemas.microsoft.com/office/powerpoint/2010/main" val="3630653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62AEF-B01A-2B56-87FF-F5E19B63F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3791D2-348F-621D-74FC-BAB493E7B1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832807-B289-F415-22C6-5EFB1AD9A1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328BAA-0586-91FB-C96D-513C78EA1804}"/>
              </a:ext>
            </a:extLst>
          </p:cNvPr>
          <p:cNvSpPr>
            <a:spLocks noGrp="1"/>
          </p:cNvSpPr>
          <p:nvPr>
            <p:ph type="sldNum" sz="quarter" idx="5"/>
          </p:nvPr>
        </p:nvSpPr>
        <p:spPr/>
        <p:txBody>
          <a:bodyPr/>
          <a:lstStyle/>
          <a:p>
            <a:fld id="{A9E0C3B2-DEE3-455A-BEC3-7E005ED72DE8}" type="slidenum">
              <a:rPr lang="en-US" smtClean="0"/>
              <a:t>12</a:t>
            </a:fld>
            <a:endParaRPr lang="en-US"/>
          </a:p>
        </p:txBody>
      </p:sp>
    </p:spTree>
    <p:extLst>
      <p:ext uri="{BB962C8B-B14F-4D97-AF65-F5344CB8AC3E}">
        <p14:creationId xmlns:p14="http://schemas.microsoft.com/office/powerpoint/2010/main" val="2844903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8546A-E057-DCC3-94FB-E9A3A97E70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8AD44-5FF3-265B-DC74-9AC2470154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5AFC3A-0C82-3987-93A9-0BBD08C2A4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ACFDF8-DB66-1B89-D41C-A4888F12F51D}"/>
              </a:ext>
            </a:extLst>
          </p:cNvPr>
          <p:cNvSpPr>
            <a:spLocks noGrp="1"/>
          </p:cNvSpPr>
          <p:nvPr>
            <p:ph type="sldNum" sz="quarter" idx="5"/>
          </p:nvPr>
        </p:nvSpPr>
        <p:spPr/>
        <p:txBody>
          <a:bodyPr/>
          <a:lstStyle/>
          <a:p>
            <a:fld id="{A9E0C3B2-DEE3-455A-BEC3-7E005ED72DE8}" type="slidenum">
              <a:rPr lang="en-US" smtClean="0"/>
              <a:t>13</a:t>
            </a:fld>
            <a:endParaRPr lang="en-US"/>
          </a:p>
        </p:txBody>
      </p:sp>
    </p:spTree>
    <p:extLst>
      <p:ext uri="{BB962C8B-B14F-4D97-AF65-F5344CB8AC3E}">
        <p14:creationId xmlns:p14="http://schemas.microsoft.com/office/powerpoint/2010/main" val="2540701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8C83D-4480-111F-3F61-5021209D5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70EDE-DF72-7981-89CE-786A6BC90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04E19A-E5A4-A74B-B56F-27E159E5C8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0CB9B3-5EEC-2DB4-6DFD-6D00263AC49C}"/>
              </a:ext>
            </a:extLst>
          </p:cNvPr>
          <p:cNvSpPr>
            <a:spLocks noGrp="1"/>
          </p:cNvSpPr>
          <p:nvPr>
            <p:ph type="sldNum" sz="quarter" idx="5"/>
          </p:nvPr>
        </p:nvSpPr>
        <p:spPr/>
        <p:txBody>
          <a:bodyPr/>
          <a:lstStyle/>
          <a:p>
            <a:fld id="{A9E0C3B2-DEE3-455A-BEC3-7E005ED72DE8}" type="slidenum">
              <a:rPr lang="en-US" smtClean="0"/>
              <a:t>14</a:t>
            </a:fld>
            <a:endParaRPr lang="en-US"/>
          </a:p>
        </p:txBody>
      </p:sp>
    </p:spTree>
    <p:extLst>
      <p:ext uri="{BB962C8B-B14F-4D97-AF65-F5344CB8AC3E}">
        <p14:creationId xmlns:p14="http://schemas.microsoft.com/office/powerpoint/2010/main" val="21423596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78C43-F490-B888-3341-3610FB0AA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E7119-B56A-6FEC-007F-0E56A7CB52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002872-1468-21C4-246F-C37BC5131C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307E20-B7DA-86AB-13FD-C903517E1C75}"/>
              </a:ext>
            </a:extLst>
          </p:cNvPr>
          <p:cNvSpPr>
            <a:spLocks noGrp="1"/>
          </p:cNvSpPr>
          <p:nvPr>
            <p:ph type="sldNum" sz="quarter" idx="5"/>
          </p:nvPr>
        </p:nvSpPr>
        <p:spPr/>
        <p:txBody>
          <a:bodyPr/>
          <a:lstStyle/>
          <a:p>
            <a:fld id="{A9E0C3B2-DEE3-455A-BEC3-7E005ED72DE8}" type="slidenum">
              <a:rPr lang="en-US" smtClean="0"/>
              <a:t>15</a:t>
            </a:fld>
            <a:endParaRPr lang="en-US"/>
          </a:p>
        </p:txBody>
      </p:sp>
    </p:spTree>
    <p:extLst>
      <p:ext uri="{BB962C8B-B14F-4D97-AF65-F5344CB8AC3E}">
        <p14:creationId xmlns:p14="http://schemas.microsoft.com/office/powerpoint/2010/main" val="1947700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2B5A6-D6A1-ADB4-493F-F044B40B16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E69D5-8D8B-963D-FB75-F0FFD9EB56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F9B3B-07C9-F40A-BBB7-8622A1E2A3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2F89CE3-235D-2D3D-493A-87DC157B1D61}"/>
              </a:ext>
            </a:extLst>
          </p:cNvPr>
          <p:cNvSpPr>
            <a:spLocks noGrp="1"/>
          </p:cNvSpPr>
          <p:nvPr>
            <p:ph type="sldNum" sz="quarter" idx="5"/>
          </p:nvPr>
        </p:nvSpPr>
        <p:spPr/>
        <p:txBody>
          <a:bodyPr/>
          <a:lstStyle/>
          <a:p>
            <a:fld id="{A9E0C3B2-DEE3-455A-BEC3-7E005ED72DE8}" type="slidenum">
              <a:rPr lang="en-US" smtClean="0"/>
              <a:t>16</a:t>
            </a:fld>
            <a:endParaRPr lang="en-US"/>
          </a:p>
        </p:txBody>
      </p:sp>
    </p:spTree>
    <p:extLst>
      <p:ext uri="{BB962C8B-B14F-4D97-AF65-F5344CB8AC3E}">
        <p14:creationId xmlns:p14="http://schemas.microsoft.com/office/powerpoint/2010/main" val="10852423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64BEA-85F2-1DC8-7BD9-F4679EF228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F0FCE-E14F-2926-D814-1838D8D7A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65F172-E19A-5100-3C56-FA237AA055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C88E73-3CFD-0CD0-5C95-27581172DD3C}"/>
              </a:ext>
            </a:extLst>
          </p:cNvPr>
          <p:cNvSpPr>
            <a:spLocks noGrp="1"/>
          </p:cNvSpPr>
          <p:nvPr>
            <p:ph type="sldNum" sz="quarter" idx="5"/>
          </p:nvPr>
        </p:nvSpPr>
        <p:spPr/>
        <p:txBody>
          <a:bodyPr/>
          <a:lstStyle/>
          <a:p>
            <a:fld id="{A9E0C3B2-DEE3-455A-BEC3-7E005ED72DE8}" type="slidenum">
              <a:rPr lang="en-US" smtClean="0"/>
              <a:t>18</a:t>
            </a:fld>
            <a:endParaRPr lang="en-US"/>
          </a:p>
        </p:txBody>
      </p:sp>
    </p:spTree>
    <p:extLst>
      <p:ext uri="{BB962C8B-B14F-4D97-AF65-F5344CB8AC3E}">
        <p14:creationId xmlns:p14="http://schemas.microsoft.com/office/powerpoint/2010/main" val="8143859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97364-F6EE-4A28-74D9-A534E0B7D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D47721-339B-ABF8-095E-5521FC9508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4AD5A-7CF6-4461-5970-9A9EC422A0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4DEB68-16CD-2FA7-D94F-2DE98A1DB6AA}"/>
              </a:ext>
            </a:extLst>
          </p:cNvPr>
          <p:cNvSpPr>
            <a:spLocks noGrp="1"/>
          </p:cNvSpPr>
          <p:nvPr>
            <p:ph type="sldNum" sz="quarter" idx="5"/>
          </p:nvPr>
        </p:nvSpPr>
        <p:spPr/>
        <p:txBody>
          <a:bodyPr/>
          <a:lstStyle/>
          <a:p>
            <a:fld id="{A9E0C3B2-DEE3-455A-BEC3-7E005ED72DE8}" type="slidenum">
              <a:rPr lang="en-US" smtClean="0"/>
              <a:t>19</a:t>
            </a:fld>
            <a:endParaRPr lang="en-US"/>
          </a:p>
        </p:txBody>
      </p:sp>
    </p:spTree>
    <p:extLst>
      <p:ext uri="{BB962C8B-B14F-4D97-AF65-F5344CB8AC3E}">
        <p14:creationId xmlns:p14="http://schemas.microsoft.com/office/powerpoint/2010/main" val="2228339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5D9E9-DECB-A38E-632B-4E2C4931BA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FCB4B-D7C1-F642-5ADD-E1BBDDC908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A8E6B-6BB2-8203-820C-BAEB5C64F5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E6F029-FD6D-7E36-FA07-A21B5699D215}"/>
              </a:ext>
            </a:extLst>
          </p:cNvPr>
          <p:cNvSpPr>
            <a:spLocks noGrp="1"/>
          </p:cNvSpPr>
          <p:nvPr>
            <p:ph type="sldNum" sz="quarter" idx="5"/>
          </p:nvPr>
        </p:nvSpPr>
        <p:spPr/>
        <p:txBody>
          <a:bodyPr/>
          <a:lstStyle/>
          <a:p>
            <a:fld id="{A9E0C3B2-DEE3-455A-BEC3-7E005ED72DE8}" type="slidenum">
              <a:rPr lang="en-US" smtClean="0"/>
              <a:t>20</a:t>
            </a:fld>
            <a:endParaRPr lang="en-US"/>
          </a:p>
        </p:txBody>
      </p:sp>
    </p:spTree>
    <p:extLst>
      <p:ext uri="{BB962C8B-B14F-4D97-AF65-F5344CB8AC3E}">
        <p14:creationId xmlns:p14="http://schemas.microsoft.com/office/powerpoint/2010/main" val="3604066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E174F-D45D-B5C1-DF04-EC1F68D93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8063C-ED3A-FE11-A656-32F8BE74FA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AD93EC-42E5-64AE-6ED6-AF29969FB3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9E28F3-A55F-1EEB-0D2C-B5EBCDDB6D01}"/>
              </a:ext>
            </a:extLst>
          </p:cNvPr>
          <p:cNvSpPr>
            <a:spLocks noGrp="1"/>
          </p:cNvSpPr>
          <p:nvPr>
            <p:ph type="sldNum" sz="quarter" idx="5"/>
          </p:nvPr>
        </p:nvSpPr>
        <p:spPr/>
        <p:txBody>
          <a:bodyPr/>
          <a:lstStyle/>
          <a:p>
            <a:fld id="{A9E0C3B2-DEE3-455A-BEC3-7E005ED72DE8}" type="slidenum">
              <a:rPr lang="en-US" smtClean="0"/>
              <a:t>21</a:t>
            </a:fld>
            <a:endParaRPr lang="en-US"/>
          </a:p>
        </p:txBody>
      </p:sp>
    </p:spTree>
    <p:extLst>
      <p:ext uri="{BB962C8B-B14F-4D97-AF65-F5344CB8AC3E}">
        <p14:creationId xmlns:p14="http://schemas.microsoft.com/office/powerpoint/2010/main" val="33381442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EC93D-5191-7363-85D8-E0C1CBAC9C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68A74-3DD1-6986-9443-4F128B3922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241D0-6975-E6FC-EBDC-CAED732BC3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36E2B0-2DCE-83B0-CBCD-CA58B6BD5C20}"/>
              </a:ext>
            </a:extLst>
          </p:cNvPr>
          <p:cNvSpPr>
            <a:spLocks noGrp="1"/>
          </p:cNvSpPr>
          <p:nvPr>
            <p:ph type="sldNum" sz="quarter" idx="5"/>
          </p:nvPr>
        </p:nvSpPr>
        <p:spPr/>
        <p:txBody>
          <a:bodyPr/>
          <a:lstStyle/>
          <a:p>
            <a:fld id="{A9E0C3B2-DEE3-455A-BEC3-7E005ED72DE8}" type="slidenum">
              <a:rPr lang="en-US" smtClean="0"/>
              <a:t>22</a:t>
            </a:fld>
            <a:endParaRPr lang="en-US"/>
          </a:p>
        </p:txBody>
      </p:sp>
    </p:spTree>
    <p:extLst>
      <p:ext uri="{BB962C8B-B14F-4D97-AF65-F5344CB8AC3E}">
        <p14:creationId xmlns:p14="http://schemas.microsoft.com/office/powerpoint/2010/main" val="2980304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68D9E-B0B1-80CB-9738-FB39D7197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8CEBB3-5D7C-72BF-BB9E-B02C6BE42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E58BE9-88C0-DDEC-C313-FB915F724D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585893-C20A-3B39-B85B-1606425E4B0D}"/>
              </a:ext>
            </a:extLst>
          </p:cNvPr>
          <p:cNvSpPr>
            <a:spLocks noGrp="1"/>
          </p:cNvSpPr>
          <p:nvPr>
            <p:ph type="sldNum" sz="quarter" idx="5"/>
          </p:nvPr>
        </p:nvSpPr>
        <p:spPr/>
        <p:txBody>
          <a:bodyPr/>
          <a:lstStyle/>
          <a:p>
            <a:fld id="{A9E0C3B2-DEE3-455A-BEC3-7E005ED72DE8}" type="slidenum">
              <a:rPr lang="en-US" smtClean="0"/>
              <a:t>23</a:t>
            </a:fld>
            <a:endParaRPr lang="en-US"/>
          </a:p>
        </p:txBody>
      </p:sp>
    </p:spTree>
    <p:extLst>
      <p:ext uri="{BB962C8B-B14F-4D97-AF65-F5344CB8AC3E}">
        <p14:creationId xmlns:p14="http://schemas.microsoft.com/office/powerpoint/2010/main" val="3311155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0C4D2-EAD7-8499-B29D-CE7E92C71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2A0A7-3020-E797-422D-CEE62BE307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87924-9AB4-1C02-D905-D605591331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AE936D-AFF4-E22E-76B3-859B04A1BA8B}"/>
              </a:ext>
            </a:extLst>
          </p:cNvPr>
          <p:cNvSpPr>
            <a:spLocks noGrp="1"/>
          </p:cNvSpPr>
          <p:nvPr>
            <p:ph type="sldNum" sz="quarter" idx="5"/>
          </p:nvPr>
        </p:nvSpPr>
        <p:spPr/>
        <p:txBody>
          <a:bodyPr/>
          <a:lstStyle/>
          <a:p>
            <a:fld id="{A9E0C3B2-DEE3-455A-BEC3-7E005ED72DE8}" type="slidenum">
              <a:rPr lang="en-US" smtClean="0"/>
              <a:t>24</a:t>
            </a:fld>
            <a:endParaRPr lang="en-US"/>
          </a:p>
        </p:txBody>
      </p:sp>
    </p:spTree>
    <p:extLst>
      <p:ext uri="{BB962C8B-B14F-4D97-AF65-F5344CB8AC3E}">
        <p14:creationId xmlns:p14="http://schemas.microsoft.com/office/powerpoint/2010/main" val="1519264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9/22/2026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9/22/2026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C00A3DD-E5A9-1CBF-116A-738077DB7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28B666-C01C-5989-4743-734C2F47F0EF}"/>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0F482A39-5B9D-4018-D2BD-D0EFAE6F515A}"/>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1C9D45C7-1AC1-B5C4-311A-FDDFCFC80AD0}"/>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A5E40ECF-0969-10EF-E394-DA5AA06A2B91}"/>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299B29E1-C4DA-5A24-F3CF-790AE71E5904}"/>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007286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BE44E54-CC9B-13E0-B6E1-459EEE8815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7FF41A7-6CA8-3B36-9732-60535E731978}"/>
              </a:ext>
            </a:extLst>
          </p:cNvPr>
          <p:cNvSpPr>
            <a:spLocks noGrp="1"/>
          </p:cNvSpPr>
          <p:nvPr>
            <p:ph type="title"/>
          </p:nvPr>
        </p:nvSpPr>
        <p:spPr>
          <a:xfrm>
            <a:off x="0" y="1"/>
            <a:ext cx="12226954" cy="692091"/>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5D60EBA6-B904-06A9-FA07-C101ABDF7AE8}"/>
              </a:ext>
            </a:extLst>
          </p:cNvPr>
          <p:cNvSpPr>
            <a:spLocks noGrp="1"/>
          </p:cNvSpPr>
          <p:nvPr>
            <p:ph idx="1"/>
          </p:nvPr>
        </p:nvSpPr>
        <p:spPr>
          <a:xfrm>
            <a:off x="167780" y="805543"/>
            <a:ext cx="11891394" cy="5891348"/>
          </a:xfrm>
        </p:spPr>
        <p:txBody>
          <a:bodyPr>
            <a:normAutofit fontScale="85000" lnSpcReduction="2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2"/>
            <a:r>
              <a:rPr lang="en-US" sz="2400" dirty="0">
                <a:solidFill>
                  <a:srgbClr val="F5F5F5"/>
                </a:solidFill>
                <a:effectLst>
                  <a:outerShdw blurRad="38100" dist="38100" dir="2700000" algn="tl" rotWithShape="0">
                    <a:prstClr val="black"/>
                  </a:outerShdw>
                </a:effectLst>
                <a:ea typeface="+mj-ea"/>
                <a:cs typeface="+mj-cs"/>
              </a:rPr>
              <a:t>Interlude Between Seal 6 and 7: Sealing of the 144,000 </a:t>
            </a:r>
            <a:r>
              <a:rPr lang="en-US" sz="2400" dirty="0">
                <a:solidFill>
                  <a:srgbClr val="00FFFF"/>
                </a:solidFill>
                <a:effectLst>
                  <a:outerShdw blurRad="38100" dist="38100" dir="2700000" algn="tl" rotWithShape="0">
                    <a:prstClr val="black"/>
                  </a:outerShdw>
                </a:effectLst>
              </a:rPr>
              <a:t>(7:1-8)</a:t>
            </a:r>
            <a:r>
              <a:rPr lang="en-US" sz="2400" dirty="0">
                <a:solidFill>
                  <a:srgbClr val="F5F5F5"/>
                </a:solidFill>
                <a:effectLst>
                  <a:outerShdw blurRad="38100" dist="38100" dir="2700000" algn="tl" rotWithShape="0">
                    <a:prstClr val="black"/>
                  </a:outerShdw>
                </a:effectLst>
                <a:ea typeface="+mj-ea"/>
                <a:cs typeface="+mj-cs"/>
              </a:rPr>
              <a:t>; Great Multitude Before the Throne </a:t>
            </a:r>
            <a:r>
              <a:rPr lang="en-US" sz="2400" dirty="0">
                <a:solidFill>
                  <a:srgbClr val="00FFFF"/>
                </a:solidFill>
                <a:effectLst>
                  <a:outerShdw blurRad="38100" dist="38100" dir="2700000" algn="tl" rotWithShape="0">
                    <a:prstClr val="black"/>
                  </a:outerShdw>
                </a:effectLst>
              </a:rPr>
              <a:t>(7:9-17) </a:t>
            </a:r>
            <a:endParaRPr lang="en-US" sz="24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(8:2-9:21; 11:15-19) </a:t>
            </a:r>
          </a:p>
          <a:p>
            <a:pPr lvl="2"/>
            <a:r>
              <a:rPr lang="en-US" sz="2400" dirty="0">
                <a:solidFill>
                  <a:srgbClr val="F5F5F5"/>
                </a:solidFill>
                <a:effectLst>
                  <a:outerShdw blurRad="38100" dist="38100" dir="2700000" algn="tl" rotWithShape="0">
                    <a:prstClr val="black"/>
                  </a:outerShdw>
                </a:effectLst>
              </a:rPr>
              <a:t>Interlude Between Trumpet 6 and 7: Angel and the Scroll </a:t>
            </a:r>
            <a:r>
              <a:rPr lang="en-US" sz="2400" dirty="0">
                <a:solidFill>
                  <a:srgbClr val="00FFFF"/>
                </a:solidFill>
                <a:effectLst>
                  <a:outerShdw blurRad="38100" dist="38100" dir="2700000" algn="tl" rotWithShape="0">
                    <a:prstClr val="black"/>
                  </a:outerShdw>
                </a:effectLst>
              </a:rPr>
              <a:t>(10:1-11)</a:t>
            </a:r>
            <a:r>
              <a:rPr lang="en-US" sz="2400" dirty="0">
                <a:solidFill>
                  <a:srgbClr val="F5F5F5"/>
                </a:solidFill>
                <a:effectLst>
                  <a:outerShdw blurRad="38100" dist="38100" dir="2700000" algn="tl" rotWithShape="0">
                    <a:prstClr val="black"/>
                  </a:outerShdw>
                </a:effectLst>
              </a:rPr>
              <a:t>; The Two Witnesses </a:t>
            </a:r>
            <a:r>
              <a:rPr lang="en-US" sz="2400" dirty="0">
                <a:solidFill>
                  <a:srgbClr val="00FFFF"/>
                </a:solidFill>
                <a:effectLst>
                  <a:outerShdw blurRad="38100" dist="38100" dir="2700000" algn="tl" rotWithShape="0">
                    <a:prstClr val="black"/>
                  </a:outerShdw>
                </a:effectLst>
              </a:rPr>
              <a:t>(11:1-14)</a:t>
            </a:r>
            <a:r>
              <a:rPr lang="en-US" sz="2400" dirty="0">
                <a:solidFill>
                  <a:srgbClr val="F5F5F5"/>
                </a:solidFill>
                <a:effectLst>
                  <a:outerShdw blurRad="38100" dist="38100" dir="2700000" algn="tl" rotWithShape="0">
                    <a:prstClr val="black"/>
                  </a:outerShdw>
                </a:effectLst>
              </a:rPr>
              <a:t>  </a:t>
            </a:r>
            <a:endParaRPr lang="en-US" sz="2400" dirty="0">
              <a:solidFill>
                <a:srgbClr val="00FFFF"/>
              </a:solidFill>
              <a:effectLst>
                <a:outerShdw blurRad="38100" dist="38100" dir="2700000" algn="tl" rotWithShape="0">
                  <a:prstClr val="black"/>
                </a:outerShdw>
              </a:effectLst>
            </a:endParaRPr>
          </a:p>
          <a:p>
            <a:pPr lvl="1"/>
            <a:r>
              <a:rPr lang="en-US" sz="2800" dirty="0">
                <a:solidFill>
                  <a:srgbClr val="F5F5F5"/>
                </a:solidFill>
                <a:effectLst>
                  <a:outerShdw blurRad="38100" dist="38100" dir="2700000" algn="tl" rotWithShape="0">
                    <a:prstClr val="black"/>
                  </a:outerShdw>
                </a:effectLst>
                <a:ea typeface="+mj-ea"/>
                <a:cs typeface="+mj-cs"/>
              </a:rPr>
              <a:t>Interlude Between Trumpets and Bowls: Persecution, Deliverance and Judgment </a:t>
            </a:r>
            <a:r>
              <a:rPr lang="en-US" sz="2800" dirty="0">
                <a:solidFill>
                  <a:srgbClr val="00FFFF"/>
                </a:solidFill>
                <a:effectLst>
                  <a:outerShdw blurRad="38100" dist="38100" dir="2700000" algn="tl" rotWithShape="0">
                    <a:prstClr val="black"/>
                  </a:outerShdw>
                </a:effectLst>
              </a:rPr>
              <a:t>(12–14)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27080025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E49FF99-7BA2-0192-8BAF-324BE0E8A3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6313A49-D90A-85E6-9F15-5A4733495175}"/>
              </a:ext>
            </a:extLst>
          </p:cNvPr>
          <p:cNvSpPr>
            <a:spLocks noGrp="1"/>
          </p:cNvSpPr>
          <p:nvPr>
            <p:ph type="title"/>
          </p:nvPr>
        </p:nvSpPr>
        <p:spPr>
          <a:xfrm>
            <a:off x="0" y="0"/>
            <a:ext cx="12226954" cy="1288869"/>
          </a:xfrm>
        </p:spPr>
        <p:txBody>
          <a:bodyPr>
            <a:noAutofit/>
          </a:bodyPr>
          <a:lstStyle/>
          <a:p>
            <a:pPr algn="ctr"/>
            <a:r>
              <a:rPr lang="en-US" b="1" dirty="0">
                <a:solidFill>
                  <a:srgbClr val="F5F5F5"/>
                </a:solidFill>
                <a:effectLst>
                  <a:outerShdw blurRad="50800" dist="38100" dir="2700000" algn="tl" rotWithShape="0">
                    <a:prstClr val="black">
                      <a:alpha val="30000"/>
                    </a:prstClr>
                  </a:outerShdw>
                </a:effectLst>
              </a:rPr>
              <a:t>Introduction to the Interlude Between the Sixth and Seventh Trumpet (Revelation 10:1-11:14)</a:t>
            </a:r>
          </a:p>
        </p:txBody>
      </p:sp>
      <p:sp>
        <p:nvSpPr>
          <p:cNvPr id="2" name="Content Placeholder 1">
            <a:extLst>
              <a:ext uri="{FF2B5EF4-FFF2-40B4-BE49-F238E27FC236}">
                <a16:creationId xmlns:a16="http://schemas.microsoft.com/office/drawing/2014/main" id="{83382C93-4107-87DE-9FEF-2090DE8918FE}"/>
              </a:ext>
            </a:extLst>
          </p:cNvPr>
          <p:cNvSpPr>
            <a:spLocks noGrp="1"/>
          </p:cNvSpPr>
          <p:nvPr>
            <p:ph idx="1"/>
          </p:nvPr>
        </p:nvSpPr>
        <p:spPr>
          <a:xfrm>
            <a:off x="108857" y="1393371"/>
            <a:ext cx="11935097" cy="5416731"/>
          </a:xfrm>
        </p:spPr>
        <p:txBody>
          <a:bodyPr>
            <a:normAutofit fontScale="92500" lnSpcReduction="20000"/>
          </a:bodyPr>
          <a:lstStyle/>
          <a:p>
            <a:r>
              <a:rPr lang="en-US" sz="3600" dirty="0">
                <a:solidFill>
                  <a:srgbClr val="F5F5F5"/>
                </a:solidFill>
                <a:effectLst>
                  <a:outerShdw blurRad="50800" dist="38100" dir="2700000" algn="tl" rotWithShape="0">
                    <a:prstClr val="black">
                      <a:alpha val="30000"/>
                    </a:prstClr>
                  </a:outerShdw>
                </a:effectLst>
                <a:ea typeface="+mj-ea"/>
                <a:cs typeface="+mj-cs"/>
              </a:rPr>
              <a:t>The interlude between the sixth and seventh trumpets (Revelation 10:1–11:14) temporarily interrupts the description of the trumpet judgments to explain more fully </a:t>
            </a:r>
            <a:r>
              <a:rPr lang="en-US" sz="3600" b="1" i="1" dirty="0">
                <a:solidFill>
                  <a:srgbClr val="F5F5F5"/>
                </a:solidFill>
                <a:effectLst>
                  <a:outerShdw blurRad="50800" dist="38100" dir="2700000" algn="tl" rotWithShape="0">
                    <a:prstClr val="black">
                      <a:alpha val="30000"/>
                    </a:prstClr>
                  </a:outerShdw>
                </a:effectLst>
                <a:ea typeface="+mj-ea"/>
                <a:cs typeface="+mj-cs"/>
              </a:rPr>
              <a:t>why</a:t>
            </a:r>
            <a:r>
              <a:rPr lang="en-US" sz="3600" dirty="0">
                <a:solidFill>
                  <a:srgbClr val="F5F5F5"/>
                </a:solidFill>
                <a:effectLst>
                  <a:outerShdw blurRad="50800" dist="38100" dir="2700000" algn="tl" rotWithShape="0">
                    <a:prstClr val="black">
                      <a:alpha val="30000"/>
                    </a:prstClr>
                  </a:outerShdw>
                </a:effectLst>
                <a:ea typeface="+mj-ea"/>
                <a:cs typeface="+mj-cs"/>
              </a:rPr>
              <a:t> the destruction of Jerusalem and the Old Covenant system was about to take place. </a:t>
            </a:r>
          </a:p>
          <a:p>
            <a:r>
              <a:rPr lang="en-US" sz="3600" dirty="0">
                <a:solidFill>
                  <a:srgbClr val="F5F5F5"/>
                </a:solidFill>
                <a:effectLst>
                  <a:outerShdw blurRad="50800" dist="38100" dir="2700000" algn="tl" rotWithShape="0">
                    <a:prstClr val="black">
                      <a:alpha val="30000"/>
                    </a:prstClr>
                  </a:outerShdw>
                </a:effectLst>
              </a:rPr>
              <a:t>Specifically, the trumpet interlude focuses on:</a:t>
            </a:r>
          </a:p>
          <a:p>
            <a:pPr lvl="1"/>
            <a:r>
              <a:rPr lang="en-US" sz="3200" dirty="0">
                <a:solidFill>
                  <a:srgbClr val="F5F5F5"/>
                </a:solidFill>
                <a:effectLst>
                  <a:outerShdw blurRad="50800" dist="38100" dir="2700000" algn="tl" rotWithShape="0">
                    <a:prstClr val="black">
                      <a:alpha val="30000"/>
                    </a:prstClr>
                  </a:outerShdw>
                </a:effectLst>
              </a:rPr>
              <a:t>The </a:t>
            </a:r>
            <a:r>
              <a:rPr lang="en-US" sz="3200" b="1" i="1" dirty="0">
                <a:solidFill>
                  <a:srgbClr val="F5F5F5"/>
                </a:solidFill>
                <a:effectLst>
                  <a:outerShdw blurRad="50800" dist="38100" dir="2700000" algn="tl" rotWithShape="0">
                    <a:prstClr val="black">
                      <a:alpha val="30000"/>
                    </a:prstClr>
                  </a:outerShdw>
                </a:effectLst>
              </a:rPr>
              <a:t>basis</a:t>
            </a:r>
            <a:r>
              <a:rPr lang="en-US" sz="3200" dirty="0">
                <a:solidFill>
                  <a:srgbClr val="F5F5F5"/>
                </a:solidFill>
                <a:effectLst>
                  <a:outerShdw blurRad="50800" dist="38100" dir="2700000" algn="tl" rotWithShape="0">
                    <a:prstClr val="black">
                      <a:alpha val="30000"/>
                    </a:prstClr>
                  </a:outerShdw>
                </a:effectLst>
              </a:rPr>
              <a:t> of God’s covenantal lawsuit against apostate Israel  (Lev 26:14ff)</a:t>
            </a:r>
          </a:p>
          <a:p>
            <a:pPr lvl="1"/>
            <a:r>
              <a:rPr lang="en-US" sz="3200" dirty="0">
                <a:solidFill>
                  <a:srgbClr val="F5F5F5"/>
                </a:solidFill>
                <a:effectLst>
                  <a:outerShdw blurRad="50800" dist="38100" dir="2700000" algn="tl" rotWithShape="0">
                    <a:prstClr val="black">
                      <a:alpha val="30000"/>
                    </a:prstClr>
                  </a:outerShdw>
                </a:effectLst>
              </a:rPr>
              <a:t>The resulting global expansion of the New Covenant Church (cf. </a:t>
            </a:r>
            <a:r>
              <a:rPr lang="en-US" sz="3200" dirty="0">
                <a:solidFill>
                  <a:srgbClr val="F5F5F5"/>
                </a:solidFill>
                <a:effectLst>
                  <a:outerShdw blurRad="38100" dist="38100" dir="2700000" algn="ctr" rotWithShape="0">
                    <a:schemeClr val="tx1"/>
                  </a:outerShdw>
                </a:effectLst>
              </a:rPr>
              <a:t>Ephesians 3:4-6; 2:11-14)</a:t>
            </a:r>
            <a:r>
              <a:rPr lang="en-US" sz="3200" dirty="0">
                <a:solidFill>
                  <a:srgbClr val="F5F5F5"/>
                </a:solidFill>
                <a:effectLst>
                  <a:outerShdw blurRad="50800" dist="38100" dir="2700000" algn="tl" rotWithShape="0">
                    <a:prstClr val="black">
                      <a:alpha val="30000"/>
                    </a:prstClr>
                  </a:outerShdw>
                </a:effectLst>
              </a:rPr>
              <a:t> </a:t>
            </a:r>
          </a:p>
          <a:p>
            <a:r>
              <a:rPr lang="en-US" sz="3600" dirty="0">
                <a:solidFill>
                  <a:srgbClr val="F5F5F5"/>
                </a:solidFill>
                <a:effectLst>
                  <a:outerShdw blurRad="50800" dist="38100" dir="2700000" algn="tl" rotWithShape="0">
                    <a:prstClr val="black">
                      <a:alpha val="30000"/>
                    </a:prstClr>
                  </a:outerShdw>
                </a:effectLst>
                <a:ea typeface="+mj-ea"/>
                <a:cs typeface="+mj-cs"/>
              </a:rPr>
              <a:t>This </a:t>
            </a:r>
            <a:r>
              <a:rPr lang="en-US" sz="3600" dirty="0">
                <a:solidFill>
                  <a:srgbClr val="F5F5F5"/>
                </a:solidFill>
                <a:effectLst>
                  <a:outerShdw blurRad="50800" dist="38100" dir="2700000" algn="tl" rotWithShape="0">
                    <a:prstClr val="black">
                      <a:alpha val="30000"/>
                    </a:prstClr>
                  </a:outerShdw>
                </a:effectLst>
              </a:rPr>
              <a:t>interlude provides the crucial historical context</a:t>
            </a:r>
            <a:r>
              <a:rPr lang="en-US" sz="3600" dirty="0">
                <a:solidFill>
                  <a:srgbClr val="F5F5F5"/>
                </a:solidFill>
                <a:effectLst>
                  <a:outerShdw blurRad="50800" dist="38100" dir="2700000" algn="tl" rotWithShape="0">
                    <a:prstClr val="black">
                      <a:alpha val="30000"/>
                    </a:prstClr>
                  </a:outerShdw>
                </a:effectLst>
                <a:ea typeface="+mj-ea"/>
                <a:cs typeface="+mj-cs"/>
              </a:rPr>
              <a:t> to reassure first-century Christians that Christ is </a:t>
            </a:r>
            <a:r>
              <a:rPr lang="en-US" sz="3600" b="1" i="1" dirty="0">
                <a:solidFill>
                  <a:srgbClr val="F5F5F5"/>
                </a:solidFill>
                <a:effectLst>
                  <a:outerShdw blurRad="50800" dist="38100" dir="2700000" algn="tl" rotWithShape="0">
                    <a:prstClr val="black">
                      <a:alpha val="30000"/>
                    </a:prstClr>
                  </a:outerShdw>
                </a:effectLst>
                <a:ea typeface="+mj-ea"/>
                <a:cs typeface="+mj-cs"/>
              </a:rPr>
              <a:t>orchestrating</a:t>
            </a:r>
            <a:r>
              <a:rPr lang="en-US" sz="3600" dirty="0">
                <a:solidFill>
                  <a:srgbClr val="F5F5F5"/>
                </a:solidFill>
                <a:effectLst>
                  <a:outerShdw blurRad="50800" dist="38100" dir="2700000" algn="tl" rotWithShape="0">
                    <a:prstClr val="black">
                      <a:alpha val="30000"/>
                    </a:prstClr>
                  </a:outerShdw>
                </a:effectLst>
                <a:ea typeface="+mj-ea"/>
                <a:cs typeface="+mj-cs"/>
              </a:rPr>
              <a:t> this agonizing transition of replacing apostate Jerusalem with His eternal Kingdom.</a:t>
            </a:r>
          </a:p>
        </p:txBody>
      </p:sp>
    </p:spTree>
    <p:extLst>
      <p:ext uri="{BB962C8B-B14F-4D97-AF65-F5344CB8AC3E}">
        <p14:creationId xmlns:p14="http://schemas.microsoft.com/office/powerpoint/2010/main" val="28853293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 calcmode="lin" valueType="num">
                                      <p:cBhvr>
                                        <p:cTn id="35"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5581886-FB78-36A1-0587-9FF92679FD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858355-9BCD-2FD5-76EC-3BF81A36FFF2}"/>
              </a:ext>
            </a:extLst>
          </p:cNvPr>
          <p:cNvSpPr>
            <a:spLocks noGrp="1"/>
          </p:cNvSpPr>
          <p:nvPr>
            <p:ph type="title"/>
          </p:nvPr>
        </p:nvSpPr>
        <p:spPr>
          <a:xfrm>
            <a:off x="0" y="0"/>
            <a:ext cx="12192000" cy="788565"/>
          </a:xfrm>
        </p:spPr>
        <p:txBody>
          <a:bodyPr>
            <a:noAutofit/>
          </a:bodyPr>
          <a:lstStyle/>
          <a:p>
            <a:pPr algn="ctr"/>
            <a:r>
              <a:rPr lang="en-US" sz="54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Angel and the Little Scroll (10:1-11)</a:t>
            </a:r>
          </a:p>
        </p:txBody>
      </p:sp>
      <p:sp>
        <p:nvSpPr>
          <p:cNvPr id="5" name="Content Placeholder 4">
            <a:extLst>
              <a:ext uri="{FF2B5EF4-FFF2-40B4-BE49-F238E27FC236}">
                <a16:creationId xmlns:a16="http://schemas.microsoft.com/office/drawing/2014/main" id="{AFDACA71-C094-38DE-6306-5A22B92A5D40}"/>
              </a:ext>
            </a:extLst>
          </p:cNvPr>
          <p:cNvSpPr>
            <a:spLocks noGrp="1"/>
          </p:cNvSpPr>
          <p:nvPr>
            <p:ph idx="1"/>
          </p:nvPr>
        </p:nvSpPr>
        <p:spPr>
          <a:xfrm>
            <a:off x="323273" y="1040235"/>
            <a:ext cx="11610109" cy="5817765"/>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saw another mighty angel coming down from heaven. He was robed in a cloud, with a rainbow above his head; his face was like the sun, and his legs were like fiery pillars.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2</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was holding a little scroll, which lay open in his hand. He planted his right foot on the sea and his left foot on the land,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gave a loud shout like the roar of a lion. When he shouted, the voices of the seven thunders spoke.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when the seven thunders spoke, I was about to write; but I heard a voice from heaven say, “Seal up what the seven thunders have said and do not write it down.”</a:t>
            </a:r>
          </a:p>
        </p:txBody>
      </p:sp>
    </p:spTree>
    <p:extLst>
      <p:ext uri="{BB962C8B-B14F-4D97-AF65-F5344CB8AC3E}">
        <p14:creationId xmlns:p14="http://schemas.microsoft.com/office/powerpoint/2010/main" val="25348537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CD5CE400-04BC-3CF2-F8FC-5795DB5511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8BE5264-942C-738A-6123-DE021006FD38}"/>
              </a:ext>
            </a:extLst>
          </p:cNvPr>
          <p:cNvSpPr>
            <a:spLocks noGrp="1"/>
          </p:cNvSpPr>
          <p:nvPr>
            <p:ph type="title"/>
          </p:nvPr>
        </p:nvSpPr>
        <p:spPr>
          <a:xfrm>
            <a:off x="0" y="0"/>
            <a:ext cx="12192000" cy="843094"/>
          </a:xfrm>
        </p:spPr>
        <p:txBody>
          <a:bodyPr>
            <a:noAutofit/>
          </a:bodyPr>
          <a:lstStyle/>
          <a:p>
            <a:pPr algn="ctr"/>
            <a:r>
              <a:rPr lang="en-US" sz="54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Angel and the Little Scroll (10:1-11)</a:t>
            </a:r>
          </a:p>
        </p:txBody>
      </p:sp>
      <p:sp>
        <p:nvSpPr>
          <p:cNvPr id="5" name="Content Placeholder 4">
            <a:extLst>
              <a:ext uri="{FF2B5EF4-FFF2-40B4-BE49-F238E27FC236}">
                <a16:creationId xmlns:a16="http://schemas.microsoft.com/office/drawing/2014/main" id="{5CC13397-076A-46AD-1958-21C9C3FC83EB}"/>
              </a:ext>
            </a:extLst>
          </p:cNvPr>
          <p:cNvSpPr>
            <a:spLocks noGrp="1"/>
          </p:cNvSpPr>
          <p:nvPr>
            <p:ph idx="1"/>
          </p:nvPr>
        </p:nvSpPr>
        <p:spPr>
          <a:xfrm>
            <a:off x="323273" y="985706"/>
            <a:ext cx="11610109" cy="5872294"/>
          </a:xfrm>
        </p:spPr>
        <p:txBody>
          <a:bodyPr>
            <a:normAutofit/>
          </a:bodyPr>
          <a:lstStyle/>
          <a:p>
            <a:pPr marL="0" indent="0">
              <a:buNone/>
            </a:pPr>
            <a:r>
              <a:rPr lang="en-US" sz="40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10:5</a:t>
            </a:r>
            <a:r>
              <a:rPr lang="en-US" sz="40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angel I had seen standing on the sea and on the land raised his right hand to heaven. </a:t>
            </a:r>
            <a:r>
              <a:rPr lang="en-US" sz="40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40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swore by him who lives for ever and ever, who created the heavens and all that is in them, the earth and all that is in it, and the sea and all that is in it, and said, “There will be no more delay! </a:t>
            </a:r>
            <a:r>
              <a:rPr lang="en-US" sz="40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40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in the days when the seventh angel is about to sound his trumpet, the mystery of God will be accomplished, just as he announced to his servants the prophets.”</a:t>
            </a:r>
          </a:p>
        </p:txBody>
      </p:sp>
    </p:spTree>
    <p:extLst>
      <p:ext uri="{BB962C8B-B14F-4D97-AF65-F5344CB8AC3E}">
        <p14:creationId xmlns:p14="http://schemas.microsoft.com/office/powerpoint/2010/main" val="12000214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E15AC45-29B5-0F33-46A8-7AB3FAFC9F1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0F4C070-9B02-48A5-3DFB-D252C766D1F2}"/>
              </a:ext>
            </a:extLst>
          </p:cNvPr>
          <p:cNvSpPr>
            <a:spLocks noGrp="1"/>
          </p:cNvSpPr>
          <p:nvPr>
            <p:ph type="title"/>
          </p:nvPr>
        </p:nvSpPr>
        <p:spPr>
          <a:xfrm>
            <a:off x="0" y="0"/>
            <a:ext cx="12192000" cy="813732"/>
          </a:xfrm>
        </p:spPr>
        <p:txBody>
          <a:bodyPr>
            <a:noAutofit/>
          </a:bodyPr>
          <a:lstStyle/>
          <a:p>
            <a:pPr algn="ctr"/>
            <a:r>
              <a:rPr lang="en-US" sz="54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Angel and the Little Scroll (10:1-11)</a:t>
            </a:r>
          </a:p>
        </p:txBody>
      </p:sp>
      <p:sp>
        <p:nvSpPr>
          <p:cNvPr id="5" name="Content Placeholder 4">
            <a:extLst>
              <a:ext uri="{FF2B5EF4-FFF2-40B4-BE49-F238E27FC236}">
                <a16:creationId xmlns:a16="http://schemas.microsoft.com/office/drawing/2014/main" id="{A0148E0E-5063-AD30-73FD-E0D1557578E6}"/>
              </a:ext>
            </a:extLst>
          </p:cNvPr>
          <p:cNvSpPr>
            <a:spLocks noGrp="1"/>
          </p:cNvSpPr>
          <p:nvPr>
            <p:ph idx="1"/>
          </p:nvPr>
        </p:nvSpPr>
        <p:spPr>
          <a:xfrm>
            <a:off x="323273" y="918594"/>
            <a:ext cx="11610109" cy="5939406"/>
          </a:xfrm>
        </p:spPr>
        <p:txBody>
          <a:bodyPr>
            <a:normAutofit/>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voice that I had heard from heaven spoke to me once more: “Go, take the scroll that lies open in the hand of the angel who is standing on the sea and on the land.”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 I went to the angel and asked him to give me the little scroll. He said to me, “Take it and eat it. It will turn your stomach sour, but in your mouth it will be as sweet as honey.”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 took the little scroll from the angel's hand and ate it. It tasted as sweet as honey in my mouth, but when I had eaten it, my stomach turned sour.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was told, “You must prophesy again about many peoples, nations, languages and kings.”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01393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EB5A6D2-2A54-743A-59FE-91C0FA68D8A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D66D012-3FCB-A1BE-D6BC-15D1A72D6237}"/>
              </a:ext>
            </a:extLst>
          </p:cNvPr>
          <p:cNvSpPr>
            <a:spLocks noGrp="1"/>
          </p:cNvSpPr>
          <p:nvPr>
            <p:ph type="title"/>
          </p:nvPr>
        </p:nvSpPr>
        <p:spPr>
          <a:xfrm>
            <a:off x="0" y="1"/>
            <a:ext cx="12192000" cy="73587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saw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 mighty angel coming down from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wrapped in a cloud, with a rainbow over his head, and his face was like the sun, and his legs like pillars of fire.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890D3108-2299-B573-6F2A-D7399D97B242}"/>
              </a:ext>
            </a:extLst>
          </p:cNvPr>
          <p:cNvSpPr>
            <a:spLocks noGrp="1"/>
          </p:cNvSpPr>
          <p:nvPr>
            <p:ph idx="1"/>
          </p:nvPr>
        </p:nvSpPr>
        <p:spPr>
          <a:xfrm>
            <a:off x="33556" y="809897"/>
            <a:ext cx="12025617" cy="6048103"/>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Here John tells us he saw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 mighty angel coming down from heaven</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There is a </a:t>
            </a:r>
            <a:r>
              <a:rPr lang="en-US" sz="3200" b="1" i="1" dirty="0">
                <a:solidFill>
                  <a:srgbClr val="F5F5F5"/>
                </a:solidFill>
                <a:effectLst>
                  <a:outerShdw blurRad="38100" dist="38100" dir="2700000" algn="ctr" rotWithShape="0">
                    <a:schemeClr val="tx1"/>
                  </a:outerShdw>
                </a:effectLst>
              </a:rPr>
              <a:t>big disagreement </a:t>
            </a:r>
            <a:r>
              <a:rPr lang="en-US" sz="3200" dirty="0">
                <a:solidFill>
                  <a:srgbClr val="F5F5F5"/>
                </a:solidFill>
                <a:effectLst>
                  <a:outerShdw blurRad="38100" dist="38100" dir="2700000" algn="ctr" rotWithShape="0">
                    <a:schemeClr val="tx1"/>
                  </a:outerShdw>
                </a:effectLst>
              </a:rPr>
              <a:t>among commentaries as to the </a:t>
            </a:r>
            <a:r>
              <a:rPr lang="en-US" sz="3200" b="1" i="1" dirty="0">
                <a:solidFill>
                  <a:srgbClr val="F5F5F5"/>
                </a:solidFill>
                <a:effectLst>
                  <a:outerShdw blurRad="38100" dist="38100" dir="2700000" algn="ctr" rotWithShape="0">
                    <a:schemeClr val="tx1"/>
                  </a:outerShdw>
                </a:effectLst>
              </a:rPr>
              <a:t>identity</a:t>
            </a:r>
            <a:r>
              <a:rPr lang="en-US" sz="3200" dirty="0">
                <a:solidFill>
                  <a:srgbClr val="F5F5F5"/>
                </a:solidFill>
                <a:effectLst>
                  <a:outerShdw blurRad="38100" dist="38100" dir="2700000" algn="ctr" rotWithShape="0">
                    <a:schemeClr val="tx1"/>
                  </a:outerShdw>
                </a:effectLst>
              </a:rPr>
              <a:t> of this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One group of commentaries (Terry, Gentry, Chilton, Clark, Russell, Beeke, and Beale) say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200" dirty="0">
                <a:solidFill>
                  <a:srgbClr val="F5F5F5"/>
                </a:solidFill>
                <a:effectLst>
                  <a:outerShdw blurRad="38100" dist="38100" dir="2700000" algn="ctr" rotWithShape="0">
                    <a:schemeClr val="tx1"/>
                  </a:outerShdw>
                </a:effectLst>
              </a:rPr>
              <a:t>” is Christ, appearing as an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Angel of the Lord</a:t>
            </a:r>
            <a:r>
              <a:rPr lang="en-US" sz="3200" dirty="0">
                <a:solidFill>
                  <a:srgbClr val="F5F5F5"/>
                </a:solidFill>
                <a:effectLst>
                  <a:outerShdw blurRad="38100" dist="38100" dir="2700000" algn="ctr" rotWithShape="0">
                    <a:schemeClr val="tx1"/>
                  </a:outerShdw>
                </a:effectLst>
              </a:rPr>
              <a:t>” (Gen 16:7–13; 22:11–18; Ex 3:2–6; Judges 6:11–24; 13:3–22; Zechariah 3:1–2).</a:t>
            </a:r>
          </a:p>
          <a:p>
            <a:r>
              <a:rPr lang="en-US" sz="3200" dirty="0">
                <a:solidFill>
                  <a:srgbClr val="F5F5F5"/>
                </a:solidFill>
                <a:effectLst>
                  <a:outerShdw blurRad="38100" dist="38100" dir="2700000" algn="ctr" rotWithShape="0">
                    <a:schemeClr val="tx1"/>
                  </a:outerShdw>
                </a:effectLst>
              </a:rPr>
              <a:t>Others (Stewart, Paul, Schreiner, Mounce, and Carson) understand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200" dirty="0">
                <a:solidFill>
                  <a:srgbClr val="F5F5F5"/>
                </a:solidFill>
                <a:effectLst>
                  <a:outerShdw blurRad="38100" dist="38100" dir="2700000" algn="ctr" rotWithShape="0">
                    <a:schemeClr val="tx1"/>
                  </a:outerShdw>
                </a:effectLst>
              </a:rPr>
              <a:t>” to be a powerful angel </a:t>
            </a:r>
            <a:r>
              <a:rPr lang="en-US" sz="3200" b="1" i="1" dirty="0">
                <a:solidFill>
                  <a:srgbClr val="F5F5F5"/>
                </a:solidFill>
                <a:effectLst>
                  <a:outerShdw blurRad="38100" dist="38100" dir="2700000" algn="ctr" rotWithShape="0">
                    <a:schemeClr val="tx1"/>
                  </a:outerShdw>
                </a:effectLst>
              </a:rPr>
              <a:t>representing</a:t>
            </a:r>
            <a:r>
              <a:rPr lang="en-US" sz="3200" dirty="0">
                <a:solidFill>
                  <a:srgbClr val="F5F5F5"/>
                </a:solidFill>
                <a:effectLst>
                  <a:outerShdw blurRad="38100" dist="38100" dir="2700000" algn="ctr" rotWithShape="0">
                    <a:schemeClr val="tx1"/>
                  </a:outerShdw>
                </a:effectLst>
              </a:rPr>
              <a:t> God or Christ.</a:t>
            </a:r>
          </a:p>
          <a:p>
            <a:r>
              <a:rPr lang="en-US" sz="3200" dirty="0">
                <a:solidFill>
                  <a:srgbClr val="F5F5F5"/>
                </a:solidFill>
                <a:effectLst>
                  <a:outerShdw blurRad="38100" dist="38100" dir="2700000" algn="ctr" rotWithShape="0">
                    <a:schemeClr val="tx1"/>
                  </a:outerShdw>
                </a:effectLst>
              </a:rPr>
              <a:t>The main arguments </a:t>
            </a:r>
            <a:r>
              <a:rPr lang="en-US" sz="3200" b="1" i="1" dirty="0">
                <a:solidFill>
                  <a:srgbClr val="F5F5F5"/>
                </a:solidFill>
                <a:effectLst>
                  <a:outerShdw blurRad="38100" dist="38100" dir="2700000" algn="ctr" rotWithShape="0">
                    <a:schemeClr val="tx1"/>
                  </a:outerShdw>
                </a:effectLst>
              </a:rPr>
              <a:t>against</a:t>
            </a:r>
            <a:r>
              <a:rPr lang="en-US" sz="3200" dirty="0">
                <a:solidFill>
                  <a:srgbClr val="F5F5F5"/>
                </a:solidFill>
                <a:effectLst>
                  <a:outerShdw blurRad="38100" dist="38100" dir="2700000" algn="ctr" rotWithShape="0">
                    <a:schemeClr val="tx1"/>
                  </a:outerShdw>
                </a:effectLst>
              </a:rPr>
              <a:t> this angel </a:t>
            </a:r>
            <a:r>
              <a:rPr lang="en-US" sz="3200" b="1" i="1" dirty="0">
                <a:solidFill>
                  <a:srgbClr val="F5F5F5"/>
                </a:solidFill>
                <a:effectLst>
                  <a:outerShdw blurRad="38100" dist="38100" dir="2700000" algn="ctr" rotWithShape="0">
                    <a:schemeClr val="tx1"/>
                  </a:outerShdw>
                </a:effectLst>
              </a:rPr>
              <a:t>being</a:t>
            </a:r>
            <a:r>
              <a:rPr lang="en-US" sz="3200" dirty="0">
                <a:solidFill>
                  <a:srgbClr val="F5F5F5"/>
                </a:solidFill>
                <a:effectLst>
                  <a:outerShdw blurRad="38100" dist="38100" dir="2700000" algn="ctr" rotWithShape="0">
                    <a:schemeClr val="tx1"/>
                  </a:outerShdw>
                </a:effectLst>
              </a:rPr>
              <a:t> Christ are:</a:t>
            </a:r>
          </a:p>
          <a:p>
            <a:pPr lvl="1"/>
            <a:r>
              <a:rPr lang="en-US" sz="2800" dirty="0">
                <a:solidFill>
                  <a:srgbClr val="F5F5F5"/>
                </a:solidFill>
                <a:effectLst>
                  <a:outerShdw blurRad="38100" dist="38100" dir="2700000" algn="ctr" rotWithShape="0">
                    <a:schemeClr val="tx1"/>
                  </a:outerShdw>
                </a:effectLst>
              </a:rPr>
              <a:t>John calls him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mighty angel</a:t>
            </a:r>
            <a:r>
              <a:rPr lang="en-US" sz="2800" dirty="0">
                <a:solidFill>
                  <a:srgbClr val="F5F5F5"/>
                </a:solidFill>
                <a:effectLst>
                  <a:outerShdw blurRad="38100" dist="38100" dir="2700000" algn="ctr" rotWithShape="0">
                    <a:schemeClr val="tx1"/>
                  </a:outerShdw>
                </a:effectLst>
              </a:rPr>
              <a:t>,” naturally placing him alongside other angels, especially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2800" dirty="0">
                <a:solidFill>
                  <a:srgbClr val="F5F5F5"/>
                </a:solidFill>
                <a:effectLst>
                  <a:outerShdw blurRad="38100" dist="38100" dir="2700000" algn="ctr" rotWithShape="0">
                    <a:schemeClr val="tx1"/>
                  </a:outerShdw>
                </a:effectLst>
              </a:rPr>
              <a:t>” mentioned in Revelation 5:2. </a:t>
            </a:r>
          </a:p>
          <a:p>
            <a:pPr lvl="1"/>
            <a:r>
              <a:rPr lang="en-US" sz="2800" dirty="0">
                <a:solidFill>
                  <a:srgbClr val="F5F5F5"/>
                </a:solidFill>
                <a:effectLst>
                  <a:outerShdw blurRad="38100" dist="38100" dir="2700000" algn="ctr" rotWithShape="0">
                    <a:schemeClr val="tx1"/>
                  </a:outerShdw>
                </a:effectLst>
              </a:rPr>
              <a:t>Some argue that Revelation does not otherwise clearly call Jesus an angel. </a:t>
            </a:r>
          </a:p>
          <a:p>
            <a:pPr lvl="1"/>
            <a:r>
              <a:rPr lang="en-US" sz="2800" dirty="0">
                <a:solidFill>
                  <a:srgbClr val="F5F5F5"/>
                </a:solidFill>
                <a:effectLst>
                  <a:outerShdw blurRad="38100" dist="38100" dir="2700000" algn="ctr" rotWithShape="0">
                    <a:schemeClr val="tx1"/>
                  </a:outerShdw>
                </a:effectLst>
              </a:rPr>
              <a:t>Later in the passage (10:5–6) this angel takes an oath to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by him who lives forever and ever</a:t>
            </a:r>
            <a:r>
              <a:rPr lang="en-US" sz="2800" dirty="0">
                <a:solidFill>
                  <a:srgbClr val="F5F5F5"/>
                </a:solidFill>
                <a:effectLst>
                  <a:outerShdw blurRad="38100" dist="38100" dir="2700000" algn="ctr" rotWithShape="0">
                    <a:schemeClr val="tx1"/>
                  </a:outerShdw>
                </a:effectLst>
              </a:rPr>
              <a:t>”– some consider this oath more fitting for God’s messenger than for Christ himself.</a:t>
            </a:r>
          </a:p>
        </p:txBody>
      </p:sp>
    </p:spTree>
    <p:extLst>
      <p:ext uri="{BB962C8B-B14F-4D97-AF65-F5344CB8AC3E}">
        <p14:creationId xmlns:p14="http://schemas.microsoft.com/office/powerpoint/2010/main" val="3813275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4F12F5E-5D33-C15B-643E-DD0EFF2350A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BD301E7-BF58-F7E2-3440-D37E14B97600}"/>
              </a:ext>
            </a:extLst>
          </p:cNvPr>
          <p:cNvSpPr>
            <a:spLocks noGrp="1"/>
          </p:cNvSpPr>
          <p:nvPr>
            <p:ph type="title"/>
          </p:nvPr>
        </p:nvSpPr>
        <p:spPr>
          <a:xfrm>
            <a:off x="0" y="0"/>
            <a:ext cx="12192000" cy="82212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I saw another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 coming down from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wrapped in a cloud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rainbow over his head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face was like the sun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legs like pillars of 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5376DFC-F5AC-F7D3-5AA6-9DDA5990EE98}"/>
              </a:ext>
            </a:extLst>
          </p:cNvPr>
          <p:cNvSpPr>
            <a:spLocks noGrp="1"/>
          </p:cNvSpPr>
          <p:nvPr>
            <p:ph idx="1"/>
          </p:nvPr>
        </p:nvSpPr>
        <p:spPr>
          <a:xfrm>
            <a:off x="33556" y="1101633"/>
            <a:ext cx="12025617" cy="5685061"/>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main arguments </a:t>
            </a:r>
            <a:r>
              <a:rPr lang="en-US" sz="3200" b="1" i="1" dirty="0">
                <a:solidFill>
                  <a:srgbClr val="F5F5F5"/>
                </a:solidFill>
                <a:effectLst>
                  <a:outerShdw blurRad="38100" dist="38100" dir="2700000" algn="ctr" rotWithShape="0">
                    <a:schemeClr val="tx1"/>
                  </a:outerShdw>
                </a:effectLst>
              </a:rPr>
              <a:t>for</a:t>
            </a:r>
            <a:r>
              <a:rPr lang="en-US" sz="3200" dirty="0">
                <a:solidFill>
                  <a:srgbClr val="F5F5F5"/>
                </a:solidFill>
                <a:effectLst>
                  <a:outerShdw blurRad="38100" dist="38100" dir="2700000" algn="ctr" rotWithShape="0">
                    <a:schemeClr val="tx1"/>
                  </a:outerShdw>
                </a:effectLst>
              </a:rPr>
              <a:t> this angel being Christ are:</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coming down from heaven</a:t>
            </a:r>
            <a:r>
              <a:rPr lang="en-US" sz="2800" dirty="0">
                <a:solidFill>
                  <a:srgbClr val="F5F5F5"/>
                </a:solidFill>
                <a:effectLst>
                  <a:outerShdw blurRad="38100" dist="38100" dir="2700000" algn="ctr" rotWithShape="0">
                    <a:schemeClr val="tx1"/>
                  </a:outerShdw>
                </a:effectLst>
              </a:rPr>
              <a:t>” echoes the many references in the Gospel of John where Christ is </a:t>
            </a:r>
            <a:r>
              <a:rPr lang="en-US" sz="2800" b="1" i="1" dirty="0">
                <a:solidFill>
                  <a:srgbClr val="F5F5F5"/>
                </a:solidFill>
                <a:effectLst>
                  <a:outerShdw blurRad="38100" dist="38100" dir="2700000" algn="ctr" rotWithShape="0">
                    <a:schemeClr val="tx1"/>
                  </a:outerShdw>
                </a:effectLst>
              </a:rPr>
              <a:t>repeatedly</a:t>
            </a:r>
            <a:r>
              <a:rPr lang="en-US" sz="2800" dirty="0">
                <a:solidFill>
                  <a:srgbClr val="F5F5F5"/>
                </a:solidFill>
                <a:effectLst>
                  <a:outerShdw blurRad="38100" dist="38100" dir="2700000" algn="ctr" rotWithShape="0">
                    <a:schemeClr val="tx1"/>
                  </a:outerShdw>
                </a:effectLst>
              </a:rPr>
              <a:t> described as the one who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comes down from heaven</a:t>
            </a:r>
            <a:r>
              <a:rPr lang="en-US" sz="2800" dirty="0">
                <a:solidFill>
                  <a:srgbClr val="F5F5F5"/>
                </a:solidFill>
                <a:effectLst>
                  <a:outerShdw blurRad="38100" dist="38100" dir="2700000" algn="ctr" rotWithShape="0">
                    <a:schemeClr val="tx1"/>
                  </a:outerShdw>
                </a:effectLst>
              </a:rPr>
              <a:t>” (John 3:13; 6:33, 38, 41, 42, 50, 51, 58)</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wrapped in a cloud</a:t>
            </a:r>
            <a:r>
              <a:rPr lang="en-US" sz="2800" dirty="0">
                <a:solidFill>
                  <a:srgbClr val="F5F5F5"/>
                </a:solidFill>
                <a:effectLst>
                  <a:outerShdw blurRad="38100" dist="38100" dir="2700000" algn="ctr" rotWithShape="0">
                    <a:schemeClr val="tx1"/>
                  </a:outerShdw>
                </a:effectLst>
              </a:rPr>
              <a:t>” is an echo of Rev 1:7 where Christ is seen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coming with the clouds </a:t>
            </a:r>
            <a:r>
              <a:rPr lang="en-US" sz="2800" dirty="0">
                <a:solidFill>
                  <a:srgbClr val="F5F5F5"/>
                </a:solidFill>
                <a:effectLst>
                  <a:outerShdw blurRad="38100" dist="38100" dir="2700000" algn="ctr" rotWithShape="0">
                    <a:schemeClr val="tx1"/>
                  </a:outerShdw>
                </a:effectLst>
              </a:rPr>
              <a:t>[in divine judgment]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every eye will see him, even those who pierced him</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rainbow</a:t>
            </a:r>
            <a:r>
              <a:rPr lang="en-US" sz="2800" dirty="0">
                <a:solidFill>
                  <a:srgbClr val="F5F5F5"/>
                </a:solidFill>
                <a:effectLst>
                  <a:outerShdw blurRad="38100" dist="38100" dir="2700000" algn="ctr" rotWithShape="0">
                    <a:schemeClr val="tx1"/>
                  </a:outerShdw>
                </a:effectLst>
              </a:rPr>
              <a:t>” points back to the rainbow of God's throne (Ezek. 1:28; Rev. 4:3) </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face… like the sun</a:t>
            </a:r>
            <a:r>
              <a:rPr lang="en-US" sz="2800" dirty="0">
                <a:solidFill>
                  <a:srgbClr val="F5F5F5"/>
                </a:solidFill>
                <a:effectLst>
                  <a:outerShdw blurRad="38100" dist="38100" dir="2700000" algn="ctr" rotWithShape="0">
                    <a:schemeClr val="tx1"/>
                  </a:outerShdw>
                </a:effectLst>
              </a:rPr>
              <a:t>” and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legs like pillars of fire</a:t>
            </a:r>
            <a:r>
              <a:rPr lang="en-US" sz="2800" dirty="0">
                <a:solidFill>
                  <a:srgbClr val="F5F5F5"/>
                </a:solidFill>
                <a:effectLst>
                  <a:outerShdw blurRad="38100" dist="38100" dir="2700000" algn="ctr" rotWithShape="0">
                    <a:schemeClr val="tx1"/>
                  </a:outerShdw>
                </a:effectLst>
              </a:rPr>
              <a:t>” almost exactly matches the description given of Christ as he appears in Revelation 1:12–18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face was like the sun</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feet were like burnished bronze</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His taking an oath is no obstacle, since God swears by himself (Gen. 22:16; Heb. 6:13–18) – not only that, but an almost </a:t>
            </a:r>
            <a:r>
              <a:rPr lang="en-US" sz="2800" b="1" i="1" dirty="0">
                <a:solidFill>
                  <a:srgbClr val="F5F5F5"/>
                </a:solidFill>
                <a:effectLst>
                  <a:outerShdw blurRad="38100" dist="38100" dir="2700000" algn="ctr" rotWithShape="0">
                    <a:schemeClr val="tx1"/>
                  </a:outerShdw>
                </a:effectLst>
              </a:rPr>
              <a:t>identical</a:t>
            </a:r>
            <a:r>
              <a:rPr lang="en-US" sz="2800" dirty="0">
                <a:solidFill>
                  <a:srgbClr val="F5F5F5"/>
                </a:solidFill>
                <a:effectLst>
                  <a:outerShdw blurRad="38100" dist="38100" dir="2700000" algn="ctr" rotWithShape="0">
                    <a:schemeClr val="tx1"/>
                  </a:outerShdw>
                </a:effectLst>
              </a:rPr>
              <a:t> oath is made by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man clothed in linen</a:t>
            </a:r>
            <a:r>
              <a:rPr lang="en-US" sz="2800" dirty="0">
                <a:solidFill>
                  <a:srgbClr val="F5F5F5"/>
                </a:solidFill>
                <a:effectLst>
                  <a:outerShdw blurRad="38100" dist="38100" dir="2700000" algn="ctr" rotWithShape="0">
                    <a:schemeClr val="tx1"/>
                  </a:outerShdw>
                </a:effectLst>
              </a:rPr>
              <a:t>” (Dan 12:7) who I believe to be a reference to the preincarnate Christ.</a:t>
            </a:r>
          </a:p>
          <a:p>
            <a:r>
              <a:rPr lang="en-US" sz="3200" dirty="0">
                <a:solidFill>
                  <a:srgbClr val="F5F5F5"/>
                </a:solidFill>
                <a:effectLst>
                  <a:outerShdw blurRad="38100" dist="38100" dir="2700000" algn="ctr" rotWithShape="0">
                    <a:schemeClr val="tx1"/>
                  </a:outerShdw>
                </a:effectLst>
              </a:rPr>
              <a:t>I believe the evidence </a:t>
            </a:r>
            <a:r>
              <a:rPr lang="en-US" sz="3200" b="1" i="1" dirty="0">
                <a:solidFill>
                  <a:srgbClr val="F5F5F5"/>
                </a:solidFill>
                <a:effectLst>
                  <a:outerShdw blurRad="38100" dist="38100" dir="2700000" algn="ctr" rotWithShape="0">
                    <a:schemeClr val="tx1"/>
                  </a:outerShdw>
                </a:effectLst>
              </a:rPr>
              <a:t>for</a:t>
            </a:r>
            <a:r>
              <a:rPr lang="en-US" sz="3200" dirty="0">
                <a:solidFill>
                  <a:srgbClr val="F5F5F5"/>
                </a:solidFill>
                <a:effectLst>
                  <a:outerShdw blurRad="38100" dist="38100" dir="2700000" algn="ctr" rotWithShape="0">
                    <a:schemeClr val="tx1"/>
                  </a:outerShdw>
                </a:effectLst>
              </a:rPr>
              <a:t> this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being</a:t>
            </a:r>
            <a:r>
              <a:rPr lang="en-US" sz="3200" dirty="0">
                <a:solidFill>
                  <a:srgbClr val="F5F5F5"/>
                </a:solidFill>
                <a:effectLst>
                  <a:outerShdw blurRad="38100" dist="38100" dir="2700000" algn="ctr" rotWithShape="0">
                    <a:schemeClr val="tx1"/>
                  </a:outerShdw>
                </a:effectLst>
              </a:rPr>
              <a:t> Christ is </a:t>
            </a:r>
            <a:r>
              <a:rPr lang="en-US" sz="3200" b="1" i="1" dirty="0">
                <a:solidFill>
                  <a:srgbClr val="F5F5F5"/>
                </a:solidFill>
                <a:effectLst>
                  <a:outerShdw blurRad="38100" dist="38100" dir="2700000" algn="ctr" rotWithShape="0">
                    <a:schemeClr val="tx1"/>
                  </a:outerShdw>
                </a:effectLst>
              </a:rPr>
              <a:t>significantly stronger</a:t>
            </a:r>
            <a:r>
              <a:rPr lang="en-US" sz="3200" dirty="0">
                <a:solidFill>
                  <a:srgbClr val="F5F5F5"/>
                </a:solidFill>
                <a:effectLst>
                  <a:outerShdw blurRad="38100" dist="38100" dir="2700000" algn="ctr" rotWithShape="0">
                    <a:schemeClr val="tx1"/>
                  </a:outerShdw>
                </a:effectLst>
              </a:rPr>
              <a:t> than the evidence </a:t>
            </a:r>
            <a:r>
              <a:rPr lang="en-US" sz="3200" b="1" i="1" dirty="0">
                <a:solidFill>
                  <a:srgbClr val="F5F5F5"/>
                </a:solidFill>
                <a:effectLst>
                  <a:outerShdw blurRad="38100" dist="38100" dir="2700000" algn="ctr" rotWithShape="0">
                    <a:schemeClr val="tx1"/>
                  </a:outerShdw>
                </a:effectLst>
              </a:rPr>
              <a:t>against</a:t>
            </a:r>
            <a:r>
              <a:rPr lang="en-US" sz="3200" dirty="0">
                <a:solidFill>
                  <a:srgbClr val="F5F5F5"/>
                </a:solidFill>
                <a:effectLst>
                  <a:outerShdw blurRad="38100" dist="38100" dir="2700000" algn="ctr" rotWithShape="0">
                    <a:schemeClr val="tx1"/>
                  </a:outerShdw>
                </a:effectLst>
              </a:rPr>
              <a:t> it – so I will interpret the remaining text with this assumption in mind.</a:t>
            </a:r>
          </a:p>
        </p:txBody>
      </p:sp>
    </p:spTree>
    <p:extLst>
      <p:ext uri="{BB962C8B-B14F-4D97-AF65-F5344CB8AC3E}">
        <p14:creationId xmlns:p14="http://schemas.microsoft.com/office/powerpoint/2010/main" val="42681857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920A0CD-AE3D-651C-1325-7F0060D71B1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FD9EE87-D2FB-B249-CBDA-ED5FEBC4CA74}"/>
              </a:ext>
            </a:extLst>
          </p:cNvPr>
          <p:cNvSpPr>
            <a:spLocks noGrp="1"/>
          </p:cNvSpPr>
          <p:nvPr>
            <p:ph type="title"/>
          </p:nvPr>
        </p:nvSpPr>
        <p:spPr>
          <a:xfrm>
            <a:off x="0" y="0"/>
            <a:ext cx="12192000" cy="11564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 in his hand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loud voice, like a lion 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3DACDC4-06B0-4C2D-80B5-C4897B80B373}"/>
              </a:ext>
            </a:extLst>
          </p:cNvPr>
          <p:cNvSpPr>
            <a:spLocks noGrp="1"/>
          </p:cNvSpPr>
          <p:nvPr>
            <p:ph idx="1"/>
          </p:nvPr>
        </p:nvSpPr>
        <p:spPr>
          <a:xfrm>
            <a:off x="33556" y="1489166"/>
            <a:ext cx="12025617" cy="5297528"/>
          </a:xfrm>
        </p:spPr>
        <p:txBody>
          <a:bodyPr>
            <a:normAutofit lnSpcReduction="10000"/>
          </a:bodyPr>
          <a:lstStyle/>
          <a:p>
            <a:r>
              <a:rPr lang="en-US" sz="3600" dirty="0">
                <a:solidFill>
                  <a:srgbClr val="F5F5F5"/>
                </a:solidFill>
                <a:effectLst>
                  <a:outerShdw blurRad="38100" dist="38100" dir="2700000" algn="ctr" rotWithShape="0">
                    <a:schemeClr val="tx1"/>
                  </a:outerShdw>
                </a:effectLst>
              </a:rPr>
              <a:t>Here we see that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600" dirty="0">
                <a:solidFill>
                  <a:srgbClr val="F5F5F5"/>
                </a:solidFill>
                <a:effectLst>
                  <a:outerShdw blurRad="38100" dist="38100" dir="2700000" algn="ctr" rotWithShape="0">
                    <a:schemeClr val="tx1"/>
                  </a:outerShdw>
                </a:effectLst>
              </a:rPr>
              <a:t>” (Christ) has a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little scroll</a:t>
            </a:r>
            <a:r>
              <a:rPr lang="en-US" sz="3600" dirty="0">
                <a:solidFill>
                  <a:srgbClr val="F5F5F5"/>
                </a:solidFill>
                <a:effectLst>
                  <a:outerShdw blurRad="38100" dist="38100" dir="2700000" algn="ctr" rotWithShape="0">
                    <a:schemeClr val="tx1"/>
                  </a:outerShdw>
                </a:effectLst>
              </a:rPr>
              <a:t>” in his hand.</a:t>
            </a:r>
          </a:p>
          <a:p>
            <a:r>
              <a:rPr lang="en-US" sz="3600" dirty="0">
                <a:solidFill>
                  <a:srgbClr val="F5F5F5"/>
                </a:solidFill>
                <a:effectLst>
                  <a:outerShdw blurRad="38100" dist="38100" dir="2700000" algn="ctr" rotWithShape="0">
                    <a:schemeClr val="tx1"/>
                  </a:outerShdw>
                </a:effectLst>
              </a:rPr>
              <a:t>Because it is called a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little scroll</a:t>
            </a:r>
            <a:r>
              <a:rPr lang="en-US" sz="3600" dirty="0">
                <a:solidFill>
                  <a:srgbClr val="F5F5F5"/>
                </a:solidFill>
                <a:effectLst>
                  <a:outerShdw blurRad="38100" dist="38100" dir="2700000" algn="ctr" rotWithShape="0">
                    <a:schemeClr val="tx1"/>
                  </a:outerShdw>
                </a:effectLst>
              </a:rPr>
              <a:t>” and is not sealed with seven seals like the one in chapter 5, but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a:t>
            </a:r>
            <a:r>
              <a:rPr lang="en-US" sz="3600" dirty="0">
                <a:solidFill>
                  <a:srgbClr val="F5F5F5"/>
                </a:solidFill>
                <a:effectLst>
                  <a:outerShdw blurRad="38100" dist="38100" dir="2700000" algn="ctr" rotWithShape="0">
                    <a:schemeClr val="tx1"/>
                  </a:outerShdw>
                </a:effectLst>
              </a:rPr>
              <a:t>” – many commentaries (Matthewson, Paul, Aune, Schreiner, Mounce, Carson) believe this is a </a:t>
            </a:r>
            <a:r>
              <a:rPr lang="en-US" sz="3600" b="1" i="1" dirty="0">
                <a:solidFill>
                  <a:srgbClr val="F5F5F5"/>
                </a:solidFill>
                <a:effectLst>
                  <a:outerShdw blurRad="38100" dist="38100" dir="2700000" algn="ctr" rotWithShape="0">
                    <a:schemeClr val="tx1"/>
                  </a:outerShdw>
                </a:effectLst>
              </a:rPr>
              <a:t>different</a:t>
            </a:r>
            <a:r>
              <a:rPr lang="en-US" sz="3600" dirty="0">
                <a:solidFill>
                  <a:srgbClr val="F5F5F5"/>
                </a:solidFill>
                <a:effectLst>
                  <a:outerShdw blurRad="38100" dist="38100" dir="2700000" algn="ctr" rotWithShape="0">
                    <a:schemeClr val="tx1"/>
                  </a:outerShdw>
                </a:effectLst>
              </a:rPr>
              <a:t> scroll than the scroll mentioned in chapter 5. </a:t>
            </a:r>
          </a:p>
          <a:p>
            <a:r>
              <a:rPr lang="en-US" sz="3600" dirty="0">
                <a:solidFill>
                  <a:srgbClr val="F5F5F5"/>
                </a:solidFill>
                <a:effectLst>
                  <a:outerShdw blurRad="38100" dist="38100" dir="2700000" algn="ctr" rotWithShape="0">
                    <a:schemeClr val="tx1"/>
                  </a:outerShdw>
                </a:effectLst>
              </a:rPr>
              <a:t>But I, along with a number of </a:t>
            </a:r>
            <a:r>
              <a:rPr lang="en-US" sz="3600" b="1" i="1" dirty="0">
                <a:solidFill>
                  <a:srgbClr val="F5F5F5"/>
                </a:solidFill>
                <a:effectLst>
                  <a:outerShdw blurRad="38100" dist="38100" dir="2700000" algn="ctr" rotWithShape="0">
                    <a:schemeClr val="tx1"/>
                  </a:outerShdw>
                </a:effectLst>
              </a:rPr>
              <a:t>other</a:t>
            </a:r>
            <a:r>
              <a:rPr lang="en-US" sz="3600" dirty="0">
                <a:solidFill>
                  <a:srgbClr val="F5F5F5"/>
                </a:solidFill>
                <a:effectLst>
                  <a:outerShdw blurRad="38100" dist="38100" dir="2700000" algn="ctr" rotWithShape="0">
                    <a:schemeClr val="tx1"/>
                  </a:outerShdw>
                </a:effectLst>
              </a:rPr>
              <a:t> commentaries (Terry, Gentry, Chilton, Clark, Stewart, Beale ), believe the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3600" dirty="0">
                <a:solidFill>
                  <a:srgbClr val="F5F5F5"/>
                </a:solidFill>
                <a:effectLst>
                  <a:outerShdw blurRad="38100" dist="38100" dir="2700000" algn="ctr" rotWithShape="0">
                    <a:schemeClr val="tx1"/>
                  </a:outerShdw>
                </a:effectLst>
              </a:rPr>
              <a:t>” mentioned here (in chapter 10) </a:t>
            </a:r>
            <a:r>
              <a:rPr lang="en-US" sz="3600" b="1" i="1" dirty="0">
                <a:solidFill>
                  <a:srgbClr val="F5F5F5"/>
                </a:solidFill>
                <a:effectLst>
                  <a:outerShdw blurRad="38100" dist="38100" dir="2700000" algn="ctr" rotWithShape="0">
                    <a:schemeClr val="tx1"/>
                  </a:outerShdw>
                </a:effectLst>
              </a:rPr>
              <a:t>is</a:t>
            </a:r>
            <a:r>
              <a:rPr lang="en-US" sz="3600" dirty="0">
                <a:solidFill>
                  <a:srgbClr val="F5F5F5"/>
                </a:solidFill>
                <a:effectLst>
                  <a:outerShdw blurRad="38100" dist="38100" dir="2700000" algn="ctr" rotWithShape="0">
                    <a:schemeClr val="tx1"/>
                  </a:outerShdw>
                </a:effectLst>
              </a:rPr>
              <a:t> the same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3600" dirty="0">
                <a:solidFill>
                  <a:srgbClr val="F5F5F5"/>
                </a:solidFill>
                <a:effectLst>
                  <a:outerShdw blurRad="38100" dist="38100" dir="2700000" algn="ctr" rotWithShape="0">
                    <a:schemeClr val="tx1"/>
                  </a:outerShdw>
                </a:effectLst>
              </a:rPr>
              <a:t>” that John saw chapter 5</a:t>
            </a:r>
          </a:p>
        </p:txBody>
      </p:sp>
    </p:spTree>
    <p:extLst>
      <p:ext uri="{BB962C8B-B14F-4D97-AF65-F5344CB8AC3E}">
        <p14:creationId xmlns:p14="http://schemas.microsoft.com/office/powerpoint/2010/main" val="823792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6CFEC25-3F02-82B5-27CC-37BFE0B08EE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D7B64DF-8F94-B5C0-4BE9-8B6AA63E77B1}"/>
              </a:ext>
            </a:extLst>
          </p:cNvPr>
          <p:cNvSpPr>
            <a:spLocks noGrp="1"/>
          </p:cNvSpPr>
          <p:nvPr>
            <p:ph type="title"/>
          </p:nvPr>
        </p:nvSpPr>
        <p:spPr>
          <a:xfrm>
            <a:off x="0" y="1"/>
            <a:ext cx="12192000" cy="103196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 in his hand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loud voice, like a lion 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9C57277-168B-0D5B-DDA9-6D9D567AE397}"/>
              </a:ext>
            </a:extLst>
          </p:cNvPr>
          <p:cNvSpPr>
            <a:spLocks noGrp="1"/>
          </p:cNvSpPr>
          <p:nvPr>
            <p:ph idx="1"/>
          </p:nvPr>
        </p:nvSpPr>
        <p:spPr>
          <a:xfrm>
            <a:off x="33556" y="1219200"/>
            <a:ext cx="12025617" cy="5669280"/>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My reasons for thinking this is the </a:t>
            </a:r>
            <a:r>
              <a:rPr lang="en-US" sz="3200" b="1" i="1" dirty="0">
                <a:solidFill>
                  <a:srgbClr val="F5F5F5"/>
                </a:solidFill>
                <a:effectLst>
                  <a:outerShdw blurRad="38100" dist="38100" dir="2700000" algn="ctr" rotWithShape="0">
                    <a:schemeClr val="tx1"/>
                  </a:outerShdw>
                </a:effectLst>
              </a:rPr>
              <a:t>same</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3200" dirty="0">
                <a:solidFill>
                  <a:srgbClr val="F5F5F5"/>
                </a:solidFill>
                <a:effectLst>
                  <a:outerShdw blurRad="38100" dist="38100" dir="2700000" algn="ctr" rotWithShape="0">
                    <a:schemeClr val="tx1"/>
                  </a:outerShdw>
                </a:effectLst>
              </a:rPr>
              <a:t>” that John saw chapter 5 are:</a:t>
            </a:r>
          </a:p>
          <a:p>
            <a:pPr lvl="1"/>
            <a:r>
              <a:rPr lang="en-US" sz="2800" dirty="0">
                <a:solidFill>
                  <a:srgbClr val="F5F5F5"/>
                </a:solidFill>
                <a:effectLst>
                  <a:outerShdw blurRad="38100" dist="38100" dir="2700000" algn="ctr" rotWithShape="0">
                    <a:schemeClr val="tx1"/>
                  </a:outerShdw>
                </a:effectLst>
              </a:rPr>
              <a:t>The earlier heavenly scene presents a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2800" dirty="0">
                <a:solidFill>
                  <a:srgbClr val="F5F5F5"/>
                </a:solidFill>
                <a:effectLst>
                  <a:outerShdw blurRad="38100" dist="38100" dir="2700000" algn="ctr" rotWithShape="0">
                    <a:schemeClr val="tx1"/>
                  </a:outerShdw>
                </a:effectLst>
              </a:rPr>
              <a:t>” with seven seals (5:1,5). </a:t>
            </a:r>
          </a:p>
          <a:p>
            <a:pPr lvl="1"/>
            <a:r>
              <a:rPr lang="en-US" sz="2800" dirty="0">
                <a:solidFill>
                  <a:srgbClr val="F5F5F5"/>
                </a:solidFill>
                <a:effectLst>
                  <a:outerShdw blurRad="38100" dist="38100" dir="2700000" algn="ctr" rotWithShape="0">
                    <a:schemeClr val="tx1"/>
                  </a:outerShdw>
                </a:effectLst>
              </a:rPr>
              <a:t>With each of the seven seals having been opened (6:1-17; 8:1),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2800" dirty="0">
                <a:solidFill>
                  <a:srgbClr val="F5F5F5"/>
                </a:solidFill>
                <a:effectLst>
                  <a:outerShdw blurRad="38100" dist="38100" dir="2700000" algn="ctr" rotWithShape="0">
                    <a:schemeClr val="tx1"/>
                  </a:outerShdw>
                </a:effectLst>
              </a:rPr>
              <a:t>” itself would be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a:t>
            </a:r>
            <a:r>
              <a:rPr lang="en-US" sz="2800" dirty="0">
                <a:solidFill>
                  <a:srgbClr val="F5F5F5"/>
                </a:solidFill>
                <a:effectLst>
                  <a:outerShdw blurRad="38100" dist="38100" dir="2700000" algn="ctr" rotWithShape="0">
                    <a:schemeClr val="tx1"/>
                  </a:outerShdw>
                </a:effectLst>
              </a:rPr>
              <a:t>” at this point. </a:t>
            </a:r>
          </a:p>
          <a:p>
            <a:pPr lvl="1"/>
            <a:r>
              <a:rPr lang="en-US" sz="2800" dirty="0">
                <a:solidFill>
                  <a:srgbClr val="F5F5F5"/>
                </a:solidFill>
                <a:effectLst>
                  <a:outerShdw blurRad="38100" dist="38100" dir="2700000" algn="ctr" rotWithShape="0">
                    <a:schemeClr val="tx1"/>
                  </a:outerShdw>
                </a:effectLst>
              </a:rPr>
              <a:t>John states </a:t>
            </a:r>
            <a:r>
              <a:rPr lang="en-US" sz="2800" b="1" i="1" dirty="0">
                <a:solidFill>
                  <a:srgbClr val="F5F5F5"/>
                </a:solidFill>
                <a:effectLst>
                  <a:outerShdw blurRad="38100" dist="38100" dir="2700000" algn="ctr" rotWithShape="0">
                    <a:schemeClr val="tx1"/>
                  </a:outerShdw>
                </a:effectLst>
              </a:rPr>
              <a:t>twice</a:t>
            </a:r>
            <a:r>
              <a:rPr lang="en-US" sz="2800" dirty="0">
                <a:solidFill>
                  <a:srgbClr val="F5F5F5"/>
                </a:solidFill>
                <a:effectLst>
                  <a:outerShdw blurRad="38100" dist="38100" dir="2700000" algn="ctr" rotWithShape="0">
                    <a:schemeClr val="tx1"/>
                  </a:outerShdw>
                </a:effectLst>
              </a:rPr>
              <a:t> that this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2800" dirty="0">
                <a:solidFill>
                  <a:srgbClr val="F5F5F5"/>
                </a:solidFill>
                <a:effectLst>
                  <a:outerShdw blurRad="38100" dist="38100" dir="2700000" algn="ctr" rotWithShape="0">
                    <a:schemeClr val="tx1"/>
                  </a:outerShdw>
                </a:effectLst>
              </a:rPr>
              <a:t>” is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a:t>
            </a:r>
            <a:r>
              <a:rPr lang="en-US" sz="2800" dirty="0">
                <a:solidFill>
                  <a:srgbClr val="F5F5F5"/>
                </a:solidFill>
                <a:effectLst>
                  <a:outerShdw blurRad="38100" dist="38100" dir="2700000" algn="ctr" rotWithShape="0">
                    <a:schemeClr val="tx1"/>
                  </a:outerShdw>
                </a:effectLst>
              </a:rPr>
              <a:t>” (10:2,8), apparently for emphasis.</a:t>
            </a:r>
          </a:p>
          <a:p>
            <a:pPr lvl="1"/>
            <a:r>
              <a:rPr lang="en-US" sz="2800" dirty="0">
                <a:solidFill>
                  <a:srgbClr val="F5F5F5"/>
                </a:solidFill>
                <a:effectLst>
                  <a:outerShdw blurRad="38100" dist="38100" dir="2700000" algn="ctr" rotWithShape="0">
                    <a:schemeClr val="tx1"/>
                  </a:outerShdw>
                </a:effectLst>
              </a:rPr>
              <a:t>Previously we learned that only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Lamb</a:t>
            </a:r>
            <a:r>
              <a:rPr lang="en-US" sz="2800" dirty="0">
                <a:solidFill>
                  <a:srgbClr val="F5F5F5"/>
                </a:solidFill>
                <a:effectLst>
                  <a:outerShdw blurRad="38100" dist="38100" dir="2700000" algn="ctr" rotWithShape="0">
                    <a:schemeClr val="tx1"/>
                  </a:outerShdw>
                </a:effectLst>
              </a:rPr>
              <a:t>” (Christ) can take the scroll to open it (5:3-8)</a:t>
            </a:r>
          </a:p>
          <a:p>
            <a:pPr lvl="1"/>
            <a:r>
              <a:rPr lang="en-US" sz="2800" dirty="0">
                <a:solidFill>
                  <a:srgbClr val="F5F5F5"/>
                </a:solidFill>
                <a:effectLst>
                  <a:outerShdw blurRad="38100" dist="38100" dir="2700000" algn="ctr" rotWithShape="0">
                    <a:schemeClr val="tx1"/>
                  </a:outerShdw>
                </a:effectLst>
              </a:rPr>
              <a:t>Here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2800" dirty="0">
                <a:solidFill>
                  <a:srgbClr val="F5F5F5"/>
                </a:solidFill>
                <a:effectLst>
                  <a:outerShdw blurRad="38100" dist="38100" dir="2700000" algn="ctr" rotWithShape="0">
                    <a:schemeClr val="tx1"/>
                  </a:outerShdw>
                </a:effectLst>
              </a:rPr>
              <a:t>” (Christ) descends from heaven holding it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 in his hand</a:t>
            </a:r>
            <a:r>
              <a:rPr lang="en-US" sz="2800" dirty="0">
                <a:solidFill>
                  <a:srgbClr val="F5F5F5"/>
                </a:solidFill>
                <a:effectLst>
                  <a:outerShdw blurRad="38100" dist="38100" dir="2700000" algn="ctr" rotWithShape="0">
                    <a:schemeClr val="tx1"/>
                  </a:outerShdw>
                </a:effectLst>
              </a:rPr>
              <a:t>”. </a:t>
            </a:r>
          </a:p>
          <a:p>
            <a:pPr lvl="1"/>
            <a:r>
              <a:rPr lang="en-US" sz="2800" dirty="0">
                <a:solidFill>
                  <a:srgbClr val="F5F5F5"/>
                </a:solidFill>
                <a:effectLst>
                  <a:outerShdw blurRad="38100" dist="38100" dir="2700000" algn="ctr" rotWithShape="0">
                    <a:schemeClr val="tx1"/>
                  </a:outerShdw>
                </a:effectLst>
              </a:rPr>
              <a:t>Thus, in both chapters Christ is in control of the heavenly scroll. </a:t>
            </a:r>
          </a:p>
          <a:p>
            <a:pPr lvl="1"/>
            <a:r>
              <a:rPr lang="en-US" sz="2800" dirty="0">
                <a:solidFill>
                  <a:srgbClr val="F5F5F5"/>
                </a:solidFill>
                <a:effectLst>
                  <a:outerShdw blurRad="38100" dist="38100" dir="2700000" algn="ctr" rotWithShape="0">
                    <a:schemeClr val="tx1"/>
                  </a:outerShdw>
                </a:effectLst>
              </a:rPr>
              <a:t>In fact, the last time we saw this scroll, Christ still had the scroll in his hand as he opened its seventh and final seal (8:1).</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4525638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A602DD8-62F6-AA36-4F53-E85F1855942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E8A5B81-B981-E487-6328-BC106E92976F}"/>
              </a:ext>
            </a:extLst>
          </p:cNvPr>
          <p:cNvSpPr>
            <a:spLocks noGrp="1"/>
          </p:cNvSpPr>
          <p:nvPr>
            <p:ph type="title"/>
          </p:nvPr>
        </p:nvSpPr>
        <p:spPr>
          <a:xfrm>
            <a:off x="0" y="1"/>
            <a:ext cx="12192000" cy="1031966"/>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 in his hand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like a lion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BF1B249-665E-E3A3-9D8F-6DAEBCA27B96}"/>
              </a:ext>
            </a:extLst>
          </p:cNvPr>
          <p:cNvSpPr>
            <a:spLocks noGrp="1"/>
          </p:cNvSpPr>
          <p:nvPr>
            <p:ph idx="1"/>
          </p:nvPr>
        </p:nvSpPr>
        <p:spPr>
          <a:xfrm>
            <a:off x="33556" y="1219200"/>
            <a:ext cx="12025617" cy="5669280"/>
          </a:xfrm>
        </p:spPr>
        <p:txBody>
          <a:bodyPr>
            <a:normAutofit/>
          </a:bodyPr>
          <a:lstStyle/>
          <a:p>
            <a:pPr lvl="1"/>
            <a:r>
              <a:rPr lang="en-US" sz="3600" b="1" i="1" dirty="0">
                <a:solidFill>
                  <a:srgbClr val="F5F5F5"/>
                </a:solidFill>
                <a:effectLst>
                  <a:outerShdw blurRad="38100" dist="38100" dir="2700000" algn="ctr" rotWithShape="0">
                    <a:schemeClr val="tx1"/>
                  </a:outerShdw>
                </a:effectLst>
              </a:rPr>
              <a:t>Another</a:t>
            </a:r>
            <a:r>
              <a:rPr lang="en-US" sz="3600" dirty="0">
                <a:solidFill>
                  <a:srgbClr val="F5F5F5"/>
                </a:solidFill>
                <a:effectLst>
                  <a:outerShdw blurRad="38100" dist="38100" dir="2700000" algn="ctr" rotWithShape="0">
                    <a:schemeClr val="tx1"/>
                  </a:outerShdw>
                </a:effectLst>
              </a:rPr>
              <a:t> reason for thinking that chapters 5 and 10 are referring to the same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scroll</a:t>
            </a:r>
            <a:r>
              <a:rPr lang="en-US" sz="3600" dirty="0">
                <a:solidFill>
                  <a:srgbClr val="F5F5F5"/>
                </a:solidFill>
                <a:effectLst>
                  <a:outerShdw blurRad="38100" dist="38100" dir="2700000" algn="ctr" rotWithShape="0">
                    <a:schemeClr val="tx1"/>
                  </a:outerShdw>
                </a:effectLst>
              </a:rPr>
              <a:t>” is that both chapters set their </a:t>
            </a:r>
            <a:r>
              <a:rPr lang="en-US" sz="3600" b="1" i="1" dirty="0">
                <a:solidFill>
                  <a:srgbClr val="F5F5F5"/>
                </a:solidFill>
                <a:effectLst>
                  <a:outerShdw blurRad="38100" dist="38100" dir="2700000" algn="ctr" rotWithShape="0">
                    <a:schemeClr val="tx1"/>
                  </a:outerShdw>
                </a:effectLst>
              </a:rPr>
              <a:t>scenery</a:t>
            </a:r>
            <a:r>
              <a:rPr lang="en-US" sz="3600" dirty="0">
                <a:solidFill>
                  <a:srgbClr val="F5F5F5"/>
                </a:solidFill>
                <a:effectLst>
                  <a:outerShdw blurRad="38100" dist="38100" dir="2700000" algn="ctr" rotWithShape="0">
                    <a:schemeClr val="tx1"/>
                  </a:outerShdw>
                </a:effectLst>
              </a:rPr>
              <a:t> with many of the </a:t>
            </a:r>
            <a:r>
              <a:rPr lang="en-US" sz="3600" b="1" i="1" dirty="0">
                <a:solidFill>
                  <a:srgbClr val="F5F5F5"/>
                </a:solidFill>
                <a:effectLst>
                  <a:outerShdw blurRad="38100" dist="38100" dir="2700000" algn="ctr" rotWithShape="0">
                    <a:schemeClr val="tx1"/>
                  </a:outerShdw>
                </a:effectLst>
              </a:rPr>
              <a:t>same images</a:t>
            </a:r>
            <a:r>
              <a:rPr lang="en-US" sz="3600" dirty="0">
                <a:solidFill>
                  <a:srgbClr val="F5F5F5"/>
                </a:solidFill>
                <a:effectLst>
                  <a:outerShdw blurRad="38100" dist="38100" dir="2700000" algn="ctr" rotWithShape="0">
                    <a:schemeClr val="tx1"/>
                  </a:outerShdw>
                </a:effectLst>
              </a:rPr>
              <a:t>: </a:t>
            </a:r>
          </a:p>
          <a:p>
            <a:pPr lvl="2"/>
            <a:r>
              <a:rPr lang="en-US" sz="3200" dirty="0">
                <a:solidFill>
                  <a:srgbClr val="F5F5F5"/>
                </a:solidFill>
                <a:effectLst>
                  <a:outerShdw blurRad="38100" dist="38100" dir="2700000" algn="ctr" rotWithShape="0">
                    <a:schemeClr val="tx1"/>
                  </a:outerShdw>
                </a:effectLst>
              </a:rPr>
              <a:t>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 </a:t>
            </a:r>
            <a:r>
              <a:rPr lang="en-US" sz="3200" dirty="0">
                <a:solidFill>
                  <a:srgbClr val="F5F5F5"/>
                </a:solidFill>
                <a:effectLst>
                  <a:outerShdw blurRad="38100" dist="38100" dir="2700000" algn="ctr" rotWithShape="0">
                    <a:schemeClr val="tx1"/>
                  </a:outerShdw>
                </a:effectLst>
              </a:rPr>
              <a:t>” (though the previous one is not Christ) who cries out with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a:t>
            </a:r>
            <a:r>
              <a:rPr lang="en-US" sz="3200" dirty="0">
                <a:solidFill>
                  <a:srgbClr val="F5F5F5"/>
                </a:solidFill>
                <a:effectLst>
                  <a:outerShdw blurRad="38100" dist="38100" dir="2700000" algn="ctr" rotWithShape="0">
                    <a:schemeClr val="tx1"/>
                  </a:outerShdw>
                </a:effectLst>
              </a:rPr>
              <a:t>” (5:2; 10:3)</a:t>
            </a:r>
          </a:p>
          <a:p>
            <a:pPr lvl="2"/>
            <a:r>
              <a:rPr lang="en-US" sz="3200" dirty="0">
                <a:solidFill>
                  <a:srgbClr val="F5F5F5"/>
                </a:solidFill>
                <a:effectLst>
                  <a:outerShdw blurRad="38100" dist="38100" dir="2700000" algn="ctr" rotWithShape="0">
                    <a:schemeClr val="tx1"/>
                  </a:outerShdw>
                </a:effectLst>
              </a:rPr>
              <a:t>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lion</a:t>
            </a:r>
            <a:r>
              <a:rPr lang="en-US" sz="3200" dirty="0">
                <a:solidFill>
                  <a:srgbClr val="F5F5F5"/>
                </a:solidFill>
                <a:effectLst>
                  <a:outerShdw blurRad="38100" dist="38100" dir="2700000" algn="ctr" rotWithShape="0">
                    <a:schemeClr val="tx1"/>
                  </a:outerShdw>
                </a:effectLst>
              </a:rPr>
              <a:t>” is mentioned (5:5; 10:3), </a:t>
            </a:r>
          </a:p>
          <a:p>
            <a:pPr lvl="2"/>
            <a:r>
              <a:rPr lang="en-US" sz="3200" dirty="0">
                <a:solidFill>
                  <a:srgbClr val="F5F5F5"/>
                </a:solidFill>
                <a:effectLst>
                  <a:outerShdw blurRad="38100" dist="38100" dir="2700000" algn="ctr" rotWithShape="0">
                    <a:schemeClr val="tx1"/>
                  </a:outerShdw>
                </a:effectLst>
              </a:rPr>
              <a:t>the prominent taking of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scroll</a:t>
            </a:r>
            <a:r>
              <a:rPr lang="en-US" sz="3200" dirty="0">
                <a:solidFill>
                  <a:srgbClr val="F5F5F5"/>
                </a:solidFill>
                <a:effectLst>
                  <a:outerShdw blurRad="38100" dist="38100" dir="2700000" algn="ctr" rotWithShape="0">
                    <a:schemeClr val="tx1"/>
                  </a:outerShdw>
                </a:effectLst>
              </a:rPr>
              <a:t>” from a heavenly hand (5:7; 10:8-9)</a:t>
            </a:r>
          </a:p>
          <a:p>
            <a:pPr lvl="2"/>
            <a:r>
              <a:rPr lang="en-US" sz="3200" dirty="0">
                <a:solidFill>
                  <a:srgbClr val="F5F5F5"/>
                </a:solidFill>
                <a:effectLst>
                  <a:outerShdw blurRad="38100" dist="38100" dir="2700000" algn="ctr" rotWithShape="0">
                    <a:schemeClr val="tx1"/>
                  </a:outerShdw>
                </a:effectLst>
              </a:rPr>
              <a:t>references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heaven</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earth</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a:t>
            </a:r>
            <a:r>
              <a:rPr lang="en-US" sz="3200" dirty="0">
                <a:solidFill>
                  <a:srgbClr val="F5F5F5"/>
                </a:solidFill>
                <a:effectLst>
                  <a:outerShdw blurRad="38100" dist="38100" dir="2700000" algn="ctr" rotWithShape="0">
                    <a:schemeClr val="tx1"/>
                  </a:outerShdw>
                </a:effectLst>
              </a:rPr>
              <a:t>” (5:13a; 10:6b) and to God’s eternality (5:13b; 10:6a). </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899383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C0C0C67-5F68-5D6C-C087-55642BC51B7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276BCF1-60DF-A416-F45D-2B51FF31AD7C}"/>
              </a:ext>
            </a:extLst>
          </p:cNvPr>
          <p:cNvSpPr>
            <a:spLocks noGrp="1"/>
          </p:cNvSpPr>
          <p:nvPr>
            <p:ph type="title"/>
          </p:nvPr>
        </p:nvSpPr>
        <p:spPr>
          <a:xfrm>
            <a:off x="0" y="0"/>
            <a:ext cx="12192000" cy="11564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scroll open in his hand.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loud voice, like a lion 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CB712A9-ACA2-4CBC-23F6-769E31335CB2}"/>
              </a:ext>
            </a:extLst>
          </p:cNvPr>
          <p:cNvSpPr>
            <a:spLocks noGrp="1"/>
          </p:cNvSpPr>
          <p:nvPr>
            <p:ph idx="1"/>
          </p:nvPr>
        </p:nvSpPr>
        <p:spPr>
          <a:xfrm>
            <a:off x="33556" y="1358154"/>
            <a:ext cx="12025617" cy="820270"/>
          </a:xfrm>
        </p:spPr>
        <p:txBody>
          <a:bodyPr>
            <a:normAutofit fontScale="92500" lnSpcReduction="10000"/>
          </a:bodyPr>
          <a:lstStyle/>
          <a:p>
            <a:pPr lvl="1"/>
            <a:r>
              <a:rPr lang="en-US" sz="3000" dirty="0">
                <a:solidFill>
                  <a:srgbClr val="F5F5F5"/>
                </a:solidFill>
                <a:effectLst>
                  <a:outerShdw blurRad="38100" dist="38100" dir="2700000" algn="ctr" rotWithShape="0">
                    <a:schemeClr val="tx1"/>
                  </a:outerShdw>
                </a:effectLst>
              </a:rPr>
              <a:t>Also, both chapters (5 and 10) make an obvious allusion to Ezekiel 2:9–3:3 in relation to the scroll:</a:t>
            </a:r>
          </a:p>
        </p:txBody>
      </p:sp>
      <p:graphicFrame>
        <p:nvGraphicFramePr>
          <p:cNvPr id="2" name="Table 1">
            <a:extLst>
              <a:ext uri="{FF2B5EF4-FFF2-40B4-BE49-F238E27FC236}">
                <a16:creationId xmlns:a16="http://schemas.microsoft.com/office/drawing/2014/main" id="{7A40D07D-DA83-FB4E-B4B0-E68F26F2909C}"/>
              </a:ext>
            </a:extLst>
          </p:cNvPr>
          <p:cNvGraphicFramePr>
            <a:graphicFrameLocks noGrp="1"/>
          </p:cNvGraphicFramePr>
          <p:nvPr>
            <p:extLst>
              <p:ext uri="{D42A27DB-BD31-4B8C-83A1-F6EECF244321}">
                <p14:modId xmlns:p14="http://schemas.microsoft.com/office/powerpoint/2010/main" val="2317949887"/>
              </p:ext>
            </p:extLst>
          </p:nvPr>
        </p:nvGraphicFramePr>
        <p:xfrm>
          <a:off x="803654" y="2285233"/>
          <a:ext cx="11060954" cy="1651000"/>
        </p:xfrm>
        <a:graphic>
          <a:graphicData uri="http://schemas.openxmlformats.org/drawingml/2006/table">
            <a:tbl>
              <a:tblPr firstRow="1" bandRow="1">
                <a:tableStyleId>{5C22544A-7EE6-4342-B048-85BDC9FD1C3A}</a:tableStyleId>
              </a:tblPr>
              <a:tblGrid>
                <a:gridCol w="5085977">
                  <a:extLst>
                    <a:ext uri="{9D8B030D-6E8A-4147-A177-3AD203B41FA5}">
                      <a16:colId xmlns:a16="http://schemas.microsoft.com/office/drawing/2014/main" val="168442566"/>
                    </a:ext>
                  </a:extLst>
                </a:gridCol>
                <a:gridCol w="5974977">
                  <a:extLst>
                    <a:ext uri="{9D8B030D-6E8A-4147-A177-3AD203B41FA5}">
                      <a16:colId xmlns:a16="http://schemas.microsoft.com/office/drawing/2014/main" val="1846884906"/>
                    </a:ext>
                  </a:extLst>
                </a:gridCol>
              </a:tblGrid>
              <a:tr h="370840">
                <a:tc>
                  <a:txBody>
                    <a:bodyPr/>
                    <a:lstStyle/>
                    <a:p>
                      <a:r>
                        <a:rPr lang="en-US" dirty="0"/>
                        <a:t>Ezekiel</a:t>
                      </a:r>
                    </a:p>
                  </a:txBody>
                  <a:tcPr/>
                </a:tc>
                <a:tc>
                  <a:txBody>
                    <a:bodyPr/>
                    <a:lstStyle/>
                    <a:p>
                      <a:r>
                        <a:rPr lang="en-US" dirty="0"/>
                        <a:t>Revelation</a:t>
                      </a:r>
                    </a:p>
                  </a:txBody>
                  <a:tcPr/>
                </a:tc>
                <a:extLst>
                  <a:ext uri="{0D108BD9-81ED-4DB2-BD59-A6C34878D82A}">
                    <a16:rowId xmlns:a16="http://schemas.microsoft.com/office/drawing/2014/main" val="4059105464"/>
                  </a:ext>
                </a:extLst>
              </a:tr>
              <a:tr h="370840">
                <a:tc>
                  <a:txBody>
                    <a:bodyPr/>
                    <a:lstStyle/>
                    <a:p>
                      <a:r>
                        <a:rPr lang="en-US" dirty="0"/>
                        <a:t>A hand holds out </a:t>
                      </a:r>
                      <a:r>
                        <a:rPr lang="en-US" b="1" dirty="0"/>
                        <a:t>a scroll written on both sides </a:t>
                      </a:r>
                      <a:r>
                        <a:rPr lang="en-US" dirty="0"/>
                        <a:t>(2:9–10).</a:t>
                      </a:r>
                    </a:p>
                  </a:txBody>
                  <a:tcPr/>
                </a:tc>
                <a:tc>
                  <a:txBody>
                    <a:bodyPr/>
                    <a:lstStyle/>
                    <a:p>
                      <a:r>
                        <a:rPr lang="en-US" dirty="0"/>
                        <a:t>John sees </a:t>
                      </a:r>
                      <a:r>
                        <a:rPr lang="en-US" b="1" dirty="0"/>
                        <a:t>a scroll written on both sides </a:t>
                      </a:r>
                      <a:r>
                        <a:rPr lang="en-US" dirty="0"/>
                        <a:t>in God’s hand (5:1).</a:t>
                      </a:r>
                    </a:p>
                  </a:txBody>
                  <a:tcPr/>
                </a:tc>
                <a:extLst>
                  <a:ext uri="{0D108BD9-81ED-4DB2-BD59-A6C34878D82A}">
                    <a16:rowId xmlns:a16="http://schemas.microsoft.com/office/drawing/2014/main" val="1482894556"/>
                  </a:ext>
                </a:extLst>
              </a:tr>
              <a:tr h="370840">
                <a:tc>
                  <a:txBody>
                    <a:bodyPr/>
                    <a:lstStyle/>
                    <a:p>
                      <a:r>
                        <a:rPr lang="en-US" dirty="0"/>
                        <a:t>Ezekiel is </a:t>
                      </a:r>
                      <a:r>
                        <a:rPr lang="en-US" b="1" dirty="0"/>
                        <a:t>told to eat the scroll</a:t>
                      </a:r>
                      <a:r>
                        <a:rPr lang="en-US" dirty="0"/>
                        <a:t>, and it </a:t>
                      </a:r>
                      <a:r>
                        <a:rPr lang="en-US" b="1" dirty="0"/>
                        <a:t>tastes sweet as honey </a:t>
                      </a:r>
                      <a:r>
                        <a:rPr lang="en-US" dirty="0"/>
                        <a:t>(3:1–3).</a:t>
                      </a:r>
                    </a:p>
                  </a:txBody>
                  <a:tcPr/>
                </a:tc>
                <a:tc>
                  <a:txBody>
                    <a:bodyPr/>
                    <a:lstStyle/>
                    <a:p>
                      <a:r>
                        <a:rPr lang="en-US" dirty="0"/>
                        <a:t>John is </a:t>
                      </a:r>
                      <a:r>
                        <a:rPr lang="en-US" b="1" dirty="0"/>
                        <a:t>told to eat the (open) scroll </a:t>
                      </a:r>
                      <a:r>
                        <a:rPr lang="en-US" dirty="0"/>
                        <a:t>and eats it; it </a:t>
                      </a:r>
                      <a:r>
                        <a:rPr lang="en-US" b="1" dirty="0"/>
                        <a:t>tastes sweet as honey</a:t>
                      </a:r>
                      <a:r>
                        <a:rPr lang="en-US" dirty="0"/>
                        <a:t>, then makes his stomach bitter (10:8–10).</a:t>
                      </a:r>
                    </a:p>
                  </a:txBody>
                  <a:tcPr/>
                </a:tc>
                <a:extLst>
                  <a:ext uri="{0D108BD9-81ED-4DB2-BD59-A6C34878D82A}">
                    <a16:rowId xmlns:a16="http://schemas.microsoft.com/office/drawing/2014/main" val="169487615"/>
                  </a:ext>
                </a:extLst>
              </a:tr>
            </a:tbl>
          </a:graphicData>
        </a:graphic>
      </p:graphicFrame>
      <p:sp>
        <p:nvSpPr>
          <p:cNvPr id="3" name="Content Placeholder 4">
            <a:extLst>
              <a:ext uri="{FF2B5EF4-FFF2-40B4-BE49-F238E27FC236}">
                <a16:creationId xmlns:a16="http://schemas.microsoft.com/office/drawing/2014/main" id="{63F93DEB-A546-861F-E24E-5DC8A287835B}"/>
              </a:ext>
            </a:extLst>
          </p:cNvPr>
          <p:cNvSpPr txBox="1">
            <a:spLocks/>
          </p:cNvSpPr>
          <p:nvPr/>
        </p:nvSpPr>
        <p:spPr>
          <a:xfrm>
            <a:off x="452844" y="4193177"/>
            <a:ext cx="11568417" cy="256467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F5F5F5"/>
                </a:solidFill>
                <a:effectLst>
                  <a:outerShdw blurRad="38100" dist="38100" dir="2700000" algn="ctr" rotWithShape="0">
                    <a:schemeClr val="tx1"/>
                  </a:outerShdw>
                </a:effectLst>
              </a:rPr>
              <a:t>So, Revelation 5 echoes the </a:t>
            </a:r>
            <a:r>
              <a:rPr lang="en-US" sz="3200" b="1" i="1" dirty="0">
                <a:solidFill>
                  <a:srgbClr val="F5F5F5"/>
                </a:solidFill>
                <a:effectLst>
                  <a:outerShdw blurRad="38100" dist="38100" dir="2700000" algn="ctr" rotWithShape="0">
                    <a:schemeClr val="tx1"/>
                  </a:outerShdw>
                </a:effectLst>
              </a:rPr>
              <a:t>appearance</a:t>
            </a:r>
            <a:r>
              <a:rPr lang="en-US" sz="3200" dirty="0">
                <a:solidFill>
                  <a:srgbClr val="F5F5F5"/>
                </a:solidFill>
                <a:effectLst>
                  <a:outerShdw blurRad="38100" dist="38100" dir="2700000" algn="ctr" rotWithShape="0">
                    <a:schemeClr val="tx1"/>
                  </a:outerShdw>
                </a:effectLst>
              </a:rPr>
              <a:t> of Ezekiel’s scroll, while Revelation 10 echoes the prophet </a:t>
            </a:r>
            <a:r>
              <a:rPr lang="en-US" sz="3200" b="1" i="1" dirty="0">
                <a:solidFill>
                  <a:srgbClr val="F5F5F5"/>
                </a:solidFill>
                <a:effectLst>
                  <a:outerShdw blurRad="38100" dist="38100" dir="2700000" algn="ctr" rotWithShape="0">
                    <a:schemeClr val="tx1"/>
                  </a:outerShdw>
                </a:effectLst>
              </a:rPr>
              <a:t>receiving and eating it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Taken together, these echoes strengthen the case that John is seeing the same scroll both in chapters 5 and 10. </a:t>
            </a:r>
          </a:p>
          <a:p>
            <a:r>
              <a:rPr lang="en-US" sz="3200" dirty="0">
                <a:solidFill>
                  <a:srgbClr val="F5F5F5"/>
                </a:solidFill>
                <a:effectLst>
                  <a:outerShdw blurRad="38100" dist="38100" dir="2700000" algn="ctr" rotWithShape="0">
                    <a:schemeClr val="tx1"/>
                  </a:outerShdw>
                </a:effectLst>
              </a:rPr>
              <a:t>Also, Ezekiel’s scroll contains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lamentation and mourning and woe</a:t>
            </a:r>
            <a:r>
              <a:rPr lang="en-US" sz="3200" dirty="0">
                <a:solidFill>
                  <a:srgbClr val="F5F5F5"/>
                </a:solidFill>
                <a:effectLst>
                  <a:outerShdw blurRad="38100" dist="38100" dir="2700000" algn="ctr" rotWithShape="0">
                    <a:schemeClr val="tx1"/>
                  </a:outerShdw>
                </a:effectLst>
              </a:rPr>
              <a:t>” (2:10), which fits the message of judgment associated with </a:t>
            </a:r>
            <a:r>
              <a:rPr lang="en-US" sz="3200" b="1" i="1" dirty="0">
                <a:solidFill>
                  <a:srgbClr val="F5F5F5"/>
                </a:solidFill>
                <a:effectLst>
                  <a:outerShdw blurRad="38100" dist="38100" dir="2700000" algn="ctr" rotWithShape="0">
                    <a:schemeClr val="tx1"/>
                  </a:outerShdw>
                </a:effectLst>
              </a:rPr>
              <a:t>both</a:t>
            </a:r>
            <a:r>
              <a:rPr lang="en-US" sz="3200" dirty="0">
                <a:solidFill>
                  <a:srgbClr val="F5F5F5"/>
                </a:solidFill>
                <a:effectLst>
                  <a:outerShdw blurRad="38100" dist="38100" dir="2700000" algn="ctr" rotWithShape="0">
                    <a:schemeClr val="tx1"/>
                  </a:outerShdw>
                </a:effectLst>
              </a:rPr>
              <a:t> chapters.</a:t>
            </a:r>
          </a:p>
        </p:txBody>
      </p:sp>
    </p:spTree>
    <p:extLst>
      <p:ext uri="{BB962C8B-B14F-4D97-AF65-F5344CB8AC3E}">
        <p14:creationId xmlns:p14="http://schemas.microsoft.com/office/powerpoint/2010/main" val="9721542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p:cTn id="28"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D1B79A6-6439-9913-191E-ACBE569B63C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15EF001-738F-15F2-FD36-BD97DECF8A11}"/>
              </a:ext>
            </a:extLst>
          </p:cNvPr>
          <p:cNvSpPr>
            <a:spLocks noGrp="1"/>
          </p:cNvSpPr>
          <p:nvPr>
            <p:ph type="title"/>
          </p:nvPr>
        </p:nvSpPr>
        <p:spPr>
          <a:xfrm>
            <a:off x="0" y="0"/>
            <a:ext cx="12192000" cy="11564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little scroll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 in his hand.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loud voice, like a lion 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07B56FD4-17B3-83D8-BF8D-656B8EE4B3DC}"/>
              </a:ext>
            </a:extLst>
          </p:cNvPr>
          <p:cNvSpPr>
            <a:spLocks noGrp="1"/>
          </p:cNvSpPr>
          <p:nvPr>
            <p:ph idx="1"/>
          </p:nvPr>
        </p:nvSpPr>
        <p:spPr>
          <a:xfrm>
            <a:off x="33556" y="1425388"/>
            <a:ext cx="12025617" cy="5361306"/>
          </a:xfrm>
        </p:spPr>
        <p:txBody>
          <a:bodyPr>
            <a:normAutofit/>
          </a:bodyPr>
          <a:lstStyle/>
          <a:p>
            <a:r>
              <a:rPr lang="en-US" sz="3200" dirty="0">
                <a:solidFill>
                  <a:srgbClr val="F5F5F5"/>
                </a:solidFill>
                <a:effectLst>
                  <a:outerShdw blurRad="38100" dist="38100" dir="2700000" algn="ctr" rotWithShape="0">
                    <a:schemeClr val="tx1"/>
                  </a:outerShdw>
                </a:effectLst>
              </a:rPr>
              <a:t>We should also note that calling it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little scroll</a:t>
            </a:r>
            <a:r>
              <a:rPr lang="en-US" sz="3200" dirty="0">
                <a:solidFill>
                  <a:srgbClr val="F5F5F5"/>
                </a:solidFill>
                <a:effectLst>
                  <a:outerShdw blurRad="38100" dist="38100" dir="2700000" algn="ctr" rotWithShape="0">
                    <a:schemeClr val="tx1"/>
                  </a:outerShdw>
                </a:effectLst>
              </a:rPr>
              <a:t>” does not mean it must be a </a:t>
            </a:r>
            <a:r>
              <a:rPr lang="en-US" sz="3200" b="1" i="1" dirty="0">
                <a:solidFill>
                  <a:srgbClr val="F5F5F5"/>
                </a:solidFill>
                <a:effectLst>
                  <a:outerShdw blurRad="38100" dist="38100" dir="2700000" algn="ctr" rotWithShape="0">
                    <a:schemeClr val="tx1"/>
                  </a:outerShdw>
                </a:effectLst>
              </a:rPr>
              <a:t>different</a:t>
            </a:r>
            <a:r>
              <a:rPr lang="en-US" sz="3200" dirty="0">
                <a:solidFill>
                  <a:srgbClr val="F5F5F5"/>
                </a:solidFill>
                <a:effectLst>
                  <a:outerShdw blurRad="38100" dist="38100" dir="2700000" algn="ctr" rotWithShape="0">
                    <a:schemeClr val="tx1"/>
                  </a:outerShdw>
                </a:effectLst>
              </a:rPr>
              <a:t> scroll. </a:t>
            </a:r>
          </a:p>
          <a:p>
            <a:r>
              <a:rPr lang="en-US" sz="3200" dirty="0">
                <a:solidFill>
                  <a:srgbClr val="F5F5F5"/>
                </a:solidFill>
                <a:effectLst>
                  <a:outerShdw blurRad="38100" dist="38100" dir="2700000" algn="ctr" rotWithShape="0">
                    <a:schemeClr val="tx1"/>
                  </a:outerShdw>
                </a:effectLst>
              </a:rPr>
              <a:t>In fact, in Revelation 10:8, John refers to this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little scroll</a:t>
            </a:r>
            <a:r>
              <a:rPr lang="en-US" sz="3200" dirty="0">
                <a:solidFill>
                  <a:srgbClr val="F5F5F5"/>
                </a:solidFill>
                <a:effectLst>
                  <a:outerShdw blurRad="38100" dist="38100" dir="2700000" algn="ctr" rotWithShape="0">
                    <a:schemeClr val="tx1"/>
                  </a:outerShdw>
                </a:effectLst>
              </a:rPr>
              <a:t>” as simply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scroll</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John’s reason for calling it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little scroll</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may</a:t>
            </a:r>
            <a:r>
              <a:rPr lang="en-US" sz="3200" dirty="0">
                <a:solidFill>
                  <a:srgbClr val="F5F5F5"/>
                </a:solidFill>
                <a:effectLst>
                  <a:outerShdw blurRad="38100" dist="38100" dir="2700000" algn="ctr" rotWithShape="0">
                    <a:schemeClr val="tx1"/>
                  </a:outerShdw>
                </a:effectLst>
              </a:rPr>
              <a:t> be to emphasize how </a:t>
            </a:r>
            <a:r>
              <a:rPr lang="en-US" sz="3200" b="1" i="1" dirty="0">
                <a:solidFill>
                  <a:srgbClr val="F5F5F5"/>
                </a:solidFill>
                <a:effectLst>
                  <a:outerShdw blurRad="38100" dist="38100" dir="2700000" algn="ctr" rotWithShape="0">
                    <a:schemeClr val="tx1"/>
                  </a:outerShdw>
                </a:effectLst>
              </a:rPr>
              <a:t>large</a:t>
            </a:r>
            <a:r>
              <a:rPr lang="en-US" sz="3200" dirty="0">
                <a:solidFill>
                  <a:srgbClr val="F5F5F5"/>
                </a:solidFill>
                <a:effectLst>
                  <a:outerShdw blurRad="38100" dist="38100" dir="2700000" algn="ctr" rotWithShape="0">
                    <a:schemeClr val="tx1"/>
                  </a:outerShdw>
                </a:effectLst>
              </a:rPr>
              <a:t> the angel is in comparison as he stands over the land and sea.</a:t>
            </a:r>
          </a:p>
          <a:p>
            <a:r>
              <a:rPr lang="en-US" sz="3200" dirty="0">
                <a:solidFill>
                  <a:srgbClr val="F5F5F5"/>
                </a:solidFill>
                <a:effectLst>
                  <a:outerShdw blurRad="38100" dist="38100" dir="2700000" algn="ctr" rotWithShape="0">
                    <a:schemeClr val="tx1"/>
                  </a:outerShdw>
                </a:effectLst>
              </a:rPr>
              <a:t>So, why bring the scroll back into view now? </a:t>
            </a:r>
          </a:p>
          <a:p>
            <a:r>
              <a:rPr lang="en-US" sz="3200" dirty="0">
                <a:solidFill>
                  <a:srgbClr val="F5F5F5"/>
                </a:solidFill>
                <a:effectLst>
                  <a:outerShdw blurRad="38100" dist="38100" dir="2700000" algn="ctr" rotWithShape="0">
                    <a:schemeClr val="tx1"/>
                  </a:outerShdw>
                </a:effectLst>
              </a:rPr>
              <a:t>By bringing the scroll mentioned in Revelation 5 back into view, we learn of the theological consequences of its opening, i.e., the redemptive-historical results of the judgments upon Israel. </a:t>
            </a:r>
          </a:p>
        </p:txBody>
      </p:sp>
    </p:spTree>
    <p:extLst>
      <p:ext uri="{BB962C8B-B14F-4D97-AF65-F5344CB8AC3E}">
        <p14:creationId xmlns:p14="http://schemas.microsoft.com/office/powerpoint/2010/main" val="3254007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E0A6BD4-8416-56F4-2CC0-F7564EB7A448}"/>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9EC9281-C3EB-4919-E80E-F945639535B3}"/>
              </a:ext>
            </a:extLst>
          </p:cNvPr>
          <p:cNvSpPr>
            <a:spLocks noGrp="1"/>
          </p:cNvSpPr>
          <p:nvPr>
            <p:ph type="title"/>
          </p:nvPr>
        </p:nvSpPr>
        <p:spPr>
          <a:xfrm>
            <a:off x="0" y="0"/>
            <a:ext cx="12192000" cy="11564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scroll open in his hand.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loud voice, like a lion 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7DB7AF80-7058-4BB8-D0FC-819DD91F5F39}"/>
              </a:ext>
            </a:extLst>
          </p:cNvPr>
          <p:cNvSpPr>
            <a:spLocks noGrp="1"/>
          </p:cNvSpPr>
          <p:nvPr>
            <p:ph idx="1"/>
          </p:nvPr>
        </p:nvSpPr>
        <p:spPr>
          <a:xfrm>
            <a:off x="33556" y="1425388"/>
            <a:ext cx="12025617" cy="5361306"/>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In the preceding context (9:20-21), John notes that Israel does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not repent</a:t>
            </a:r>
            <a:r>
              <a:rPr lang="en-US" sz="3200" dirty="0">
                <a:solidFill>
                  <a:srgbClr val="F5F5F5"/>
                </a:solidFill>
                <a:effectLst>
                  <a:outerShdw blurRad="38100" dist="38100" dir="2700000" algn="ctr" rotWithShape="0">
                    <a:schemeClr val="tx1"/>
                  </a:outerShdw>
                </a:effectLst>
              </a:rPr>
              <a:t>” under God’s judgments, even after the Lamb unseals the book. </a:t>
            </a:r>
          </a:p>
          <a:p>
            <a:r>
              <a:rPr lang="en-US" sz="3200" dirty="0">
                <a:solidFill>
                  <a:srgbClr val="F5F5F5"/>
                </a:solidFill>
                <a:effectLst>
                  <a:outerShdw blurRad="38100" dist="38100" dir="2700000" algn="ctr" rotWithShape="0">
                    <a:schemeClr val="tx1"/>
                  </a:outerShdw>
                </a:effectLst>
              </a:rPr>
              <a:t>Nevertheless, the larger purpose of God is not thereby thwarted. </a:t>
            </a:r>
          </a:p>
          <a:p>
            <a:r>
              <a:rPr lang="en-US" sz="3200" dirty="0">
                <a:solidFill>
                  <a:srgbClr val="F5F5F5"/>
                </a:solidFill>
                <a:effectLst>
                  <a:outerShdw blurRad="38100" dist="38100" dir="2700000" algn="ctr" rotWithShape="0">
                    <a:schemeClr val="tx1"/>
                  </a:outerShdw>
                </a:effectLst>
              </a:rPr>
              <a:t>As Revelation will ultimately demonstrate, John would agree with Paul: “</a:t>
            </a:r>
            <a:r>
              <a:rPr lang="en-US" sz="31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…did [the Jews] stumble in order that they might fall? By no means! Rather through their trespass salvation has come to the Gentiles, so as to make Israel jealous</a:t>
            </a:r>
            <a:r>
              <a:rPr lang="en-US" sz="3200" dirty="0">
                <a:solidFill>
                  <a:srgbClr val="F5F5F5"/>
                </a:solidFill>
                <a:effectLst>
                  <a:outerShdw blurRad="38100" dist="38100" dir="2700000" algn="ctr" rotWithShape="0">
                    <a:schemeClr val="tx1"/>
                  </a:outerShdw>
                </a:effectLst>
              </a:rPr>
              <a:t>” (Rom 11:11). </a:t>
            </a:r>
          </a:p>
          <a:p>
            <a:r>
              <a:rPr lang="en-US" sz="3200" dirty="0">
                <a:solidFill>
                  <a:srgbClr val="F5F5F5"/>
                </a:solidFill>
                <a:effectLst>
                  <a:outerShdw blurRad="38100" dist="38100" dir="2700000" algn="ctr" rotWithShape="0">
                    <a:schemeClr val="tx1"/>
                  </a:outerShdw>
                </a:effectLst>
              </a:rPr>
              <a:t>We will discover in the following verses in this chapter and in later chapters (chs. 20-22) that the devastation of Israel in AD 70 leads to the full, permanent, and final inclusion of the Gentiles into the kingdom of God. </a:t>
            </a:r>
          </a:p>
          <a:p>
            <a:r>
              <a:rPr lang="en-US" sz="3200" dirty="0">
                <a:solidFill>
                  <a:srgbClr val="F5F5F5"/>
                </a:solidFill>
                <a:effectLst>
                  <a:outerShdw blurRad="38100" dist="38100" dir="2700000" algn="ctr" rotWithShape="0">
                    <a:schemeClr val="tx1"/>
                  </a:outerShdw>
                </a:effectLst>
              </a:rPr>
              <a:t>With this judgmental affirmation, the debates of Acts 11 and 15 and of Galatians are dramatically and resoundingly resolved forever: The Gentiles are now numbered among the people of God and are not subject to the old covenant.</a:t>
            </a:r>
          </a:p>
        </p:txBody>
      </p:sp>
    </p:spTree>
    <p:extLst>
      <p:ext uri="{BB962C8B-B14F-4D97-AF65-F5344CB8AC3E}">
        <p14:creationId xmlns:p14="http://schemas.microsoft.com/office/powerpoint/2010/main" val="4923380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D92AA49-F527-5BBF-A6BE-A6E80C7F03F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B9A43D9-229F-4E27-24F7-D2FC6E1319C6}"/>
              </a:ext>
            </a:extLst>
          </p:cNvPr>
          <p:cNvSpPr>
            <a:spLocks noGrp="1"/>
          </p:cNvSpPr>
          <p:nvPr>
            <p:ph type="title"/>
          </p:nvPr>
        </p:nvSpPr>
        <p:spPr>
          <a:xfrm>
            <a:off x="0" y="0"/>
            <a:ext cx="12192000" cy="11564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scroll open in his hand. And he set his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right foot on the sea</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his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left foot on the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called out with a loud voice, like a lion roaring. When he called out, the seven thunders sounded.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D098D72-4A0B-1C99-EDAC-1531DF90DA3A}"/>
              </a:ext>
            </a:extLst>
          </p:cNvPr>
          <p:cNvSpPr>
            <a:spLocks noGrp="1"/>
          </p:cNvSpPr>
          <p:nvPr>
            <p:ph idx="1"/>
          </p:nvPr>
        </p:nvSpPr>
        <p:spPr>
          <a:xfrm>
            <a:off x="33556" y="1425388"/>
            <a:ext cx="12025617" cy="5361306"/>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Besides having a scroll in his hand,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200" dirty="0">
                <a:solidFill>
                  <a:srgbClr val="F5F5F5"/>
                </a:solidFill>
                <a:effectLst>
                  <a:outerShdw blurRad="38100" dist="38100" dir="2700000" algn="ctr" rotWithShape="0">
                    <a:schemeClr val="tx1"/>
                  </a:outerShdw>
                </a:effectLst>
              </a:rPr>
              <a:t>” (Christ) prominently straddles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200" dirty="0">
                <a:solidFill>
                  <a:srgbClr val="F5F5F5"/>
                </a:solidFill>
                <a:effectLst>
                  <a:outerShdw blurRad="38100" dist="38100" dir="2700000" algn="ctr" rotWithShape="0">
                    <a:schemeClr val="tx1"/>
                  </a:outerShdw>
                </a:effectLst>
              </a:rPr>
              <a:t>”: he placed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right foot on the sea</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left on the land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In the Bible planting a foot is often used as a picture of </a:t>
            </a:r>
            <a:r>
              <a:rPr lang="en-US" sz="3200" b="1" i="1" dirty="0">
                <a:solidFill>
                  <a:srgbClr val="F5F5F5"/>
                </a:solidFill>
                <a:effectLst>
                  <a:outerShdw blurRad="38100" dist="38100" dir="2700000" algn="ctr" rotWithShape="0">
                    <a:schemeClr val="tx1"/>
                  </a:outerShdw>
                </a:effectLst>
              </a:rPr>
              <a:t>dominion</a:t>
            </a:r>
            <a:r>
              <a:rPr lang="en-US" sz="3200" dirty="0">
                <a:solidFill>
                  <a:srgbClr val="F5F5F5"/>
                </a:solidFill>
                <a:effectLst>
                  <a:outerShdw blurRad="38100" dist="38100" dir="2700000" algn="ctr" rotWithShape="0">
                    <a:schemeClr val="tx1"/>
                  </a:outerShdw>
                </a:effectLst>
              </a:rPr>
              <a:t> (Rev 11:2;  1Ki 5:3; </a:t>
            </a:r>
            <a:r>
              <a:rPr lang="en-US" sz="3200" dirty="0" err="1">
                <a:solidFill>
                  <a:srgbClr val="F5F5F5"/>
                </a:solidFill>
                <a:effectLst>
                  <a:outerShdw blurRad="38100" dist="38100" dir="2700000" algn="ctr" rotWithShape="0">
                    <a:schemeClr val="tx1"/>
                  </a:outerShdw>
                </a:effectLst>
              </a:rPr>
              <a:t>Pss</a:t>
            </a:r>
            <a:r>
              <a:rPr lang="en-US" sz="3200" dirty="0">
                <a:solidFill>
                  <a:srgbClr val="F5F5F5"/>
                </a:solidFill>
                <a:effectLst>
                  <a:outerShdw blurRad="38100" dist="38100" dir="2700000" algn="ctr" rotWithShape="0">
                    <a:schemeClr val="tx1"/>
                  </a:outerShdw>
                </a:effectLst>
              </a:rPr>
              <a:t> 8:6; 18:38; Mal 4:3; Rom 16:20).</a:t>
            </a:r>
          </a:p>
          <a:p>
            <a:r>
              <a:rPr lang="en-US" sz="3200" dirty="0">
                <a:solidFill>
                  <a:srgbClr val="F5F5F5"/>
                </a:solidFill>
                <a:effectLst>
                  <a:outerShdw blurRad="38100" dist="38100" dir="2700000" algn="ctr" rotWithShape="0">
                    <a:schemeClr val="tx1"/>
                  </a:outerShdw>
                </a:effectLst>
              </a:rPr>
              <a:t>Planting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right foot on the sea</a:t>
            </a:r>
            <a:r>
              <a:rPr lang="en-US" sz="3200" dirty="0">
                <a:solidFill>
                  <a:srgbClr val="F5F5F5"/>
                </a:solidFill>
                <a:effectLst>
                  <a:outerShdw blurRad="38100" dist="38100" dir="2700000" algn="ctr" rotWithShape="0">
                    <a:schemeClr val="tx1"/>
                  </a:outerShdw>
                </a:effectLst>
              </a:rPr>
              <a:t>” (Gentile nations)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left foot on the land</a:t>
            </a:r>
            <a:r>
              <a:rPr lang="en-US" sz="3200" dirty="0">
                <a:solidFill>
                  <a:srgbClr val="F5F5F5"/>
                </a:solidFill>
                <a:effectLst>
                  <a:outerShdw blurRad="38100" dist="38100" dir="2700000" algn="ctr" rotWithShape="0">
                    <a:schemeClr val="tx1"/>
                  </a:outerShdw>
                </a:effectLst>
              </a:rPr>
              <a:t>” (</a:t>
            </a:r>
            <a:r>
              <a:rPr lang="en-US" sz="3200" dirty="0" err="1">
                <a:solidFill>
                  <a:srgbClr val="F5F5F5"/>
                </a:solidFill>
                <a:effectLst>
                  <a:outerShdw blurRad="38100" dist="38100" dir="2700000" algn="ctr" rotWithShape="0">
                    <a:schemeClr val="tx1"/>
                  </a:outerShdw>
                </a:effectLst>
              </a:rPr>
              <a:t>gē</a:t>
            </a:r>
            <a:r>
              <a:rPr lang="en-US" sz="3200" dirty="0">
                <a:solidFill>
                  <a:srgbClr val="F5F5F5"/>
                </a:solidFill>
                <a:effectLst>
                  <a:outerShdw blurRad="38100" dist="38100" dir="2700000" algn="ctr" rotWithShape="0">
                    <a:schemeClr val="tx1"/>
                  </a:outerShdw>
                </a:effectLst>
              </a:rPr>
              <a:t>, the Land of Israel) signifies Christ's absolute legal claim and cosmic dominion over all earthly realms (cf. Matt. 28:18).</a:t>
            </a:r>
          </a:p>
          <a:p>
            <a:r>
              <a:rPr lang="en-US" sz="3200" dirty="0">
                <a:solidFill>
                  <a:srgbClr val="F5F5F5"/>
                </a:solidFill>
                <a:effectLst>
                  <a:outerShdw blurRad="38100" dist="38100" dir="2700000" algn="ctr" rotWithShape="0">
                    <a:schemeClr val="tx1"/>
                  </a:outerShdw>
                </a:effectLst>
              </a:rPr>
              <a:t>This is further confirmation 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a:t>
            </a:r>
            <a:r>
              <a:rPr lang="en-US" sz="3200" dirty="0">
                <a:solidFill>
                  <a:srgbClr val="F5F5F5"/>
                </a:solidFill>
                <a:effectLst>
                  <a:outerShdw blurRad="38100" dist="38100" dir="2700000" algn="ctr" rotWithShape="0">
                    <a:schemeClr val="tx1"/>
                  </a:outerShdw>
                </a:effectLst>
              </a:rPr>
              <a:t>” here is Christ – not a regular angel – because only </a:t>
            </a:r>
            <a:r>
              <a:rPr lang="en-US" sz="3200" b="1" i="1" dirty="0">
                <a:solidFill>
                  <a:srgbClr val="F5F5F5"/>
                </a:solidFill>
                <a:effectLst>
                  <a:outerShdw blurRad="38100" dist="38100" dir="2700000" algn="ctr" rotWithShape="0">
                    <a:schemeClr val="tx1"/>
                  </a:outerShdw>
                </a:effectLst>
              </a:rPr>
              <a:t>he</a:t>
            </a:r>
            <a:r>
              <a:rPr lang="en-US" sz="3200" dirty="0">
                <a:solidFill>
                  <a:srgbClr val="F5F5F5"/>
                </a:solidFill>
                <a:effectLst>
                  <a:outerShdw blurRad="38100" dist="38100" dir="2700000" algn="ctr" rotWithShape="0">
                    <a:schemeClr val="tx1"/>
                  </a:outerShdw>
                </a:effectLst>
              </a:rPr>
              <a:t> has dominion over all things (Mt 28:18; </a:t>
            </a:r>
            <a:r>
              <a:rPr lang="en-US" sz="3200" dirty="0" err="1">
                <a:solidFill>
                  <a:srgbClr val="F5F5F5"/>
                </a:solidFill>
                <a:effectLst>
                  <a:outerShdw blurRad="38100" dist="38100" dir="2700000" algn="ctr" rotWithShape="0">
                    <a:schemeClr val="tx1"/>
                  </a:outerShdw>
                </a:effectLst>
              </a:rPr>
              <a:t>Php</a:t>
            </a:r>
            <a:r>
              <a:rPr lang="en-US" sz="3200" dirty="0">
                <a:solidFill>
                  <a:srgbClr val="F5F5F5"/>
                </a:solidFill>
                <a:effectLst>
                  <a:outerShdw blurRad="38100" dist="38100" dir="2700000" algn="ctr" rotWithShape="0">
                    <a:schemeClr val="tx1"/>
                  </a:outerShdw>
                </a:effectLst>
              </a:rPr>
              <a:t> 2:9-11; Col 1:16-17; Rev 17:14; 19:16).</a:t>
            </a:r>
          </a:p>
          <a:p>
            <a:r>
              <a:rPr lang="en-US" sz="3200" dirty="0">
                <a:solidFill>
                  <a:srgbClr val="F5F5F5"/>
                </a:solidFill>
                <a:effectLst>
                  <a:outerShdw blurRad="38100" dist="38100" dir="2700000" algn="ctr" rotWithShape="0">
                    <a:schemeClr val="tx1"/>
                  </a:outerShdw>
                </a:effectLst>
              </a:rPr>
              <a:t>The reference to Christ’s dominion over sea and land also anticipates the two beasts that will later appear in the book: one from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a:t>
            </a:r>
            <a:r>
              <a:rPr lang="en-US" sz="3200" dirty="0">
                <a:solidFill>
                  <a:srgbClr val="F5F5F5"/>
                </a:solidFill>
                <a:effectLst>
                  <a:outerShdw blurRad="38100" dist="38100" dir="2700000" algn="ctr" rotWithShape="0">
                    <a:schemeClr val="tx1"/>
                  </a:outerShdw>
                </a:effectLst>
              </a:rPr>
              <a:t>” (13:1) and the other from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land</a:t>
            </a:r>
            <a:r>
              <a:rPr lang="en-US" sz="3200" dirty="0">
                <a:solidFill>
                  <a:srgbClr val="F5F5F5"/>
                </a:solidFill>
                <a:effectLst>
                  <a:outerShdw blurRad="38100" dist="38100" dir="2700000" algn="ctr" rotWithShape="0">
                    <a:schemeClr val="tx1"/>
                  </a:outerShdw>
                </a:effectLst>
              </a:rPr>
              <a:t>” (13:11). </a:t>
            </a:r>
          </a:p>
          <a:p>
            <a:r>
              <a:rPr lang="en-US" sz="3200" dirty="0">
                <a:solidFill>
                  <a:srgbClr val="F5F5F5"/>
                </a:solidFill>
                <a:effectLst>
                  <a:outerShdw blurRad="38100" dist="38100" dir="2700000" algn="ctr" rotWithShape="0">
                    <a:schemeClr val="tx1"/>
                  </a:outerShdw>
                </a:effectLst>
              </a:rPr>
              <a:t>Those beasts portray the Roman emperor (who rules the nations, Lk 2:1) and apostate Judaism (headquartered in “the Land”).</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8072449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52F828F-65BF-EFB9-A837-365F93833F4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0C9ED18-2BEB-CCFF-790E-48DA57FBE33C}"/>
              </a:ext>
            </a:extLst>
          </p:cNvPr>
          <p:cNvSpPr>
            <a:spLocks noGrp="1"/>
          </p:cNvSpPr>
          <p:nvPr>
            <p:ph type="title"/>
          </p:nvPr>
        </p:nvSpPr>
        <p:spPr>
          <a:xfrm>
            <a:off x="0" y="0"/>
            <a:ext cx="12192000" cy="1156447"/>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 little scroll open in his hand. And he set his right foot on the sea, and his left foot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called out with a loud voice, like a lion roaring</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When he called out,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seven thunders sounded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08D52B1-186C-34C0-1B4F-12BF2788C1D4}"/>
              </a:ext>
            </a:extLst>
          </p:cNvPr>
          <p:cNvSpPr>
            <a:spLocks noGrp="1"/>
          </p:cNvSpPr>
          <p:nvPr>
            <p:ph idx="1"/>
          </p:nvPr>
        </p:nvSpPr>
        <p:spPr>
          <a:xfrm>
            <a:off x="33556" y="1425388"/>
            <a:ext cx="12025617" cy="5361306"/>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might angel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called out with a loud voice, like a lion roaring</a:t>
            </a:r>
            <a:r>
              <a:rPr lang="en-US" sz="3200" dirty="0">
                <a:solidFill>
                  <a:srgbClr val="F5F5F5"/>
                </a:solidFill>
                <a:effectLst>
                  <a:outerShdw blurRad="38100" dist="38100" dir="2700000" algn="ctr" rotWithShape="0">
                    <a:schemeClr val="tx1"/>
                  </a:outerShdw>
                </a:effectLst>
              </a:rPr>
              <a:t>” – here Christ’s sovereignty is effectively emphasized in yet another way: </a:t>
            </a:r>
          </a:p>
          <a:p>
            <a:r>
              <a:rPr lang="en-US" sz="3200" dirty="0">
                <a:solidFill>
                  <a:srgbClr val="F5F5F5"/>
                </a:solidFill>
                <a:effectLst>
                  <a:outerShdw blurRad="38100" dist="38100" dir="2700000" algn="ctr" rotWithShape="0">
                    <a:schemeClr val="tx1"/>
                  </a:outerShdw>
                </a:effectLst>
              </a:rPr>
              <a:t>The lion’s powerful roar is the terrifying sound of victory (Isa 5:29; Jer 2:15; Eze 22:25; Am 3:4).</a:t>
            </a:r>
          </a:p>
          <a:p>
            <a:r>
              <a:rPr lang="en-US" sz="3200" dirty="0">
                <a:solidFill>
                  <a:srgbClr val="F5F5F5"/>
                </a:solidFill>
                <a:effectLst>
                  <a:outerShdw blurRad="38100" dist="38100" dir="2700000" algn="ctr" rotWithShape="0">
                    <a:schemeClr val="tx1"/>
                  </a:outerShdw>
                </a:effectLst>
              </a:rPr>
              <a:t>Many commentators also connect the lion's roar to Christ being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Lion of the tribe of Judah</a:t>
            </a:r>
            <a:r>
              <a:rPr lang="en-US" sz="3200" dirty="0">
                <a:solidFill>
                  <a:srgbClr val="F5F5F5"/>
                </a:solidFill>
                <a:effectLst>
                  <a:outerShdw blurRad="38100" dist="38100" dir="2700000" algn="ctr" rotWithShape="0">
                    <a:schemeClr val="tx1"/>
                  </a:outerShdw>
                </a:effectLst>
              </a:rPr>
              <a:t>” announced in Revelation 5:5.</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seven thunders sounded</a:t>
            </a:r>
            <a:r>
              <a:rPr lang="en-US" sz="3200" dirty="0">
                <a:solidFill>
                  <a:srgbClr val="F5F5F5"/>
                </a:solidFill>
                <a:effectLst>
                  <a:outerShdw blurRad="38100" dist="38100" dir="2700000" algn="ctr" rotWithShape="0">
                    <a:schemeClr val="tx1"/>
                  </a:outerShdw>
                </a:effectLst>
              </a:rPr>
              <a:t>” flow naturally from the imagery of the “cloud” surrounding Christ (10:1; cf. Ex 19:16; 2Sam 22:12- 14; Job 36:29; Ps 18:11-13; 77:17-18). </a:t>
            </a:r>
          </a:p>
          <a:p>
            <a:r>
              <a:rPr lang="en-US" sz="3200" dirty="0">
                <a:solidFill>
                  <a:srgbClr val="F5F5F5"/>
                </a:solidFill>
                <a:effectLst>
                  <a:outerShdw blurRad="38100" dist="38100" dir="2700000" algn="ctr" rotWithShape="0">
                    <a:schemeClr val="tx1"/>
                  </a:outerShdw>
                </a:effectLst>
              </a:rPr>
              <a:t>Nearly all commentators believe that John draws this imagery from Psalm 29, where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voice of the LORD</a:t>
            </a:r>
            <a:r>
              <a:rPr lang="en-US" sz="3200" dirty="0">
                <a:solidFill>
                  <a:srgbClr val="F5F5F5"/>
                </a:solidFill>
                <a:effectLst>
                  <a:outerShdw blurRad="38100" dist="38100" dir="2700000" algn="ctr" rotWithShape="0">
                    <a:schemeClr val="tx1"/>
                  </a:outerShdw>
                </a:effectLst>
              </a:rPr>
              <a:t>” is mentioned seven times and is associated there with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thunder</a:t>
            </a:r>
            <a:r>
              <a:rPr lang="en-US" sz="3200" dirty="0">
                <a:solidFill>
                  <a:srgbClr val="F5F5F5"/>
                </a:solidFill>
                <a:effectLst>
                  <a:outerShdw blurRad="38100" dist="38100" dir="2700000" algn="ctr" rotWithShape="0">
                    <a:schemeClr val="tx1"/>
                  </a:outerShdw>
                </a:effectLst>
              </a:rPr>
              <a:t>” (Ps 29:3). </a:t>
            </a:r>
          </a:p>
        </p:txBody>
      </p:sp>
    </p:spTree>
    <p:extLst>
      <p:ext uri="{BB962C8B-B14F-4D97-AF65-F5344CB8AC3E}">
        <p14:creationId xmlns:p14="http://schemas.microsoft.com/office/powerpoint/2010/main" val="13924343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03C1413-C09B-ACF2-703A-8D8297AB88C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F54C4F-A204-2C86-D412-5F6A398D87E3}"/>
              </a:ext>
            </a:extLst>
          </p:cNvPr>
          <p:cNvSpPr txBox="1"/>
          <p:nvPr/>
        </p:nvSpPr>
        <p:spPr>
          <a:xfrm>
            <a:off x="0" y="6488668"/>
            <a:ext cx="12192000" cy="369332"/>
          </a:xfrm>
          <a:prstGeom prst="rect">
            <a:avLst/>
          </a:prstGeom>
          <a:noFill/>
        </p:spPr>
        <p:txBody>
          <a:bodyPr wrap="square" rtlCol="0">
            <a:spAutoFit/>
          </a:bodyPr>
          <a:lstStyle/>
          <a:p>
            <a:pPr lvl="0">
              <a:defRPr/>
            </a:pPr>
            <a:r>
              <a:rPr lang="en-US" dirty="0">
                <a:solidFill>
                  <a:srgbClr val="FFFFFF"/>
                </a:solidFill>
                <a:effectLst>
                  <a:outerShdw blurRad="50800" dist="50800" dir="5400000" algn="ctr">
                    <a:srgbClr val="000000"/>
                  </a:outerShdw>
                </a:effectLst>
                <a:latin typeface="Calibri" panose="020F0502020204030204" pitchFamily="34" charset="0"/>
              </a:rPr>
              <a:t>Pat </a:t>
            </a:r>
            <a:r>
              <a:rPr lang="en-US" dirty="0" err="1">
                <a:solidFill>
                  <a:srgbClr val="FFFFFF"/>
                </a:solidFill>
                <a:effectLst>
                  <a:outerShdw blurRad="50800" dist="50800" dir="5400000" algn="ctr">
                    <a:srgbClr val="000000"/>
                  </a:outerShdw>
                </a:effectLst>
                <a:latin typeface="Calibri" panose="020F0502020204030204" pitchFamily="34" charset="0"/>
              </a:rPr>
              <a:t>Marvenko</a:t>
            </a:r>
            <a:r>
              <a:rPr lang="en-US" dirty="0">
                <a:solidFill>
                  <a:srgbClr val="FFFFFF"/>
                </a:solidFill>
                <a:effectLst>
                  <a:outerShdw blurRad="50800" dist="50800" dir="5400000" algn="ctr">
                    <a:srgbClr val="000000"/>
                  </a:outerShdw>
                </a:effectLst>
                <a:latin typeface="Calibri" panose="020F0502020204030204" pitchFamily="34" charset="0"/>
              </a:rPr>
              <a:t> Smith. </a:t>
            </a:r>
            <a:r>
              <a:rPr lang="en-US" i="1" dirty="0">
                <a:solidFill>
                  <a:srgbClr val="FFFFFF"/>
                </a:solidFill>
                <a:effectLst>
                  <a:outerShdw blurRad="50800" dist="50800" dir="5400000" algn="ctr">
                    <a:srgbClr val="000000"/>
                  </a:outerShdw>
                </a:effectLst>
                <a:latin typeface="Calibri" panose="020F0502020204030204" pitchFamily="34" charset="0"/>
              </a:rPr>
              <a:t>Revelation Illustrated: An Artist's View of the Bible's Last Book </a:t>
            </a:r>
            <a:r>
              <a:rPr lang="en-US" dirty="0">
                <a:solidFill>
                  <a:srgbClr val="FFFFFF"/>
                </a:solidFill>
                <a:effectLst>
                  <a:outerShdw blurRad="50800" dist="50800" dir="5400000" algn="ctr">
                    <a:srgbClr val="000000"/>
                  </a:outerShdw>
                </a:effectLst>
                <a:latin typeface="Calibri" panose="020F0502020204030204" pitchFamily="34" charset="0"/>
              </a:rPr>
              <a:t>(1982)  </a:t>
            </a:r>
            <a:endParaRPr lang="en-US" sz="2000" dirty="0">
              <a:solidFill>
                <a:prstClr val="black"/>
              </a:solidFill>
              <a:latin typeface="Times New Roman" panose="02020603050405020304" pitchFamily="18" charset="0"/>
              <a:ea typeface="Times New Roman" panose="02020603050405020304" pitchFamily="18" charset="0"/>
            </a:endParaRPr>
          </a:p>
        </p:txBody>
      </p:sp>
      <p:sp>
        <p:nvSpPr>
          <p:cNvPr id="8" name="Title 1">
            <a:extLst>
              <a:ext uri="{FF2B5EF4-FFF2-40B4-BE49-F238E27FC236}">
                <a16:creationId xmlns:a16="http://schemas.microsoft.com/office/drawing/2014/main" id="{CCF726A7-0BFB-C390-1D64-509C18E52798}"/>
              </a:ext>
            </a:extLst>
          </p:cNvPr>
          <p:cNvSpPr>
            <a:spLocks noGrp="1"/>
          </p:cNvSpPr>
          <p:nvPr>
            <p:ph type="title"/>
          </p:nvPr>
        </p:nvSpPr>
        <p:spPr>
          <a:xfrm>
            <a:off x="0" y="-3"/>
            <a:ext cx="12192000" cy="172570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saw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another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mighty angel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coming down from heaven,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wrapped in a cloud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with a rainbow over his head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face was like the sun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legs like pillars of fire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10:2</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He had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 little scroll open in his hand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set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right foot on the sea</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left foot on the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3</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called out with a loud voice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like a lion roaring. When he called out,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thunders sounded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858E5D0-ABF6-3E98-B6D4-2D0401D83679}"/>
              </a:ext>
            </a:extLst>
          </p:cNvPr>
          <p:cNvPicPr>
            <a:picLocks noChangeAspect="1"/>
          </p:cNvPicPr>
          <p:nvPr/>
        </p:nvPicPr>
        <p:blipFill>
          <a:blip r:embed="rId3"/>
          <a:stretch>
            <a:fillRect/>
          </a:stretch>
        </p:blipFill>
        <p:spPr>
          <a:xfrm>
            <a:off x="3236258" y="1953560"/>
            <a:ext cx="5923432" cy="4460686"/>
          </a:xfrm>
          <a:prstGeom prst="rect">
            <a:avLst/>
          </a:prstGeom>
        </p:spPr>
      </p:pic>
    </p:spTree>
    <p:extLst>
      <p:ext uri="{BB962C8B-B14F-4D97-AF65-F5344CB8AC3E}">
        <p14:creationId xmlns:p14="http://schemas.microsoft.com/office/powerpoint/2010/main" val="15971293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0B8F6F5-AE00-D985-9EC0-9FE2A304BAE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EA16ABD-1E23-F218-EBB4-57E361BD93CC}"/>
              </a:ext>
            </a:extLst>
          </p:cNvPr>
          <p:cNvSpPr>
            <a:spLocks noGrp="1"/>
          </p:cNvSpPr>
          <p:nvPr>
            <p:ph type="title"/>
          </p:nvPr>
        </p:nvSpPr>
        <p:spPr>
          <a:xfrm>
            <a:off x="0" y="1"/>
            <a:ext cx="12192000" cy="941294"/>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when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 thunders had sounded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 was about to write, but I heard a voice from heaven saying,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Seal up what the seven thunders have said, and do not write it down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6114326-1591-1978-AC2F-87F48BF200F3}"/>
              </a:ext>
            </a:extLst>
          </p:cNvPr>
          <p:cNvSpPr>
            <a:spLocks noGrp="1"/>
          </p:cNvSpPr>
          <p:nvPr>
            <p:ph idx="1"/>
          </p:nvPr>
        </p:nvSpPr>
        <p:spPr>
          <a:xfrm>
            <a:off x="33556" y="1169894"/>
            <a:ext cx="12025617" cy="5616800"/>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Here we read with disappointment that when the seven peals of thunder had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sounded</a:t>
            </a:r>
            <a:r>
              <a:rPr lang="en-US" sz="3200" dirty="0">
                <a:solidFill>
                  <a:srgbClr val="F5F5F5"/>
                </a:solidFill>
                <a:effectLst>
                  <a:outerShdw blurRad="38100" dist="38100" dir="2700000" algn="ctr" rotWithShape="0">
                    <a:schemeClr val="tx1"/>
                  </a:outerShdw>
                </a:effectLst>
              </a:rPr>
              <a:t>”, and John was about to write, he heard a voice from heaven saying,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Seal up what the seven thunders have said, and do not write it down</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Since John does not reveal what the seven thunders said, what can we conclude about this? </a:t>
            </a:r>
          </a:p>
          <a:p>
            <a:r>
              <a:rPr lang="en-US" sz="3200" dirty="0">
                <a:solidFill>
                  <a:srgbClr val="F5F5F5"/>
                </a:solidFill>
                <a:effectLst>
                  <a:outerShdw blurRad="38100" dist="38100" dir="2700000" algn="ctr" rotWithShape="0">
                    <a:schemeClr val="tx1"/>
                  </a:outerShdw>
                </a:effectLst>
              </a:rPr>
              <a:t>Thunder elsewhere in Revelation signals God’s judgment, so the thunders likely announced further judgments.</a:t>
            </a:r>
          </a:p>
          <a:p>
            <a:r>
              <a:rPr lang="en-US" sz="3200" dirty="0">
                <a:solidFill>
                  <a:srgbClr val="F5F5F5"/>
                </a:solidFill>
                <a:effectLst>
                  <a:outerShdw blurRad="38100" dist="38100" dir="2700000" algn="ctr" rotWithShape="0">
                    <a:schemeClr val="tx1"/>
                  </a:outerShdw>
                </a:effectLst>
              </a:rPr>
              <a:t>The command to suppress their message suggests that God will not add another series of judgments before the end. </a:t>
            </a:r>
          </a:p>
          <a:p>
            <a:r>
              <a:rPr lang="en-US" sz="3200" dirty="0">
                <a:solidFill>
                  <a:srgbClr val="F5F5F5"/>
                </a:solidFill>
                <a:effectLst>
                  <a:outerShdw blurRad="38100" dist="38100" dir="2700000" algn="ctr" rotWithShape="0">
                    <a:schemeClr val="tx1"/>
                  </a:outerShdw>
                </a:effectLst>
              </a:rPr>
              <a:t>The seals have led to the trumpets, but the bowls will be the last series. </a:t>
            </a:r>
          </a:p>
          <a:p>
            <a:r>
              <a:rPr lang="en-US" sz="3200" dirty="0">
                <a:solidFill>
                  <a:srgbClr val="F5F5F5"/>
                </a:solidFill>
                <a:effectLst>
                  <a:outerShdw blurRad="38100" dist="38100" dir="2700000" algn="ctr" rotWithShape="0">
                    <a:schemeClr val="tx1"/>
                  </a:outerShdw>
                </a:effectLst>
              </a:rPr>
              <a:t>God is bringing the judgment to its conclusion without further delay. </a:t>
            </a:r>
          </a:p>
          <a:p>
            <a:r>
              <a:rPr lang="en-US" sz="3200" dirty="0">
                <a:solidFill>
                  <a:srgbClr val="F5F5F5"/>
                </a:solidFill>
                <a:effectLst>
                  <a:outerShdw blurRad="38100" dist="38100" dir="2700000" algn="ctr" rotWithShape="0">
                    <a:schemeClr val="tx1"/>
                  </a:outerShdw>
                </a:effectLst>
              </a:rPr>
              <a:t>This answers the martyrs’ cry for justice and reinforces Revelation’s promise that these events will happen soon (cf. Rev 1:1, 3; 22:6, 10). </a:t>
            </a:r>
          </a:p>
        </p:txBody>
      </p:sp>
    </p:spTree>
    <p:extLst>
      <p:ext uri="{BB962C8B-B14F-4D97-AF65-F5344CB8AC3E}">
        <p14:creationId xmlns:p14="http://schemas.microsoft.com/office/powerpoint/2010/main" val="37581935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054896D-80BA-A424-61FD-ACAF3FDD483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414CCD4-874E-D88C-A30B-FB5B2B07C9A4}"/>
              </a:ext>
            </a:extLst>
          </p:cNvPr>
          <p:cNvSpPr>
            <a:spLocks noGrp="1"/>
          </p:cNvSpPr>
          <p:nvPr>
            <p:ph type="title"/>
          </p:nvPr>
        </p:nvSpPr>
        <p:spPr>
          <a:xfrm>
            <a:off x="0" y="0"/>
            <a:ext cx="12192000" cy="181535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angel whom I saw standing on the sea and on the land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raised his right hand to heaven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swore by him who lives forever and ever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who created heaven and what is in it, the earth and what is in it, and the sea and what is in it, that there would be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 more delay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that in the days of the trumpet call to be sounded by the seventh angel, the mystery of God would be fulfilled, just as he announced to his servants the prophets.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C7A16C9C-3238-5569-15DA-D80D0BB69608}"/>
              </a:ext>
            </a:extLst>
          </p:cNvPr>
          <p:cNvSpPr>
            <a:spLocks noGrp="1"/>
          </p:cNvSpPr>
          <p:nvPr>
            <p:ph idx="1"/>
          </p:nvPr>
        </p:nvSpPr>
        <p:spPr>
          <a:xfrm>
            <a:off x="33556" y="1963272"/>
            <a:ext cx="12025617" cy="4823422"/>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mighty angel (Christ) raises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right hand to heaven</a:t>
            </a:r>
            <a:r>
              <a:rPr lang="en-US" sz="3200" dirty="0">
                <a:solidFill>
                  <a:srgbClr val="F5F5F5"/>
                </a:solidFill>
                <a:effectLst>
                  <a:outerShdw blurRad="38100" dist="38100" dir="2700000" algn="ctr" rotWithShape="0">
                    <a:schemeClr val="tx1"/>
                  </a:outerShdw>
                </a:effectLst>
              </a:rPr>
              <a:t>” and swears that there will be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 more delay</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This oath is an echo of two Old Testament passages:</a:t>
            </a:r>
          </a:p>
          <a:p>
            <a:pPr lvl="1"/>
            <a:r>
              <a:rPr lang="en-US" sz="2800" dirty="0">
                <a:solidFill>
                  <a:srgbClr val="F5F5F5"/>
                </a:solidFill>
                <a:effectLst>
                  <a:outerShdw blurRad="38100" dist="38100" dir="2700000" algn="ctr" rotWithShape="0">
                    <a:schemeClr val="tx1"/>
                  </a:outerShdw>
                </a:effectLst>
              </a:rPr>
              <a:t>Daniel 12:7 – where the Christ figure (called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 clothed in linen</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raised his right hand and his left hand toward heaven and swore by him who lives forever </a:t>
            </a:r>
            <a:r>
              <a:rPr lang="en-US" sz="2800" dirty="0">
                <a:solidFill>
                  <a:srgbClr val="F5F5F5"/>
                </a:solidFill>
                <a:effectLst>
                  <a:outerShdw blurRad="38100" dist="38100" dir="2700000" algn="ctr" rotWithShape="0">
                    <a:schemeClr val="tx1"/>
                  </a:outerShdw>
                </a:effectLst>
              </a:rPr>
              <a:t>” that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time of the end</a:t>
            </a:r>
            <a:r>
              <a:rPr lang="en-US" sz="2800" dirty="0">
                <a:solidFill>
                  <a:srgbClr val="F5F5F5"/>
                </a:solidFill>
                <a:effectLst>
                  <a:outerShdw blurRad="38100" dist="38100" dir="2700000" algn="ctr" rotWithShape="0">
                    <a:schemeClr val="tx1"/>
                  </a:outerShdw>
                </a:effectLst>
              </a:rPr>
              <a:t>” (cf. Dan 12:4) after a three and a half year period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the shattering of the power of the holy people [i.e. The Jews in Jerusalem] comes to an end all these things [the daily sacrifices in the temple] would be finished</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Deuteronomy 32:40-41 : is a passage where God raises his hand to heaven and swears by his own eternal life that he will </a:t>
            </a:r>
            <a:r>
              <a:rPr lang="en-US" sz="2800" b="1" i="1" dirty="0">
                <a:solidFill>
                  <a:srgbClr val="F5F5F5"/>
                </a:solidFill>
                <a:effectLst>
                  <a:outerShdw blurRad="38100" dist="38100" dir="2700000" algn="ctr" rotWithShape="0">
                    <a:schemeClr val="tx1"/>
                  </a:outerShdw>
                </a:effectLst>
              </a:rPr>
              <a:t>judge</a:t>
            </a:r>
            <a:r>
              <a:rPr lang="en-US" sz="2800" dirty="0">
                <a:solidFill>
                  <a:srgbClr val="F5F5F5"/>
                </a:solidFill>
                <a:effectLst>
                  <a:outerShdw blurRad="38100" dist="38100" dir="2700000" algn="ctr" rotWithShape="0">
                    <a:schemeClr val="tx1"/>
                  </a:outerShdw>
                </a:effectLst>
              </a:rPr>
              <a:t> his enemies: “</a:t>
            </a:r>
            <a:r>
              <a:rPr lang="en-US" sz="29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As I live forever, if I sharpen my flashing sword and my hand takes hold on judgment, I will take vengeance on my adversaries and repay those who hate me</a:t>
            </a:r>
            <a:r>
              <a:rPr lang="en-US" dirty="0">
                <a:solidFill>
                  <a:srgbClr val="F5F5F5"/>
                </a:solidFill>
                <a:effectLst>
                  <a:outerShdw blurRad="38100" dist="38100" dir="2700000" algn="ctr" rotWithShape="0">
                    <a:schemeClr val="tx1"/>
                  </a:outerShdw>
                </a:effectLst>
              </a:rPr>
              <a:t>”</a:t>
            </a:r>
          </a:p>
        </p:txBody>
      </p:sp>
    </p:spTree>
    <p:extLst>
      <p:ext uri="{BB962C8B-B14F-4D97-AF65-F5344CB8AC3E}">
        <p14:creationId xmlns:p14="http://schemas.microsoft.com/office/powerpoint/2010/main" val="216589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38CED68-30FF-762C-CD07-A7BD8C6CB61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D315FAC-773F-CFE4-0442-D39974ABD017}"/>
              </a:ext>
            </a:extLst>
          </p:cNvPr>
          <p:cNvSpPr>
            <a:spLocks noGrp="1"/>
          </p:cNvSpPr>
          <p:nvPr>
            <p:ph type="title"/>
          </p:nvPr>
        </p:nvSpPr>
        <p:spPr>
          <a:xfrm>
            <a:off x="0" y="0"/>
            <a:ext cx="12192000" cy="181535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angel whom I saw standing on the sea and on the land raised his right hand to heaven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swore by him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lives forever and ever,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created heaven and what is in it, the earth and what is in it, and the sea and what is in it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that there would be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 more delay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that in the days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trumpet call to be sounded by the seventh angel</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mystery of God would be fulfilled, just as he announced to his servants the prophets.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1397262-80E6-466E-46DE-C2AA57149AC8}"/>
              </a:ext>
            </a:extLst>
          </p:cNvPr>
          <p:cNvSpPr>
            <a:spLocks noGrp="1"/>
          </p:cNvSpPr>
          <p:nvPr>
            <p:ph idx="1"/>
          </p:nvPr>
        </p:nvSpPr>
        <p:spPr>
          <a:xfrm>
            <a:off x="33556" y="1963272"/>
            <a:ext cx="12025617" cy="4823422"/>
          </a:xfrm>
        </p:spPr>
        <p:txBody>
          <a:bodyPr>
            <a:normAutofit/>
          </a:bodyPr>
          <a:lstStyle/>
          <a:p>
            <a:r>
              <a:rPr lang="en-US" sz="3200" dirty="0">
                <a:solidFill>
                  <a:srgbClr val="F5F5F5"/>
                </a:solidFill>
                <a:effectLst>
                  <a:outerShdw blurRad="38100" dist="38100" dir="2700000" algn="ctr" rotWithShape="0">
                    <a:schemeClr val="tx1"/>
                  </a:outerShdw>
                </a:effectLst>
              </a:rPr>
              <a:t>The oath’s appeal to the Creator stresses that God has the power to carry out his judgment. </a:t>
            </a:r>
          </a:p>
          <a:p>
            <a:r>
              <a:rPr lang="en-US" sz="3200" dirty="0">
                <a:solidFill>
                  <a:srgbClr val="F5F5F5"/>
                </a:solidFill>
                <a:effectLst>
                  <a:outerShdw blurRad="38100" dist="38100" dir="2700000" algn="ctr" rotWithShape="0">
                    <a:schemeClr val="tx1"/>
                  </a:outerShdw>
                </a:effectLst>
              </a:rPr>
              <a:t>In his oath he swears there will be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 more delay</a:t>
            </a:r>
            <a:r>
              <a:rPr lang="en-US" sz="3200" dirty="0">
                <a:solidFill>
                  <a:srgbClr val="F5F5F5"/>
                </a:solidFill>
                <a:effectLst>
                  <a:outerShdw blurRad="38100" dist="38100" dir="2700000" algn="ctr" rotWithShape="0">
                    <a:schemeClr val="tx1"/>
                  </a:outerShdw>
                </a:effectLst>
              </a:rPr>
              <a:t>” – a warning that the time for judgment on Israel is near.</a:t>
            </a:r>
          </a:p>
          <a:p>
            <a:r>
              <a:rPr lang="en-US" sz="3200" dirty="0">
                <a:solidFill>
                  <a:srgbClr val="F5F5F5"/>
                </a:solidFill>
                <a:effectLst>
                  <a:outerShdw blurRad="38100" dist="38100" dir="2700000" algn="ctr" rotWithShape="0">
                    <a:schemeClr val="tx1"/>
                  </a:outerShdw>
                </a:effectLst>
              </a:rPr>
              <a:t>This connects the oath to the martyrs’ earlier question,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How long?</a:t>
            </a:r>
            <a:r>
              <a:rPr lang="en-US" sz="3200" dirty="0">
                <a:solidFill>
                  <a:srgbClr val="F5F5F5"/>
                </a:solidFill>
                <a:effectLst>
                  <a:outerShdw blurRad="38100" dist="38100" dir="2700000" algn="ctr" rotWithShape="0">
                    <a:schemeClr val="tx1"/>
                  </a:outerShdw>
                </a:effectLst>
              </a:rPr>
              <a:t>” (Revelation 6:10). </a:t>
            </a:r>
          </a:p>
          <a:p>
            <a:r>
              <a:rPr lang="en-US" sz="3200" dirty="0">
                <a:solidFill>
                  <a:srgbClr val="F5F5F5"/>
                </a:solidFill>
                <a:effectLst>
                  <a:outerShdw blurRad="38100" dist="38100" dir="2700000" algn="ctr" rotWithShape="0">
                    <a:schemeClr val="tx1"/>
                  </a:outerShdw>
                </a:effectLst>
              </a:rPr>
              <a:t>When the seventh trumpet sounds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trumpet call to be sounded by the seventh angel</a:t>
            </a:r>
            <a:r>
              <a:rPr lang="en-US" sz="3200" dirty="0">
                <a:solidFill>
                  <a:srgbClr val="F5F5F5"/>
                </a:solidFill>
                <a:effectLst>
                  <a:outerShdw blurRad="38100" dist="38100" dir="2700000" algn="ctr" rotWithShape="0">
                    <a:schemeClr val="tx1"/>
                  </a:outerShdw>
                </a:effectLst>
              </a:rPr>
              <a:t>”), their wait for vindication will be over.</a:t>
            </a:r>
          </a:p>
        </p:txBody>
      </p:sp>
    </p:spTree>
    <p:extLst>
      <p:ext uri="{BB962C8B-B14F-4D97-AF65-F5344CB8AC3E}">
        <p14:creationId xmlns:p14="http://schemas.microsoft.com/office/powerpoint/2010/main" val="1961406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48716F74-6071-D7C7-2852-B983C74EEBF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633471B-AB97-3F25-6A1F-A5F536D99FBC}"/>
              </a:ext>
            </a:extLst>
          </p:cNvPr>
          <p:cNvSpPr>
            <a:spLocks noGrp="1"/>
          </p:cNvSpPr>
          <p:nvPr>
            <p:ph type="title"/>
          </p:nvPr>
        </p:nvSpPr>
        <p:spPr>
          <a:xfrm>
            <a:off x="0" y="0"/>
            <a:ext cx="12192000" cy="181535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angel whom I saw standing on the sea and on the land raised his right hand to heaven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swore by him who lives forever and ever, who created heaven and what is in it, the earth and what is in it, and the sea and what is in it, that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 would be no more delay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that in the days of the trumpet call to be sounded by the seventh angel,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mystery of God would be fulfilled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just as 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announced to his servants the prophets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D63C68D-BA59-F83F-0F32-DE7C68FC83A9}"/>
              </a:ext>
            </a:extLst>
          </p:cNvPr>
          <p:cNvSpPr>
            <a:spLocks noGrp="1"/>
          </p:cNvSpPr>
          <p:nvPr>
            <p:ph idx="1"/>
          </p:nvPr>
        </p:nvSpPr>
        <p:spPr>
          <a:xfrm>
            <a:off x="33556" y="1963272"/>
            <a:ext cx="12025617" cy="4823422"/>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Both the oath in Daniel’s vision (Dan 12:7) and the oath being sworn here point to the crisis culminating in Jerusalem’s destruction in AD 70. </a:t>
            </a:r>
          </a:p>
          <a:p>
            <a:r>
              <a:rPr lang="en-US" sz="3200" dirty="0">
                <a:solidFill>
                  <a:srgbClr val="F5F5F5"/>
                </a:solidFill>
                <a:effectLst>
                  <a:outerShdw blurRad="38100" dist="38100" dir="2700000" algn="ctr" rotWithShape="0">
                    <a:schemeClr val="tx1"/>
                  </a:outerShdw>
                </a:effectLst>
              </a:rPr>
              <a:t>Daniel was told in Daniel 12:4 to seal the words of his prophesy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until the time of the end</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John is told here that “the end” of the Jewish age is fast approaching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 would be no more delay</a:t>
            </a:r>
            <a:r>
              <a:rPr lang="en-US" sz="3200" dirty="0">
                <a:solidFill>
                  <a:srgbClr val="F5F5F5"/>
                </a:solidFill>
                <a:effectLst>
                  <a:outerShdw blurRad="38100" dist="38100" dir="2700000" algn="ctr" rotWithShape="0">
                    <a:schemeClr val="tx1"/>
                  </a:outerShdw>
                </a:effectLst>
              </a:rPr>
              <a:t>”) and that when that age ended, the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of God would be fulfilled</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 of God</a:t>
            </a:r>
            <a:r>
              <a:rPr lang="en-US" sz="3200" dirty="0">
                <a:solidFill>
                  <a:srgbClr val="F5F5F5"/>
                </a:solidFill>
                <a:effectLst>
                  <a:outerShdw blurRad="38100" dist="38100" dir="2700000" algn="ctr" rotWithShape="0">
                    <a:schemeClr val="tx1"/>
                  </a:outerShdw>
                </a:effectLst>
              </a:rPr>
              <a:t>” is the full inclusion of Gentiles alongside Jews in Christ’s kingdom, a promise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announced to his servants the prophets</a:t>
            </a:r>
            <a:r>
              <a:rPr lang="en-US" sz="3200" dirty="0">
                <a:solidFill>
                  <a:srgbClr val="F5F5F5"/>
                </a:solidFill>
                <a:effectLst>
                  <a:outerShdw blurRad="38100" dist="38100" dir="2700000" algn="ctr" rotWithShape="0">
                    <a:schemeClr val="tx1"/>
                  </a:outerShdw>
                </a:effectLst>
              </a:rPr>
              <a:t>”.</a:t>
            </a:r>
          </a:p>
        </p:txBody>
      </p:sp>
    </p:spTree>
    <p:extLst>
      <p:ext uri="{BB962C8B-B14F-4D97-AF65-F5344CB8AC3E}">
        <p14:creationId xmlns:p14="http://schemas.microsoft.com/office/powerpoint/2010/main" val="17940230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BD6071A-A461-9C0A-7F9E-6889B765D39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E2568B4-7A3B-6F48-FFB0-E546D12D11CF}"/>
              </a:ext>
            </a:extLst>
          </p:cNvPr>
          <p:cNvSpPr>
            <a:spLocks noGrp="1"/>
          </p:cNvSpPr>
          <p:nvPr>
            <p:ph type="title"/>
          </p:nvPr>
        </p:nvSpPr>
        <p:spPr>
          <a:xfrm>
            <a:off x="0" y="0"/>
            <a:ext cx="12192000" cy="181535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angel whom I saw standing on the sea and on the land raised his right hand to heaven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swore by him who lives forever and ever, who created heaven and what is in it, the earth and what is in it, and the sea and what is in it, that there would be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 more delay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that in the days of the trumpet call to be sounded by the seventh angel,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 of God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would be fulfilled, just as he announced to his servants the prophets.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97F4511-4F32-9E24-DB8F-B3DA172D213C}"/>
              </a:ext>
            </a:extLst>
          </p:cNvPr>
          <p:cNvSpPr>
            <a:spLocks noGrp="1"/>
          </p:cNvSpPr>
          <p:nvPr>
            <p:ph idx="1"/>
          </p:nvPr>
        </p:nvSpPr>
        <p:spPr>
          <a:xfrm>
            <a:off x="33556" y="1963272"/>
            <a:ext cx="12025617" cy="4823422"/>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The Apostle Paul refers to his same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a:t>
            </a:r>
            <a:r>
              <a:rPr lang="en-US" sz="3200" dirty="0">
                <a:solidFill>
                  <a:srgbClr val="F5F5F5"/>
                </a:solidFill>
                <a:effectLst>
                  <a:outerShdw blurRad="38100" dist="38100" dir="2700000" algn="ctr" rotWithShape="0">
                    <a:schemeClr val="tx1"/>
                  </a:outerShdw>
                </a:effectLst>
              </a:rPr>
              <a:t>” in Ephesians 3:4-6:</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When you read this, you can perceive my insight into the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 of Christ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which was not made known to the sons of men in other generations as it has now been revealed to his holy apostles and prophets by the Spirit.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This mystery is that the Gentiles are fellow heirs, members of the same body, and partakers of the promise in Christ Jesus through the gospel</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p>
          <a:p>
            <a:r>
              <a:rPr lang="en-US" sz="3200" dirty="0">
                <a:solidFill>
                  <a:srgbClr val="F5F5F5"/>
                </a:solidFill>
                <a:effectLst>
                  <a:outerShdw blurRad="38100" dist="38100" dir="2700000" algn="ctr" rotWithShape="0">
                    <a:schemeClr val="tx1"/>
                  </a:outerShdw>
                </a:effectLst>
              </a:rPr>
              <a:t>Christ secured that access through his death:</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Therefore remember that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one time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you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Gentiles …were …separated from Christ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alienated from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commonwealth of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Israel</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strangers to the covenants of promise, having no hope and without God in the world. But now in Christ Jesus </a:t>
            </a:r>
            <a:r>
              <a:rPr lang="en-US" sz="28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you who once were far off have been brought near by the blood of Christ</a:t>
            </a:r>
            <a:r>
              <a:rPr lang="en-US" dirty="0">
                <a:solidFill>
                  <a:srgbClr val="F5F5F5"/>
                </a:solidFill>
                <a:effectLst>
                  <a:outerShdw blurRad="38100" dist="38100" dir="2700000" algn="ctr" rotWithShape="0">
                    <a:schemeClr val="tx1"/>
                  </a:outerShdw>
                </a:effectLst>
              </a:rPr>
              <a:t>. </a:t>
            </a:r>
            <a:r>
              <a:rPr lang="en-US" sz="2800" dirty="0">
                <a:solidFill>
                  <a:srgbClr val="F5F5F5"/>
                </a:solidFill>
                <a:effectLst>
                  <a:outerShdw blurRad="38100" dist="38100" dir="2700000" algn="ctr" rotWithShape="0">
                    <a:schemeClr val="tx1"/>
                  </a:outerShdw>
                </a:effectLst>
              </a:rPr>
              <a:t>(Eph 2:11-13)</a:t>
            </a:r>
          </a:p>
          <a:p>
            <a:r>
              <a:rPr lang="en-US" sz="3200" dirty="0">
                <a:solidFill>
                  <a:srgbClr val="F5F5F5"/>
                </a:solidFill>
                <a:effectLst>
                  <a:outerShdw blurRad="38100" dist="38100" dir="2700000" algn="ctr" rotWithShape="0">
                    <a:schemeClr val="tx1"/>
                  </a:outerShdw>
                </a:effectLst>
              </a:rPr>
              <a:t>The destruction of the temple in A.D. 70 publicly confirmed that the old covenant temple system had ended, making way for this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a:t>
            </a:r>
            <a:r>
              <a:rPr lang="en-US" sz="3200" dirty="0">
                <a:solidFill>
                  <a:srgbClr val="F5F5F5"/>
                </a:solidFill>
                <a:effectLst>
                  <a:outerShdw blurRad="38100" dist="38100" dir="2700000" algn="ctr" rotWithShape="0">
                    <a:schemeClr val="tx1"/>
                  </a:outerShdw>
                </a:effectLst>
              </a:rPr>
              <a:t>” to take place. </a:t>
            </a:r>
          </a:p>
          <a:p>
            <a:r>
              <a:rPr lang="en-US" sz="3200" dirty="0">
                <a:solidFill>
                  <a:srgbClr val="F5F5F5"/>
                </a:solidFill>
                <a:effectLst>
                  <a:outerShdw blurRad="38100" dist="38100" dir="2700000" algn="ctr" rotWithShape="0">
                    <a:schemeClr val="tx1"/>
                  </a:outerShdw>
                </a:effectLst>
              </a:rPr>
              <a:t>Revelation 10 announces under oath that there will be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 more delay</a:t>
            </a:r>
            <a:r>
              <a:rPr lang="en-US" sz="3200" dirty="0">
                <a:solidFill>
                  <a:srgbClr val="F5F5F5"/>
                </a:solidFill>
                <a:effectLst>
                  <a:outerShdw blurRad="38100" dist="38100" dir="2700000" algn="ctr" rotWithShape="0">
                    <a:schemeClr val="tx1"/>
                  </a:outerShdw>
                </a:effectLst>
              </a:rPr>
              <a:t>” – this change is coming soon (cf. Rev 1:1, 3; 22:6, 10)! </a:t>
            </a:r>
          </a:p>
        </p:txBody>
      </p:sp>
    </p:spTree>
    <p:extLst>
      <p:ext uri="{BB962C8B-B14F-4D97-AF65-F5344CB8AC3E}">
        <p14:creationId xmlns:p14="http://schemas.microsoft.com/office/powerpoint/2010/main" val="661005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FD2677FE-3CEC-247C-B61E-8785084B39D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76CD1B2-8C36-9DC2-49EE-E130A9485F07}"/>
              </a:ext>
            </a:extLst>
          </p:cNvPr>
          <p:cNvSpPr>
            <a:spLocks noGrp="1"/>
          </p:cNvSpPr>
          <p:nvPr>
            <p:ph type="title"/>
          </p:nvPr>
        </p:nvSpPr>
        <p:spPr>
          <a:xfrm>
            <a:off x="0" y="0"/>
            <a:ext cx="12192000" cy="1981200"/>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voice that I had heard from heaven spoke to me again, saying, "Go, take the scroll that is open in the hand of the angel who is standing on the sea and on the land."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So I went to the angel and told him to give me the little scroll. And he said to me, "Take and eat it;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it will make your stomach bitter, but in your mouth it will be sweet as honey</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took the little scroll from the hand of the angel and ate it.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It was sweet as honey in my mouth, but when I had eaten it my stomach was made bitter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A601398A-1786-F3F2-5252-D1DC92BFB500}"/>
              </a:ext>
            </a:extLst>
          </p:cNvPr>
          <p:cNvSpPr>
            <a:spLocks noGrp="1"/>
          </p:cNvSpPr>
          <p:nvPr>
            <p:ph idx="1"/>
          </p:nvPr>
        </p:nvSpPr>
        <p:spPr>
          <a:xfrm>
            <a:off x="37910" y="2152655"/>
            <a:ext cx="12025617" cy="4705345"/>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As we have already pointed out, John's eating of the scroll is modeled on Ezekiel's eating of the scroll of lamentation (Ezek. 2:9–3:14), with the same sweet-then-bitter experience.</a:t>
            </a:r>
          </a:p>
          <a:p>
            <a:r>
              <a:rPr lang="en-US" sz="3200" dirty="0">
                <a:solidFill>
                  <a:srgbClr val="F5F5F5"/>
                </a:solidFill>
                <a:effectLst>
                  <a:outerShdw blurRad="38100" dist="38100" dir="2700000" algn="ctr" rotWithShape="0">
                    <a:schemeClr val="tx1"/>
                  </a:outerShdw>
                </a:effectLst>
              </a:rPr>
              <a:t>The judgments listed in the scroll are both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sweet</a:t>
            </a:r>
            <a:r>
              <a:rPr lang="en-US" sz="3200" dirty="0">
                <a:solidFill>
                  <a:srgbClr val="F5F5F5"/>
                </a:solidFill>
                <a:effectLst>
                  <a:outerShdw blurRad="38100" dist="38100" dir="2700000" algn="ctr" rotWithShape="0">
                    <a:schemeClr val="tx1"/>
                  </a:outerShdw>
                </a:effectLst>
              </a:rPr>
              <a:t>” and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bitter</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sweet</a:t>
            </a:r>
            <a:r>
              <a:rPr lang="en-US" sz="2800" dirty="0">
                <a:solidFill>
                  <a:srgbClr val="F5F5F5"/>
                </a:solidFill>
                <a:effectLst>
                  <a:outerShdw blurRad="38100" dist="38100" dir="2700000" algn="ctr" rotWithShape="0">
                    <a:schemeClr val="tx1"/>
                  </a:outerShdw>
                </a:effectLst>
              </a:rPr>
              <a:t>” because God vindicated the martyrs, judged their persecutors, and brought about the church's triumph.</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bitter</a:t>
            </a:r>
            <a:r>
              <a:rPr lang="en-US" sz="2800" dirty="0">
                <a:solidFill>
                  <a:srgbClr val="F5F5F5"/>
                </a:solidFill>
                <a:effectLst>
                  <a:outerShdw blurRad="38100" dist="38100" dir="2700000" algn="ctr" rotWithShape="0">
                    <a:schemeClr val="tx1"/>
                  </a:outerShdw>
                </a:effectLst>
              </a:rPr>
              <a:t>” because the temple, city, and nation had to be destroyed for their unrepentance, and John, no doubt feels genuine grief for the judgment and condemnation his fellow kinsmen are about to experience, much like the Apostle Paul expresses in Rom 9:2-3 where he says,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have great sorrow and unceasing anguish in my heart. For I could wish that I myself were accursed and cut off from Christ for the sake of my brothers, my kinsmen according to the flesh</a:t>
            </a:r>
            <a:r>
              <a:rPr lang="en-US" sz="2800" dirty="0">
                <a:solidFill>
                  <a:srgbClr val="F5F5F5"/>
                </a:solidFill>
                <a:effectLst>
                  <a:outerShdw blurRad="38100" dist="38100" dir="2700000" algn="ctr" rotWithShape="0">
                    <a:schemeClr val="tx1"/>
                  </a:outerShdw>
                </a:effectLst>
              </a:rPr>
              <a:t>.”</a:t>
            </a:r>
          </a:p>
        </p:txBody>
      </p:sp>
    </p:spTree>
    <p:extLst>
      <p:ext uri="{BB962C8B-B14F-4D97-AF65-F5344CB8AC3E}">
        <p14:creationId xmlns:p14="http://schemas.microsoft.com/office/powerpoint/2010/main" val="41961290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C6F3583-D8FB-37F1-AB75-9A9E96432C2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6F793B7-270D-6705-86E4-DA735C684375}"/>
              </a:ext>
            </a:extLst>
          </p:cNvPr>
          <p:cNvSpPr>
            <a:spLocks noGrp="1"/>
          </p:cNvSpPr>
          <p:nvPr>
            <p:ph type="title"/>
          </p:nvPr>
        </p:nvSpPr>
        <p:spPr>
          <a:xfrm>
            <a:off x="0" y="0"/>
            <a:ext cx="12192000" cy="95025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10:11</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I was told, "You must again prophesy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about many peoples and nations and languages and kings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9153B1C-E8F9-F762-5401-719EB7B3018D}"/>
              </a:ext>
            </a:extLst>
          </p:cNvPr>
          <p:cNvSpPr>
            <a:spLocks noGrp="1"/>
          </p:cNvSpPr>
          <p:nvPr>
            <p:ph idx="1"/>
          </p:nvPr>
        </p:nvSpPr>
        <p:spPr>
          <a:xfrm>
            <a:off x="33556" y="1088571"/>
            <a:ext cx="12025617" cy="5698123"/>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John is told to prophesy </a:t>
            </a:r>
            <a:r>
              <a:rPr lang="en-US" sz="3200" b="1" i="1" dirty="0">
                <a:solidFill>
                  <a:srgbClr val="F5F5F5"/>
                </a:solidFill>
                <a:effectLst>
                  <a:outerShdw blurRad="38100" dist="38100" dir="2700000" algn="ctr" rotWithShape="0">
                    <a:schemeClr val="tx1"/>
                  </a:outerShdw>
                </a:effectLst>
              </a:rPr>
              <a:t>again</a:t>
            </a:r>
            <a:r>
              <a:rPr lang="en-US" sz="3200" dirty="0">
                <a:solidFill>
                  <a:srgbClr val="F5F5F5"/>
                </a:solidFill>
                <a:effectLst>
                  <a:outerShdw blurRad="38100" dist="38100" dir="2700000" algn="ctr" rotWithShape="0">
                    <a:schemeClr val="tx1"/>
                  </a:outerShdw>
                </a:effectLst>
              </a:rPr>
              <a:t>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many peoples and nations and languages and kings</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It does not specifically tell us who is speaking here, but the command </a:t>
            </a:r>
            <a:r>
              <a:rPr lang="en-US" sz="3200" b="1" i="1" dirty="0">
                <a:solidFill>
                  <a:srgbClr val="F5F5F5"/>
                </a:solidFill>
                <a:effectLst>
                  <a:outerShdw blurRad="38100" dist="38100" dir="2700000" algn="ctr" rotWithShape="0">
                    <a:schemeClr val="tx1"/>
                  </a:outerShdw>
                </a:effectLst>
              </a:rPr>
              <a:t>clearly</a:t>
            </a:r>
            <a:r>
              <a:rPr lang="en-US" sz="3200" dirty="0">
                <a:solidFill>
                  <a:srgbClr val="F5F5F5"/>
                </a:solidFill>
                <a:effectLst>
                  <a:outerShdw blurRad="38100" dist="38100" dir="2700000" algn="ctr" rotWithShape="0">
                    <a:schemeClr val="tx1"/>
                  </a:outerShdw>
                </a:effectLst>
              </a:rPr>
              <a:t> comes from heaven. </a:t>
            </a:r>
          </a:p>
          <a:p>
            <a:r>
              <a:rPr lang="en-US" sz="3200" dirty="0">
                <a:solidFill>
                  <a:srgbClr val="F5F5F5"/>
                </a:solidFill>
                <a:effectLst>
                  <a:outerShdw blurRad="38100" dist="38100" dir="2700000" algn="ctr" rotWithShape="0">
                    <a:schemeClr val="tx1"/>
                  </a:outerShdw>
                </a:effectLst>
              </a:rPr>
              <a:t>The Lord here renews John’s commission and signals that his work </a:t>
            </a:r>
            <a:r>
              <a:rPr lang="en-US" sz="3200" b="1" i="1" dirty="0">
                <a:solidFill>
                  <a:srgbClr val="F5F5F5"/>
                </a:solidFill>
                <a:effectLst>
                  <a:outerShdw blurRad="38100" dist="38100" dir="2700000" algn="ctr" rotWithShape="0">
                    <a:schemeClr val="tx1"/>
                  </a:outerShdw>
                </a:effectLst>
              </a:rPr>
              <a:t>will</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continue</a:t>
            </a:r>
            <a:r>
              <a:rPr lang="en-US" sz="3200" dirty="0">
                <a:solidFill>
                  <a:srgbClr val="F5F5F5"/>
                </a:solidFill>
                <a:effectLst>
                  <a:outerShdw blurRad="38100" dist="38100" dir="2700000" algn="ctr" rotWithShape="0">
                    <a:schemeClr val="tx1"/>
                  </a:outerShdw>
                </a:effectLst>
              </a:rPr>
              <a:t> even though the seventh trumpet is near.</a:t>
            </a:r>
          </a:p>
          <a:p>
            <a:r>
              <a:rPr lang="en-US" sz="3200" dirty="0">
                <a:solidFill>
                  <a:srgbClr val="F5F5F5"/>
                </a:solidFill>
                <a:effectLst>
                  <a:outerShdw blurRad="38100" dist="38100" dir="2700000" algn="ctr" rotWithShape="0">
                    <a:schemeClr val="tx1"/>
                  </a:outerShdw>
                </a:effectLst>
              </a:rPr>
              <a:t>John’s message will now extend </a:t>
            </a:r>
            <a:r>
              <a:rPr lang="en-US" sz="3200" b="1" i="1" dirty="0">
                <a:solidFill>
                  <a:srgbClr val="F5F5F5"/>
                </a:solidFill>
                <a:effectLst>
                  <a:outerShdw blurRad="38100" dist="38100" dir="2700000" algn="ctr" rotWithShape="0">
                    <a:schemeClr val="tx1"/>
                  </a:outerShdw>
                </a:effectLst>
              </a:rPr>
              <a:t>beyond</a:t>
            </a:r>
            <a:r>
              <a:rPr lang="en-US" sz="3200" dirty="0">
                <a:solidFill>
                  <a:srgbClr val="F5F5F5"/>
                </a:solidFill>
                <a:effectLst>
                  <a:outerShdw blurRad="38100" dist="38100" dir="2700000" algn="ctr" rotWithShape="0">
                    <a:schemeClr val="tx1"/>
                  </a:outerShdw>
                </a:effectLst>
              </a:rPr>
              <a:t> judgment on Jerusalem and Israel to judgment on </a:t>
            </a:r>
            <a:r>
              <a:rPr lang="en-US" sz="3200" b="1" i="1" dirty="0">
                <a:solidFill>
                  <a:srgbClr val="F5F5F5"/>
                </a:solidFill>
                <a:effectLst>
                  <a:outerShdw blurRad="38100" dist="38100" dir="2700000" algn="ctr" rotWithShape="0">
                    <a:schemeClr val="tx1"/>
                  </a:outerShdw>
                </a:effectLst>
              </a:rPr>
              <a:t>Rome</a:t>
            </a:r>
            <a:r>
              <a:rPr lang="en-US" sz="3200" dirty="0">
                <a:solidFill>
                  <a:srgbClr val="F5F5F5"/>
                </a:solidFill>
                <a:effectLst>
                  <a:outerShdw blurRad="38100" dist="38100" dir="2700000" algn="ctr" rotWithShape="0">
                    <a:schemeClr val="tx1"/>
                  </a:outerShdw>
                </a:effectLst>
              </a:rPr>
              <a:t>, which is </a:t>
            </a:r>
            <a:r>
              <a:rPr lang="en-US" sz="3200" b="1" i="1" dirty="0">
                <a:solidFill>
                  <a:srgbClr val="F5F5F5"/>
                </a:solidFill>
                <a:effectLst>
                  <a:outerShdw blurRad="38100" dist="38100" dir="2700000" algn="ctr" rotWithShape="0">
                    <a:schemeClr val="tx1"/>
                  </a:outerShdw>
                </a:effectLst>
              </a:rPr>
              <a:t>allied</a:t>
            </a:r>
            <a:r>
              <a:rPr lang="en-US" sz="3200" dirty="0">
                <a:solidFill>
                  <a:srgbClr val="F5F5F5"/>
                </a:solidFill>
                <a:effectLst>
                  <a:outerShdw blurRad="38100" dist="38100" dir="2700000" algn="ctr" rotWithShape="0">
                    <a:schemeClr val="tx1"/>
                  </a:outerShdw>
                </a:effectLst>
              </a:rPr>
              <a:t> with Jerusalem in its persecution of Christians. </a:t>
            </a:r>
          </a:p>
          <a:p>
            <a:r>
              <a:rPr lang="en-US" sz="3200" dirty="0">
                <a:solidFill>
                  <a:srgbClr val="F5F5F5"/>
                </a:solidFill>
                <a:effectLst>
                  <a:outerShdw blurRad="38100" dist="38100" dir="2700000" algn="ctr" rotWithShape="0">
                    <a:schemeClr val="tx1"/>
                  </a:outerShdw>
                </a:effectLst>
              </a:rPr>
              <a:t>The command to prophesy [judgment]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about</a:t>
            </a:r>
            <a:r>
              <a:rPr lang="en-US" sz="3200" dirty="0">
                <a:solidFill>
                  <a:srgbClr val="F5F5F5"/>
                </a:solidFill>
                <a:effectLst>
                  <a:outerShdw blurRad="38100" dist="38100" dir="2700000" algn="ctr" rotWithShape="0">
                    <a:schemeClr val="tx1"/>
                  </a:outerShdw>
                </a:effectLst>
              </a:rPr>
              <a:t>” the nations, the bitterness of the scroll John has eaten, and the example of Ezekiel all point to a message of judgment. </a:t>
            </a:r>
          </a:p>
          <a:p>
            <a:r>
              <a:rPr lang="en-US" sz="3200" dirty="0">
                <a:solidFill>
                  <a:srgbClr val="F5F5F5"/>
                </a:solidFill>
                <a:effectLst>
                  <a:outerShdw blurRad="38100" dist="38100" dir="2700000" algn="ctr" rotWithShape="0">
                    <a:schemeClr val="tx1"/>
                  </a:outerShdw>
                </a:effectLst>
              </a:rPr>
              <a:t>The coming chapters will show both Jerusalem’s downfall and Rome’s role in the conflict.</a:t>
            </a:r>
          </a:p>
        </p:txBody>
      </p:sp>
    </p:spTree>
    <p:extLst>
      <p:ext uri="{BB962C8B-B14F-4D97-AF65-F5344CB8AC3E}">
        <p14:creationId xmlns:p14="http://schemas.microsoft.com/office/powerpoint/2010/main" val="35156762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886F9AD4-6004-0907-650E-B7DE59FB50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1ABBB5-F7C3-6EC5-29FB-BC08050E13BD}"/>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62E981D2-ED95-939F-7F55-BF8CEA84CEF0}"/>
              </a:ext>
            </a:extLst>
          </p:cNvPr>
          <p:cNvSpPr>
            <a:spLocks noGrp="1"/>
          </p:cNvSpPr>
          <p:nvPr>
            <p:ph idx="1"/>
          </p:nvPr>
        </p:nvSpPr>
        <p:spPr>
          <a:xfrm>
            <a:off x="557441" y="738365"/>
            <a:ext cx="11007029" cy="6119635"/>
          </a:xfrm>
        </p:spPr>
        <p:txBody>
          <a:bodyPr>
            <a:normAutofit/>
          </a:bodyPr>
          <a:lstStyle/>
          <a:p>
            <a:r>
              <a:rPr lang="en-US" sz="3600" dirty="0"/>
              <a:t>Early on in the lesson I made you aware that there is a big divide among commentaries as to the identity of this “</a:t>
            </a:r>
            <a:r>
              <a:rPr lang="en-US" sz="3600" i="1" dirty="0">
                <a:solidFill>
                  <a:srgbClr val="0070C0"/>
                </a:solidFill>
                <a:latin typeface="Cambria" panose="02040503050406030204" pitchFamily="18" charset="0"/>
                <a:ea typeface="Cambria" panose="02040503050406030204" pitchFamily="18" charset="0"/>
              </a:rPr>
              <a:t>mighty angel</a:t>
            </a:r>
            <a:r>
              <a:rPr lang="en-US" sz="3600" dirty="0"/>
              <a:t>” in Rev 10:1:</a:t>
            </a:r>
          </a:p>
          <a:p>
            <a:pPr lvl="1"/>
            <a:r>
              <a:rPr lang="en-US" sz="3200" dirty="0"/>
              <a:t>One group of commentaries (Terry, Gentry, Chilton, Clark, Russell, Beeke, and Beale) say the “</a:t>
            </a:r>
            <a:r>
              <a:rPr lang="en-US" sz="3200" i="1" dirty="0">
                <a:solidFill>
                  <a:srgbClr val="0070C0"/>
                </a:solidFill>
                <a:latin typeface="Cambria" panose="02040503050406030204" pitchFamily="18" charset="0"/>
                <a:ea typeface="Cambria" panose="02040503050406030204" pitchFamily="18" charset="0"/>
              </a:rPr>
              <a:t>mighty angel</a:t>
            </a:r>
            <a:r>
              <a:rPr lang="en-US" sz="3200" dirty="0"/>
              <a:t>” is Christ, appearing as an “</a:t>
            </a:r>
            <a:r>
              <a:rPr lang="en-US" sz="3200" i="1" dirty="0">
                <a:solidFill>
                  <a:srgbClr val="0070C0"/>
                </a:solidFill>
                <a:latin typeface="Cambria" panose="02040503050406030204" pitchFamily="18" charset="0"/>
                <a:ea typeface="Cambria" panose="02040503050406030204" pitchFamily="18" charset="0"/>
              </a:rPr>
              <a:t>Angel of the Lord</a:t>
            </a:r>
            <a:r>
              <a:rPr lang="en-US" sz="3200" dirty="0"/>
              <a:t>” (Gen 16:7–13; 22:11–18; Ex 3:2–6; Judges 6:11–24; 13:3–22; Zechariah 3:1–2).</a:t>
            </a:r>
          </a:p>
          <a:p>
            <a:pPr lvl="1"/>
            <a:r>
              <a:rPr lang="en-US" sz="3200" dirty="0"/>
              <a:t>Others (Stewart, Paul, Schreiner, Mounce, and Carson) understand the “</a:t>
            </a:r>
            <a:r>
              <a:rPr lang="en-US" sz="3200" i="1" dirty="0">
                <a:solidFill>
                  <a:srgbClr val="0070C0"/>
                </a:solidFill>
                <a:latin typeface="Cambria" panose="02040503050406030204" pitchFamily="18" charset="0"/>
                <a:ea typeface="Cambria" panose="02040503050406030204" pitchFamily="18" charset="0"/>
              </a:rPr>
              <a:t>mighty angel</a:t>
            </a:r>
            <a:r>
              <a:rPr lang="en-US" sz="3200" dirty="0"/>
              <a:t>” to be a powerful angel </a:t>
            </a:r>
            <a:r>
              <a:rPr lang="en-US" sz="3200" b="1" i="1" dirty="0"/>
              <a:t>representing</a:t>
            </a:r>
            <a:r>
              <a:rPr lang="en-US" sz="3200" dirty="0"/>
              <a:t> God or Christ.</a:t>
            </a:r>
          </a:p>
          <a:p>
            <a:r>
              <a:rPr lang="en-US" sz="3600" dirty="0"/>
              <a:t>I went with the first view for the remainder of the lesson.</a:t>
            </a:r>
          </a:p>
          <a:p>
            <a:r>
              <a:rPr lang="en-US" sz="3600" dirty="0"/>
              <a:t>Which view makes the most sense to you and why?</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20345424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D1D26BE6-A104-CEB0-9DA0-6C602204C8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EAEC04-68B1-99BE-74A5-D9CAEB3B3FDF}"/>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5921F24F-8A2D-2106-1D7D-6575BD243904}"/>
              </a:ext>
            </a:extLst>
          </p:cNvPr>
          <p:cNvSpPr>
            <a:spLocks noGrp="1"/>
          </p:cNvSpPr>
          <p:nvPr>
            <p:ph idx="1"/>
          </p:nvPr>
        </p:nvSpPr>
        <p:spPr>
          <a:xfrm>
            <a:off x="557441" y="738365"/>
            <a:ext cx="11007029" cy="6119635"/>
          </a:xfrm>
        </p:spPr>
        <p:txBody>
          <a:bodyPr>
            <a:normAutofit fontScale="92500"/>
          </a:bodyPr>
          <a:lstStyle/>
          <a:p>
            <a:r>
              <a:rPr lang="en-US" sz="3600" dirty="0"/>
              <a:t>Another big divide among commentaries is whether or not the “</a:t>
            </a:r>
            <a:r>
              <a:rPr lang="en-US" sz="3600" i="1" dirty="0">
                <a:solidFill>
                  <a:srgbClr val="0070C0"/>
                </a:solidFill>
                <a:latin typeface="Cambria" panose="02040503050406030204" pitchFamily="18" charset="0"/>
                <a:ea typeface="Cambria" panose="02040503050406030204" pitchFamily="18" charset="0"/>
              </a:rPr>
              <a:t>little scroll</a:t>
            </a:r>
            <a:r>
              <a:rPr lang="en-US" sz="3600" dirty="0"/>
              <a:t>” in Rev 10:2 is the same scroll as the one mentioned in chapter 5:</a:t>
            </a:r>
          </a:p>
          <a:p>
            <a:pPr lvl="1"/>
            <a:r>
              <a:rPr lang="en-US" sz="3200" dirty="0"/>
              <a:t>Terry, Gentry, Chilton, Clark, Stewart, Beale say it </a:t>
            </a:r>
            <a:r>
              <a:rPr lang="en-US" sz="3200" b="1" i="1" dirty="0"/>
              <a:t>is</a:t>
            </a:r>
          </a:p>
          <a:p>
            <a:pPr lvl="1"/>
            <a:r>
              <a:rPr lang="en-US" sz="3200" dirty="0"/>
              <a:t>Matthewson, Paul, Aune, Schreiner, Mounce, Carson say it </a:t>
            </a:r>
            <a:r>
              <a:rPr lang="en-US" sz="3200" b="1" i="1" dirty="0"/>
              <a:t>is not</a:t>
            </a:r>
          </a:p>
          <a:p>
            <a:r>
              <a:rPr lang="en-US" sz="3600" dirty="0"/>
              <a:t>I taught that they </a:t>
            </a:r>
            <a:r>
              <a:rPr lang="en-US" sz="3600" b="1" i="1" dirty="0"/>
              <a:t>were</a:t>
            </a:r>
            <a:r>
              <a:rPr lang="en-US" sz="3600" dirty="0"/>
              <a:t> the same scroll, giving several reasons why I thought so – mainly that there are a remarkable number of parallels between scrolls in chapter 5 and chapter 10, and that John actually refers to what he starts out calling the “</a:t>
            </a:r>
            <a:r>
              <a:rPr lang="en-US" sz="3600" i="1" dirty="0">
                <a:solidFill>
                  <a:srgbClr val="0070C0"/>
                </a:solidFill>
                <a:latin typeface="Cambria" panose="02040503050406030204" pitchFamily="18" charset="0"/>
                <a:ea typeface="Cambria" panose="02040503050406030204" pitchFamily="18" charset="0"/>
              </a:rPr>
              <a:t>little scroll</a:t>
            </a:r>
            <a:r>
              <a:rPr lang="en-US" sz="3600" dirty="0"/>
              <a:t>” as just “</a:t>
            </a:r>
            <a:r>
              <a:rPr lang="en-US" sz="3600" i="1" dirty="0">
                <a:solidFill>
                  <a:srgbClr val="0070C0"/>
                </a:solidFill>
                <a:latin typeface="Cambria" panose="02040503050406030204" pitchFamily="18" charset="0"/>
                <a:ea typeface="Cambria" panose="02040503050406030204" pitchFamily="18" charset="0"/>
              </a:rPr>
              <a:t>the scroll</a:t>
            </a:r>
            <a:r>
              <a:rPr lang="en-US" sz="3600" dirty="0"/>
              <a:t>” in Rev 10:8.</a:t>
            </a:r>
          </a:p>
          <a:p>
            <a:r>
              <a:rPr lang="en-US" sz="3600" dirty="0"/>
              <a:t>What do you think? Do you think both chapter 5 and chapter 10 are referring to the same scroll? Why or why not? </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4050845341"/>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5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32667CC8-BAD5-F9CD-98DF-CDBD57086F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1A6958-7FFE-5B56-8275-8F5FCEB178BF}"/>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8E288166-52C9-081E-407F-E7E323EB4E0E}"/>
              </a:ext>
            </a:extLst>
          </p:cNvPr>
          <p:cNvSpPr>
            <a:spLocks noGrp="1"/>
          </p:cNvSpPr>
          <p:nvPr>
            <p:ph idx="1"/>
          </p:nvPr>
        </p:nvSpPr>
        <p:spPr>
          <a:xfrm>
            <a:off x="557441" y="738365"/>
            <a:ext cx="11007029" cy="6119635"/>
          </a:xfrm>
        </p:spPr>
        <p:txBody>
          <a:bodyPr>
            <a:normAutofit fontScale="92500" lnSpcReduction="20000"/>
          </a:bodyPr>
          <a:lstStyle/>
          <a:p>
            <a:r>
              <a:rPr lang="en-US" sz="3600" dirty="0"/>
              <a:t>Were you surprised to learn that the book of Revelation, in harmony with the rest of the New Testament, provides support for the idea that with the coming of Christ, we are no longer under the Old Covenant?</a:t>
            </a:r>
          </a:p>
          <a:p>
            <a:r>
              <a:rPr lang="en-US" sz="3600" dirty="0"/>
              <a:t>All the necessary “equipment” for the Old Covenant (i.e. the temple and all of it’s furnishings) were destroyed in A.D 70, paving the way for the Gentiles to be included on equal footing with the Jews under the New Covenant.</a:t>
            </a:r>
          </a:p>
          <a:p>
            <a:r>
              <a:rPr lang="en-US" sz="3600" dirty="0"/>
              <a:t>Can you see how this understanding of Revelation makes the things that happen in this book very relevant to its readers and to us, as opposed to the dispensationalist, futurist view which almost makes Revelation like a scary movie about a bunch of weird scary things that happen sometime in the distant future after we’ve all been raptured and won’t even be here to see it?</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39245483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135888</TotalTime>
  <Words>5279</Words>
  <Application>Microsoft Office PowerPoint</Application>
  <PresentationFormat>Widescreen</PresentationFormat>
  <Paragraphs>199</Paragraphs>
  <Slides>27</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Cambria</vt:lpstr>
      <vt:lpstr>Garamond</vt:lpstr>
      <vt:lpstr>Tahoma</vt:lpstr>
      <vt:lpstr>Times New Roman</vt:lpstr>
      <vt:lpstr>Office Theme</vt:lpstr>
      <vt:lpstr>The Book of Revelation</vt:lpstr>
      <vt:lpstr>High Level Outline of the Book of Revelation</vt:lpstr>
      <vt:lpstr>Introduction to the Interlude Between the Sixth and Seventh Trumpet (Revelation 10:1-11:14)</vt:lpstr>
      <vt:lpstr>The Angel and the Little Scroll (10:1-11)</vt:lpstr>
      <vt:lpstr>The Angel and the Little Scroll (10:1-11)</vt:lpstr>
      <vt:lpstr>The Angel and the Little Scroll (10:1-11)</vt:lpstr>
      <vt:lpstr>10:1 Then I saw another mighty angel coming down from heaven, wrapped in a cloud, with a rainbow over his head, and his face was like the sun, and his legs like pillars of fire. (ESV)</vt:lpstr>
      <vt:lpstr>10:1 Then I saw another mighty angel coming down from heaven, wrapped in a cloud, with a rainbow over his head, and his face was like the sun, and his legs like pillars of fire.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10:2 He had a little scroll open in his hand. And he set his right foot on the sea, and his left foot on the land, 3 and called out with a loud voice, like a lion roaring. When he called out, the seven thunders sounded. (ESV)</vt:lpstr>
      <vt:lpstr>10:1 Then I saw another mighty angel coming down from heaven, wrapped in a cloud, with a rainbow over his head, and his face was like the sun, and his legs like pillars of fire. 10:2 He had a little scroll open in his hand. And he set his right foot on the sea, and his left foot on the land, 3 and called out with a loud voice, like a lion roaring. When he called out, the seven thunders sounded. (ESV)</vt:lpstr>
      <vt:lpstr>10:4 And when the seven thunders had sounded, I was about to write, but I heard a voice from heaven saying, “Seal up what the seven thunders have said, and do not write it down.” (ESV)</vt:lpstr>
      <vt:lpstr>10:5 And the angel whom I saw standing on the sea and on the land raised his right hand to heaven 6 and swore by him who lives forever and ever, who created heaven and what is in it, the earth and what is in it, and the sea and what is in it, that there would be no more delay, 7 but that in the days of the trumpet call to be sounded by the seventh angel, the mystery of God would be fulfilled, just as he announced to his servants the prophets. (ESV)</vt:lpstr>
      <vt:lpstr>10:5 And the angel whom I saw standing on the sea and on the land raised his right hand to heaven 6 and swore by him who lives forever and ever, who created heaven and what is in it, the earth and what is in it, and the sea and what is in it, that there would be no more delay, 7 but that in the days of the trumpet call to be sounded by the seventh angel, the mystery of God would be fulfilled, just as he announced to his servants the prophets. (ESV)</vt:lpstr>
      <vt:lpstr>10:5 And the angel whom I saw standing on the sea and on the land raised his right hand to heaven 6 and swore by him who lives forever and ever, who created heaven and what is in it, the earth and what is in it, and the sea and what is in it, that there would be no more delay, 7 but that in the days of the trumpet call to be sounded by the seventh angel, the mystery of God would be fulfilled, just as he announced to his servants the prophets. (ESV)</vt:lpstr>
      <vt:lpstr>10:5 And the angel whom I saw standing on the sea and on the land raised his right hand to heaven 6 and swore by him who lives forever and ever, who created heaven and what is in it, the earth and what is in it, and the sea and what is in it, that there would be no more delay, 7 but that in the days of the trumpet call to be sounded by the seventh angel, the mystery of God would be fulfilled, just as he announced to his servants the prophets. (ESV)</vt:lpstr>
      <vt:lpstr>10:8 Then the voice that I had heard from heaven spoke to me again, saying, "Go, take the scroll that is open in the hand of the angel who is standing on the sea and on the land." 9 So I went to the angel and told him to give me the little scroll. And he said to me, "Take and eat it; it will make your stomach bitter, but in your mouth it will be sweet as honey." 10 And I took the little scroll from the hand of the angel and ate it. It was sweet as honey in my mouth, but when I had eaten it my stomach was made bitter. (ESV)</vt:lpstr>
      <vt:lpstr>10:11 And I was told, "You must again prophesy about many peoples and nations and languages and kings." (ESV)</vt:lpstr>
      <vt:lpstr>Class Discussion Time</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1134</cp:revision>
  <cp:lastPrinted>2026-09-27T14:00:44Z</cp:lastPrinted>
  <dcterms:created xsi:type="dcterms:W3CDTF">2026-02-17T02:36:22Z</dcterms:created>
  <dcterms:modified xsi:type="dcterms:W3CDTF">2026-09-27T14:09:42Z</dcterms:modified>
</cp:coreProperties>
</file>