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1.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notesSlides/notesSlide2.xml" ContentType="application/vnd.openxmlformats-officedocument.presentationml.notesSlide+xml"/>
  <Override PartName="/ppt/theme/themeOverride7.xml" ContentType="application/vnd.openxmlformats-officedocument.themeOverride+xml"/>
  <Override PartName="/ppt/notesSlides/notesSlide3.xml" ContentType="application/vnd.openxmlformats-officedocument.presentationml.notesSlide+xml"/>
  <Override PartName="/ppt/theme/themeOverride8.xml" ContentType="application/vnd.openxmlformats-officedocument.themeOverride+xml"/>
  <Override PartName="/ppt/notesSlides/notesSlide4.xml" ContentType="application/vnd.openxmlformats-officedocument.presentationml.notesSlide+xml"/>
  <Override PartName="/ppt/theme/themeOverride9.xml" ContentType="application/vnd.openxmlformats-officedocument.themeOverride+xml"/>
  <Override PartName="/ppt/notesSlides/notesSlide5.xml" ContentType="application/vnd.openxmlformats-officedocument.presentationml.notesSlide+xml"/>
  <Override PartName="/ppt/theme/themeOverride10.xml" ContentType="application/vnd.openxmlformats-officedocument.themeOverride+xml"/>
  <Override PartName="/ppt/notesSlides/notesSlide6.xml" ContentType="application/vnd.openxmlformats-officedocument.presentationml.notesSlide+xml"/>
  <Override PartName="/ppt/theme/themeOverride11.xml" ContentType="application/vnd.openxmlformats-officedocument.themeOverride+xml"/>
  <Override PartName="/ppt/theme/themeOverride12.xml" ContentType="application/vnd.openxmlformats-officedocument.themeOverride+xml"/>
  <Override PartName="/ppt/notesSlides/notesSlide7.xml" ContentType="application/vnd.openxmlformats-officedocument.presentationml.notesSlide+xml"/>
  <Override PartName="/ppt/theme/themeOverride13.xml" ContentType="application/vnd.openxmlformats-officedocument.themeOverride+xml"/>
  <Override PartName="/ppt/notesSlides/notesSlide8.xml" ContentType="application/vnd.openxmlformats-officedocument.presentationml.notesSlide+xml"/>
  <Override PartName="/ppt/theme/themeOverride14.xml" ContentType="application/vnd.openxmlformats-officedocument.themeOverride+xml"/>
  <Override PartName="/ppt/notesSlides/notesSlide9.xml" ContentType="application/vnd.openxmlformats-officedocument.presentationml.notesSlide+xml"/>
  <Override PartName="/ppt/theme/themeOverride15.xml" ContentType="application/vnd.openxmlformats-officedocument.themeOverride+xml"/>
  <Override PartName="/ppt/notesSlides/notesSlide10.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notesSlides/notesSlide11.xml" ContentType="application/vnd.openxmlformats-officedocument.presentationml.notesSlide+xml"/>
  <Override PartName="/ppt/theme/themeOverride18.xml" ContentType="application/vnd.openxmlformats-officedocument.themeOverride+xml"/>
  <Override PartName="/ppt/theme/themeOverride19.xml" ContentType="application/vnd.openxmlformats-officedocument.themeOverride+xml"/>
  <Override PartName="/ppt/notesSlides/notesSlide12.xml" ContentType="application/vnd.openxmlformats-officedocument.presentationml.notesSlide+xml"/>
  <Override PartName="/ppt/theme/themeOverride20.xml" ContentType="application/vnd.openxmlformats-officedocument.themeOverride+xml"/>
  <Override PartName="/ppt/notesSlides/notesSlide13.xml" ContentType="application/vnd.openxmlformats-officedocument.presentationml.notesSlide+xml"/>
  <Override PartName="/ppt/theme/themeOverride21.xml" ContentType="application/vnd.openxmlformats-officedocument.themeOverride+xml"/>
  <Override PartName="/ppt/notesSlides/notesSlide14.xml" ContentType="application/vnd.openxmlformats-officedocument.presentationml.notesSlide+xml"/>
  <Override PartName="/ppt/theme/themeOverride22.xml" ContentType="application/vnd.openxmlformats-officedocument.themeOverride+xml"/>
  <Override PartName="/ppt/notesSlides/notesSlide15.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notesSlides/notesSlide16.xml" ContentType="application/vnd.openxmlformats-officedocument.presentationml.notesSlide+xml"/>
  <Override PartName="/ppt/theme/themeOverride25.xml" ContentType="application/vnd.openxmlformats-officedocument.themeOverride+xml"/>
  <Override PartName="/ppt/notesSlides/notesSlide17.xml" ContentType="application/vnd.openxmlformats-officedocument.presentationml.notesSlide+xml"/>
  <Override PartName="/ppt/theme/themeOverride26.xml" ContentType="application/vnd.openxmlformats-officedocument.themeOverr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940" r:id="rId2"/>
    <p:sldId id="941" r:id="rId3"/>
    <p:sldId id="942" r:id="rId4"/>
    <p:sldId id="944" r:id="rId5"/>
    <p:sldId id="948" r:id="rId6"/>
    <p:sldId id="950" r:id="rId7"/>
    <p:sldId id="949" r:id="rId8"/>
    <p:sldId id="955" r:id="rId9"/>
    <p:sldId id="956" r:id="rId10"/>
    <p:sldId id="957" r:id="rId11"/>
    <p:sldId id="958" r:id="rId12"/>
    <p:sldId id="945" r:id="rId13"/>
    <p:sldId id="959" r:id="rId14"/>
    <p:sldId id="960" r:id="rId15"/>
    <p:sldId id="962" r:id="rId16"/>
    <p:sldId id="961" r:id="rId17"/>
    <p:sldId id="975" r:id="rId18"/>
    <p:sldId id="963" r:id="rId19"/>
    <p:sldId id="946" r:id="rId20"/>
    <p:sldId id="965" r:id="rId21"/>
    <p:sldId id="964" r:id="rId22"/>
    <p:sldId id="967" r:id="rId23"/>
    <p:sldId id="966" r:id="rId24"/>
    <p:sldId id="943" r:id="rId25"/>
    <p:sldId id="968" r:id="rId26"/>
    <p:sldId id="969" r:id="rId27"/>
    <p:sldId id="973" r:id="rId28"/>
    <p:sldId id="974" r:id="rId29"/>
    <p:sldId id="972" r:id="rId30"/>
    <p:sldId id="976" r:id="rId3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nolly" initials="RC" lastIdx="1" clrIdx="0">
    <p:extLst>
      <p:ext uri="{19B8F6BF-5375-455C-9EA6-DF929625EA0E}">
        <p15:presenceInfo xmlns:p15="http://schemas.microsoft.com/office/powerpoint/2012/main" userId="daf3307a5d53d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99FFFF"/>
    <a:srgbClr val="FFD700"/>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9/30/2026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7E51-1FFF-9E2C-AD2E-1D58B6428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4E7635-37D1-24FE-14DA-28A8F5AA5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6F78E-0438-1C68-5BD5-A274039FCB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A68988-E04D-A680-32FE-12E076F1AC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046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C7BB5-CB89-3326-C83B-65A99B171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17533-574C-2210-7216-C44B0CBE4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02488-A8F7-569E-9A8A-209E0BD5F5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9D054D-A07B-25B2-43BF-99946B6C11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2753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72DD3-B661-A91B-F2EF-991026294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5DFDF-B7F9-8264-8FD8-B4EF2C69A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3EB18-21FC-DB6B-9D5F-78C32C8AC9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A5EDC7-ED64-CF60-B997-AAE81E5E64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95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2B351-03A2-87ED-8090-DF0C85F01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76FDA-FAC2-6F8E-D632-7CCFF342E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74BE8-D557-55C4-8449-0408A55DA0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E1E97B-9887-BBDA-2D49-A62BD13B10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245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873F5-95AE-7D02-1D92-F01A2112F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B32AE-990F-FAFF-0495-A697C05CF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826B77-1388-5E2C-7B28-B27160FB87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89829-5DBC-0ACE-A3EE-EF08EBD6C0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992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64E5-E8F0-39C3-E21E-1B5397BC0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48DB5-685B-C9CB-06B0-38200E812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FB574-48BA-E257-1D7B-28EA541965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334722-199E-3F17-DA95-F1D1785448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514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2482-0624-CDFF-F5E9-5C68E9F31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252D1-D49D-CABA-6F40-FA49CE50EE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57BAD-119A-4264-6E20-670BB5E146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6AF712-79C1-39F3-3809-C31B7CADCF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248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1CD7-A8AD-34F8-05AA-62096F98A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61A0F-894E-4166-97C0-425A260BB6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A5A910-B0F7-3573-87D6-D46DF5C0BB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57F7DB-AB4A-A9BE-EB9B-6845C28142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893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2B8C-CFA0-1D49-B2AF-608F50874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6BD81-E594-D49D-E37B-88CDC01002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11248-DA50-D892-5980-EDE68F80D8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DB211B-F37B-0553-F52E-6617BF8F8B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422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1153-B0C2-0C60-AA09-E1B158549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D81DC-66E6-AD6F-AA2F-C218B3BD2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3A7F6-9B83-5085-6DF5-B25ADF3AEC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5C8B2A-E4FC-11D1-27D5-E27B60A965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273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0BA1-68D8-7D25-5054-1D5F2C83B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14BAD-9D30-93DF-F4A2-9073E7364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821D3-8991-1666-B5E0-CEC53E3E73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C1DDCB-2EC8-C22E-A6F3-456AFD65E8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007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31259-8661-1490-7995-7609EA691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3AD35-797C-6C4A-E595-8F43A7F0C2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DEEAC-E8E7-7FEA-CA8D-94DA092252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C910D9-6E1F-A333-20E0-41EEC22559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410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8CF93-1D7C-0712-A63B-01D8CCF3B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F3FFB-48BC-B859-FAD0-7B1AC4621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8C8DB-7D49-4167-D699-3814B2FA16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1B448C-2885-B575-6017-D2C31BB91B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963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9AF3-1B39-89C6-085C-CD7DEAA45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231D7-974B-27DF-748E-854F92305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B40A2-3281-0AEE-AA2D-5F907869E5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F3C691-27F8-5E22-8EB6-A153910CE5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304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4F089-E6A6-BB26-35AD-09601A2EA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0891B-2C3E-F26F-0184-C4A06D1893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D0F38-AA1A-E2A5-12D5-F3DE3B7752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55951E-3BD4-FD0B-6171-A83D963512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3222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E1E3-3984-B929-B59A-7CDFDDBA7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164CE-A137-2A45-07CF-B7CD6733A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E8E41-0C08-6F1A-C1E3-85D7B6C30B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0F3BC1-67D0-4B4D-302D-3BC97E95C5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343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BFE0-542A-3EDD-24C9-BBA4A7373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D62645-3F38-6494-588E-948870AF3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61E7E-EE21-B379-503F-E3866D911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3BBFEC-EF2D-F62E-F97B-41D710EFB7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4722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30D61-1138-D88B-0DC2-7C53F4B51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FC499-D2AE-E178-28A8-E0E38B207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A66B0-BCD0-9A1E-B8C8-4C5F6BE9C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0D3B06-60B5-7594-F56E-0D2F24CBE9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237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9/30/2026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Temple_Mount#/media/File:19_Shrine_of_the_Book_005.jpg" TargetMode="Externa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hyperlink" Target="https://christianpublishinghouse.co/2024/04/18/the-jerusalem-temple-of-jesus-and-the-apostles-time/"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hyperlink" Target="https://centeredonchrist.substack.com/p/the-vision-of-a-golden-lampstand" TargetMode="External"/><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F28DB95-05AB-424B-122D-C63BFFEAA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91F3B-8583-E992-DD5E-C9C328E1F588}"/>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0B8C4ECB-0048-3408-09D7-E9FA7778C224}"/>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40795DA1-0CD9-27CD-2108-2931E15A1142}"/>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58C5F3C9-D8B7-1959-F3C8-D4FCBAE5BA18}"/>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2F03CFD-3A09-4651-0751-B3A80A5E274B}"/>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98282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003C173-F026-EA31-04E9-99535C5904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36EBA0-1DF5-147B-4FFE-0FB3D90A4CE4}"/>
              </a:ext>
            </a:extLst>
          </p:cNvPr>
          <p:cNvSpPr>
            <a:spLocks noGrp="1"/>
          </p:cNvSpPr>
          <p:nvPr>
            <p:ph type="title"/>
          </p:nvPr>
        </p:nvSpPr>
        <p:spPr>
          <a:xfrm>
            <a:off x="0" y="1"/>
            <a:ext cx="12226954" cy="583473"/>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AC1334CA-02FC-8A72-9B83-56A0C75E7F93}"/>
              </a:ext>
            </a:extLst>
          </p:cNvPr>
          <p:cNvSpPr>
            <a:spLocks noGrp="1"/>
          </p:cNvSpPr>
          <p:nvPr>
            <p:ph idx="1"/>
          </p:nvPr>
        </p:nvSpPr>
        <p:spPr>
          <a:xfrm>
            <a:off x="167780" y="653143"/>
            <a:ext cx="11891394" cy="6043748"/>
          </a:xfrm>
        </p:spPr>
        <p:txBody>
          <a:bodyPr>
            <a:normAutofit fontScale="85000" lnSpcReduction="2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2"/>
            <a:r>
              <a:rPr lang="en-US" sz="2400" dirty="0">
                <a:solidFill>
                  <a:srgbClr val="F5F5F5"/>
                </a:solidFill>
                <a:effectLst>
                  <a:outerShdw blurRad="38100" dist="38100" dir="2700000" algn="tl" rotWithShape="0">
                    <a:prstClr val="black"/>
                  </a:outerShdw>
                </a:effectLst>
                <a:ea typeface="+mj-ea"/>
                <a:cs typeface="+mj-cs"/>
              </a:rPr>
              <a:t>Interlude Between Seal 6 and 7: Sealing of the 144,000 </a:t>
            </a:r>
            <a:r>
              <a:rPr lang="en-US" sz="2400" dirty="0">
                <a:solidFill>
                  <a:srgbClr val="00FFFF"/>
                </a:solidFill>
                <a:effectLst>
                  <a:outerShdw blurRad="38100" dist="38100" dir="2700000" algn="tl" rotWithShape="0">
                    <a:prstClr val="black"/>
                  </a:outerShdw>
                </a:effectLst>
              </a:rPr>
              <a:t>(7:1-8)</a:t>
            </a:r>
            <a:r>
              <a:rPr lang="en-US" sz="2400" dirty="0">
                <a:solidFill>
                  <a:srgbClr val="F5F5F5"/>
                </a:solidFill>
                <a:effectLst>
                  <a:outerShdw blurRad="38100" dist="38100" dir="2700000" algn="tl" rotWithShape="0">
                    <a:prstClr val="black"/>
                  </a:outerShdw>
                </a:effectLst>
                <a:ea typeface="+mj-ea"/>
                <a:cs typeface="+mj-cs"/>
              </a:rPr>
              <a:t>; Great Multitude Before the Throne </a:t>
            </a:r>
            <a:r>
              <a:rPr lang="en-US" sz="2400" dirty="0">
                <a:solidFill>
                  <a:srgbClr val="00FFFF"/>
                </a:solidFill>
                <a:effectLst>
                  <a:outerShdw blurRad="38100" dist="38100" dir="2700000" algn="tl" rotWithShape="0">
                    <a:prstClr val="black"/>
                  </a:outerShdw>
                </a:effectLst>
              </a:rPr>
              <a:t>(7:9-17) </a:t>
            </a:r>
            <a:endParaRPr lang="en-US" sz="24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(8:2-9:21; 11:15-19) </a:t>
            </a:r>
          </a:p>
          <a:p>
            <a:pPr lvl="2"/>
            <a:r>
              <a:rPr lang="en-US" sz="2400" dirty="0">
                <a:solidFill>
                  <a:srgbClr val="F5F5F5"/>
                </a:solidFill>
                <a:effectLst>
                  <a:outerShdw blurRad="38100" dist="38100" dir="2700000" algn="tl" rotWithShape="0">
                    <a:prstClr val="black"/>
                  </a:outerShdw>
                </a:effectLst>
              </a:rPr>
              <a:t>Interlude Between Trumpet 6 and 7: Angel and the Scroll </a:t>
            </a:r>
            <a:r>
              <a:rPr lang="en-US" sz="2400" dirty="0">
                <a:solidFill>
                  <a:srgbClr val="00FFFF"/>
                </a:solidFill>
                <a:effectLst>
                  <a:outerShdw blurRad="38100" dist="38100" dir="2700000" algn="tl" rotWithShape="0">
                    <a:prstClr val="black"/>
                  </a:outerShdw>
                </a:effectLst>
              </a:rPr>
              <a:t>(10:1-11)</a:t>
            </a:r>
            <a:r>
              <a:rPr lang="en-US" sz="2400" dirty="0">
                <a:solidFill>
                  <a:srgbClr val="F5F5F5"/>
                </a:solidFill>
                <a:effectLst>
                  <a:outerShdw blurRad="38100" dist="38100" dir="2700000" algn="tl" rotWithShape="0">
                    <a:prstClr val="black"/>
                  </a:outerShdw>
                </a:effectLst>
              </a:rPr>
              <a:t>; Measuring the Temple </a:t>
            </a:r>
            <a:r>
              <a:rPr lang="en-US" sz="2400" dirty="0">
                <a:solidFill>
                  <a:srgbClr val="00FFFF"/>
                </a:solidFill>
                <a:effectLst>
                  <a:outerShdw blurRad="38100" dist="38100" dir="2700000" algn="tl" rotWithShape="0">
                    <a:prstClr val="black"/>
                  </a:outerShdw>
                </a:effectLst>
              </a:rPr>
              <a:t>(11:1-2)</a:t>
            </a:r>
            <a:r>
              <a:rPr lang="en-US" sz="2400" dirty="0">
                <a:solidFill>
                  <a:srgbClr val="F5F5F5"/>
                </a:solidFill>
                <a:effectLst>
                  <a:outerShdw blurRad="38100" dist="38100" dir="2700000" algn="tl" rotWithShape="0">
                    <a:prstClr val="black"/>
                  </a:outerShdw>
                </a:effectLst>
              </a:rPr>
              <a:t>; The Two Witnesses </a:t>
            </a:r>
            <a:r>
              <a:rPr lang="en-US" sz="2400" dirty="0">
                <a:solidFill>
                  <a:srgbClr val="00FFFF"/>
                </a:solidFill>
                <a:effectLst>
                  <a:outerShdw blurRad="38100" dist="38100" dir="2700000" algn="tl" rotWithShape="0">
                    <a:prstClr val="black"/>
                  </a:outerShdw>
                </a:effectLst>
              </a:rPr>
              <a:t>(11:3-14)</a:t>
            </a:r>
            <a:r>
              <a:rPr lang="en-US" sz="2400" dirty="0">
                <a:solidFill>
                  <a:srgbClr val="F5F5F5"/>
                </a:solidFill>
                <a:effectLst>
                  <a:outerShdw blurRad="38100" dist="38100" dir="2700000" algn="tl" rotWithShape="0">
                    <a:prstClr val="black"/>
                  </a:outerShdw>
                </a:effectLst>
              </a:rPr>
              <a:t>  </a:t>
            </a:r>
            <a:endParaRPr lang="en-US" sz="2400" dirty="0">
              <a:solidFill>
                <a:srgbClr val="00FFFF"/>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ea typeface="+mj-ea"/>
                <a:cs typeface="+mj-cs"/>
              </a:rPr>
              <a:t>Interlude Between Trumpets and Bowls: Persecution, Deliverance and Judgment </a:t>
            </a:r>
            <a:r>
              <a:rPr lang="en-US" sz="2800" dirty="0">
                <a:solidFill>
                  <a:srgbClr val="00FFFF"/>
                </a:solidFill>
                <a:effectLst>
                  <a:outerShdw blurRad="38100" dist="38100" dir="2700000" algn="tl" rotWithShape="0">
                    <a:prstClr val="black"/>
                  </a:outerShdw>
                </a:effectLst>
              </a:rPr>
              <a:t>(12–14)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20157730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6C12449-75CF-2AC6-A5DF-7A7D984836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DEB895-EDFB-B8B1-113F-F1B405538363}"/>
              </a:ext>
            </a:extLst>
          </p:cNvPr>
          <p:cNvSpPr>
            <a:spLocks noGrp="1"/>
          </p:cNvSpPr>
          <p:nvPr>
            <p:ph type="title"/>
          </p:nvPr>
        </p:nvSpPr>
        <p:spPr>
          <a:xfrm>
            <a:off x="0" y="1"/>
            <a:ext cx="12226954" cy="746620"/>
          </a:xfrm>
        </p:spPr>
        <p:txBody>
          <a:bodyPr>
            <a:noAutofit/>
          </a:bodyPr>
          <a:lstStyle/>
          <a:p>
            <a:pPr algn="ctr"/>
            <a:r>
              <a:rPr lang="en-US" b="1" dirty="0">
                <a:solidFill>
                  <a:srgbClr val="F5F5F5"/>
                </a:solidFill>
                <a:effectLst>
                  <a:outerShdw blurRad="50800" dist="38100" dir="2700000" algn="tl" rotWithShape="0">
                    <a:prstClr val="black">
                      <a:alpha val="30000"/>
                    </a:prstClr>
                  </a:outerShdw>
                </a:effectLst>
              </a:rPr>
              <a:t>Introduction to Revelation Chapter 11:1-14</a:t>
            </a:r>
          </a:p>
        </p:txBody>
      </p:sp>
      <p:sp>
        <p:nvSpPr>
          <p:cNvPr id="2" name="Content Placeholder 1">
            <a:extLst>
              <a:ext uri="{FF2B5EF4-FFF2-40B4-BE49-F238E27FC236}">
                <a16:creationId xmlns:a16="http://schemas.microsoft.com/office/drawing/2014/main" id="{2D1211F3-228A-E1D7-2ED7-809D50DEECCD}"/>
              </a:ext>
            </a:extLst>
          </p:cNvPr>
          <p:cNvSpPr>
            <a:spLocks noGrp="1"/>
          </p:cNvSpPr>
          <p:nvPr>
            <p:ph idx="1"/>
          </p:nvPr>
        </p:nvSpPr>
        <p:spPr>
          <a:xfrm>
            <a:off x="108857" y="826317"/>
            <a:ext cx="11935097" cy="5983786"/>
          </a:xfrm>
        </p:spPr>
        <p:txBody>
          <a:bodyPr>
            <a:normAutofit fontScale="77500" lnSpcReduction="20000"/>
          </a:bodyPr>
          <a:lstStyle/>
          <a:p>
            <a:r>
              <a:rPr lang="en-US" sz="3600" dirty="0">
                <a:solidFill>
                  <a:srgbClr val="F5F5F5"/>
                </a:solidFill>
                <a:effectLst>
                  <a:outerShdw blurRad="50800" dist="38100" dir="2700000" algn="tl" rotWithShape="0">
                    <a:prstClr val="black">
                      <a:alpha val="30000"/>
                    </a:prstClr>
                  </a:outerShdw>
                </a:effectLst>
                <a:ea typeface="+mj-ea"/>
                <a:cs typeface="+mj-cs"/>
              </a:rPr>
              <a:t>In chapter 11, John continues his interlude between the sixth and seventh trumpets, which began at 10:1 and will end with the declaration that “</a:t>
            </a:r>
            <a:r>
              <a:rPr lang="en-US" sz="3600"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cs typeface="+mj-cs"/>
              </a:rPr>
              <a:t>the second woe is past</a:t>
            </a:r>
            <a:r>
              <a:rPr lang="en-US" sz="3600" dirty="0">
                <a:solidFill>
                  <a:srgbClr val="F5F5F5"/>
                </a:solidFill>
                <a:effectLst>
                  <a:outerShdw blurRad="50800" dist="38100" dir="2700000" algn="tl" rotWithShape="0">
                    <a:prstClr val="black">
                      <a:alpha val="30000"/>
                    </a:prstClr>
                  </a:outerShdw>
                </a:effectLst>
                <a:ea typeface="+mj-ea"/>
                <a:cs typeface="+mj-cs"/>
              </a:rPr>
              <a:t>” (11:14) and the sounding of the seventh trumpet (11:15).</a:t>
            </a:r>
          </a:p>
          <a:p>
            <a:r>
              <a:rPr lang="en-US" sz="3600" dirty="0">
                <a:solidFill>
                  <a:srgbClr val="F5F5F5"/>
                </a:solidFill>
                <a:effectLst>
                  <a:outerShdw blurRad="50800" dist="38100" dir="2700000" algn="tl" rotWithShape="0">
                    <a:prstClr val="black">
                      <a:alpha val="30000"/>
                    </a:prstClr>
                  </a:outerShdw>
                </a:effectLst>
                <a:ea typeface="+mj-ea"/>
                <a:cs typeface="+mj-cs"/>
              </a:rPr>
              <a:t>It is broken into </a:t>
            </a:r>
            <a:r>
              <a:rPr lang="en-US" sz="3600" b="1" i="1" dirty="0">
                <a:solidFill>
                  <a:srgbClr val="F5F5F5"/>
                </a:solidFill>
                <a:effectLst>
                  <a:outerShdw blurRad="50800" dist="38100" dir="2700000" algn="tl" rotWithShape="0">
                    <a:prstClr val="black">
                      <a:alpha val="30000"/>
                    </a:prstClr>
                  </a:outerShdw>
                </a:effectLst>
                <a:ea typeface="+mj-ea"/>
                <a:cs typeface="+mj-cs"/>
              </a:rPr>
              <a:t>two</a:t>
            </a:r>
            <a:r>
              <a:rPr lang="en-US" sz="3600" dirty="0">
                <a:solidFill>
                  <a:srgbClr val="F5F5F5"/>
                </a:solidFill>
                <a:effectLst>
                  <a:outerShdw blurRad="50800" dist="38100" dir="2700000" algn="tl" rotWithShape="0">
                    <a:prstClr val="black">
                      <a:alpha val="30000"/>
                    </a:prstClr>
                  </a:outerShdw>
                </a:effectLst>
                <a:ea typeface="+mj-ea"/>
                <a:cs typeface="+mj-cs"/>
              </a:rPr>
              <a:t> sections:</a:t>
            </a:r>
          </a:p>
          <a:p>
            <a:pPr lvl="1"/>
            <a:r>
              <a:rPr lang="en-US" sz="3200" dirty="0">
                <a:solidFill>
                  <a:srgbClr val="F5F5F5"/>
                </a:solidFill>
                <a:effectLst>
                  <a:outerShdw blurRad="50800" dist="38100" dir="2700000" algn="tl" rotWithShape="0">
                    <a:prstClr val="black">
                      <a:alpha val="30000"/>
                    </a:prstClr>
                  </a:outerShdw>
                </a:effectLst>
                <a:ea typeface="+mj-ea"/>
                <a:cs typeface="+mj-cs"/>
              </a:rPr>
              <a:t>The temple measurement (11:1–2) </a:t>
            </a:r>
          </a:p>
          <a:p>
            <a:pPr lvl="1"/>
            <a:r>
              <a:rPr lang="en-US" sz="3200" dirty="0">
                <a:solidFill>
                  <a:srgbClr val="F5F5F5"/>
                </a:solidFill>
                <a:effectLst>
                  <a:outerShdw blurRad="50800" dist="38100" dir="2700000" algn="tl" rotWithShape="0">
                    <a:prstClr val="black">
                      <a:alpha val="30000"/>
                    </a:prstClr>
                  </a:outerShdw>
                </a:effectLst>
                <a:ea typeface="+mj-ea"/>
                <a:cs typeface="+mj-cs"/>
              </a:rPr>
              <a:t>The two witnesses (11:3–13).</a:t>
            </a:r>
          </a:p>
          <a:p>
            <a:r>
              <a:rPr lang="en-US" sz="3600" dirty="0">
                <a:solidFill>
                  <a:srgbClr val="F5F5F5"/>
                </a:solidFill>
                <a:effectLst>
                  <a:outerShdw blurRad="50800" dist="38100" dir="2700000" algn="tl" rotWithShape="0">
                    <a:prstClr val="black">
                      <a:alpha val="30000"/>
                    </a:prstClr>
                  </a:outerShdw>
                </a:effectLst>
                <a:ea typeface="+mj-ea"/>
                <a:cs typeface="+mj-cs"/>
              </a:rPr>
              <a:t>It parallels the interlude in Revelation 7, between the sixth and seventh seals.</a:t>
            </a:r>
          </a:p>
          <a:p>
            <a:r>
              <a:rPr lang="en-US" sz="3600" b="1" i="1" dirty="0">
                <a:solidFill>
                  <a:srgbClr val="F5F5F5"/>
                </a:solidFill>
                <a:effectLst>
                  <a:outerShdw blurRad="50800" dist="38100" dir="2700000" algn="tl" rotWithShape="0">
                    <a:prstClr val="black">
                      <a:alpha val="30000"/>
                    </a:prstClr>
                  </a:outerShdw>
                </a:effectLst>
                <a:ea typeface="+mj-ea"/>
                <a:cs typeface="+mj-cs"/>
              </a:rPr>
              <a:t>Both</a:t>
            </a:r>
            <a:r>
              <a:rPr lang="en-US" sz="3600" dirty="0">
                <a:solidFill>
                  <a:srgbClr val="F5F5F5"/>
                </a:solidFill>
                <a:effectLst>
                  <a:outerShdw blurRad="50800" dist="38100" dir="2700000" algn="tl" rotWithShape="0">
                    <a:prstClr val="black">
                      <a:alpha val="30000"/>
                    </a:prstClr>
                  </a:outerShdw>
                </a:effectLst>
                <a:ea typeface="+mj-ea"/>
                <a:cs typeface="+mj-cs"/>
              </a:rPr>
              <a:t> interludes give a </a:t>
            </a:r>
            <a:r>
              <a:rPr lang="en-US" sz="3600" b="1" i="1" dirty="0">
                <a:solidFill>
                  <a:srgbClr val="F5F5F5"/>
                </a:solidFill>
                <a:effectLst>
                  <a:outerShdw blurRad="50800" dist="38100" dir="2700000" algn="tl" rotWithShape="0">
                    <a:prstClr val="black">
                      <a:alpha val="30000"/>
                    </a:prstClr>
                  </a:outerShdw>
                </a:effectLst>
                <a:ea typeface="+mj-ea"/>
                <a:cs typeface="+mj-cs"/>
              </a:rPr>
              <a:t>pair</a:t>
            </a:r>
            <a:r>
              <a:rPr lang="en-US" sz="3600" dirty="0">
                <a:solidFill>
                  <a:srgbClr val="F5F5F5"/>
                </a:solidFill>
                <a:effectLst>
                  <a:outerShdw blurRad="50800" dist="38100" dir="2700000" algn="tl" rotWithShape="0">
                    <a:prstClr val="black">
                      <a:alpha val="30000"/>
                    </a:prstClr>
                  </a:outerShdw>
                </a:effectLst>
                <a:ea typeface="+mj-ea"/>
                <a:cs typeface="+mj-cs"/>
              </a:rPr>
              <a:t> pictures: </a:t>
            </a:r>
          </a:p>
          <a:p>
            <a:pPr lvl="1"/>
            <a:r>
              <a:rPr lang="en-US" sz="3200" dirty="0">
                <a:solidFill>
                  <a:srgbClr val="F5F5F5"/>
                </a:solidFill>
                <a:effectLst>
                  <a:outerShdw blurRad="50800" dist="38100" dir="2700000" algn="tl" rotWithShape="0">
                    <a:prstClr val="black">
                      <a:alpha val="30000"/>
                    </a:prstClr>
                  </a:outerShdw>
                </a:effectLst>
              </a:rPr>
              <a:t>7:9–17 – </a:t>
            </a:r>
            <a:r>
              <a:rPr lang="en-US" sz="3200" dirty="0">
                <a:solidFill>
                  <a:srgbClr val="F5F5F5"/>
                </a:solidFill>
                <a:effectLst>
                  <a:outerShdw blurRad="50800" dist="38100" dir="2700000" algn="tl" rotWithShape="0">
                    <a:prstClr val="black">
                      <a:alpha val="30000"/>
                    </a:prstClr>
                  </a:outerShdw>
                </a:effectLst>
                <a:ea typeface="+mj-ea"/>
                <a:cs typeface="+mj-cs"/>
              </a:rPr>
              <a:t>Sealed Jewish believers, then heaven’s countless multinational multitude </a:t>
            </a:r>
          </a:p>
          <a:p>
            <a:pPr lvl="1"/>
            <a:r>
              <a:rPr lang="en-US" sz="3200" dirty="0">
                <a:solidFill>
                  <a:srgbClr val="F5F5F5"/>
                </a:solidFill>
                <a:effectLst>
                  <a:outerShdw blurRad="50800" dist="38100" dir="2700000" algn="tl" rotWithShape="0">
                    <a:prstClr val="black">
                      <a:alpha val="30000"/>
                    </a:prstClr>
                  </a:outerShdw>
                </a:effectLst>
              </a:rPr>
              <a:t>11:1–12 – </a:t>
            </a:r>
            <a:r>
              <a:rPr lang="en-US" sz="3200" dirty="0">
                <a:solidFill>
                  <a:srgbClr val="F5F5F5"/>
                </a:solidFill>
                <a:effectLst>
                  <a:outerShdw blurRad="50800" dist="38100" dir="2700000" algn="tl" rotWithShape="0">
                    <a:prstClr val="black">
                      <a:alpha val="30000"/>
                    </a:prstClr>
                  </a:outerShdw>
                </a:effectLst>
                <a:ea typeface="+mj-ea"/>
                <a:cs typeface="+mj-cs"/>
              </a:rPr>
              <a:t>Jewish Christians preserved during the temple destruction, then the witnesses’ ministry and heavenly ascent.</a:t>
            </a:r>
          </a:p>
          <a:p>
            <a:r>
              <a:rPr lang="en-US" sz="3600" dirty="0">
                <a:solidFill>
                  <a:srgbClr val="F5F5F5"/>
                </a:solidFill>
                <a:effectLst>
                  <a:outerShdw blurRad="50800" dist="38100" dir="2700000" algn="tl" rotWithShape="0">
                    <a:prstClr val="black">
                      <a:alpha val="30000"/>
                    </a:prstClr>
                  </a:outerShdw>
                </a:effectLst>
                <a:ea typeface="+mj-ea"/>
                <a:cs typeface="+mj-cs"/>
              </a:rPr>
              <a:t>The temple worshipers </a:t>
            </a:r>
            <a:r>
              <a:rPr lang="en-US" sz="3600" dirty="0">
                <a:solidFill>
                  <a:srgbClr val="F5F5F5"/>
                </a:solidFill>
                <a:effectLst>
                  <a:outerShdw blurRad="50800" dist="38100" dir="2700000" algn="tl" rotWithShape="0">
                    <a:prstClr val="black">
                      <a:alpha val="30000"/>
                    </a:prstClr>
                  </a:outerShdw>
                </a:effectLst>
              </a:rPr>
              <a:t>(mentioned in 11:1–2) </a:t>
            </a:r>
            <a:r>
              <a:rPr lang="en-US" sz="3600" dirty="0">
                <a:solidFill>
                  <a:srgbClr val="F5F5F5"/>
                </a:solidFill>
                <a:effectLst>
                  <a:outerShdw blurRad="50800" dist="38100" dir="2700000" algn="tl" rotWithShape="0">
                    <a:prstClr val="black">
                      <a:alpha val="30000"/>
                    </a:prstClr>
                  </a:outerShdw>
                </a:effectLst>
                <a:ea typeface="+mj-ea"/>
                <a:cs typeface="+mj-cs"/>
              </a:rPr>
              <a:t>and the 144,000 Jewish Christians (</a:t>
            </a:r>
            <a:r>
              <a:rPr lang="en-US" sz="3600" dirty="0">
                <a:solidFill>
                  <a:srgbClr val="F5F5F5"/>
                </a:solidFill>
                <a:effectLst>
                  <a:outerShdw blurRad="50800" dist="38100" dir="2700000" algn="tl" rotWithShape="0">
                    <a:prstClr val="black">
                      <a:alpha val="30000"/>
                    </a:prstClr>
                  </a:outerShdw>
                </a:effectLst>
              </a:rPr>
              <a:t>mentioned in </a:t>
            </a:r>
            <a:r>
              <a:rPr lang="en-US" sz="3600" dirty="0">
                <a:solidFill>
                  <a:srgbClr val="F5F5F5"/>
                </a:solidFill>
                <a:effectLst>
                  <a:outerShdw blurRad="50800" dist="38100" dir="2700000" algn="tl" rotWithShape="0">
                    <a:prstClr val="black">
                      <a:alpha val="30000"/>
                    </a:prstClr>
                  </a:outerShdw>
                </a:effectLst>
                <a:ea typeface="+mj-ea"/>
                <a:cs typeface="+mj-cs"/>
              </a:rPr>
              <a:t>7:4–8) represent the </a:t>
            </a:r>
            <a:r>
              <a:rPr lang="en-US" sz="3600" b="1" i="1" dirty="0">
                <a:solidFill>
                  <a:srgbClr val="F5F5F5"/>
                </a:solidFill>
                <a:effectLst>
                  <a:outerShdw blurRad="50800" dist="38100" dir="2700000" algn="tl" rotWithShape="0">
                    <a:prstClr val="black">
                      <a:alpha val="30000"/>
                    </a:prstClr>
                  </a:outerShdw>
                </a:effectLst>
                <a:ea typeface="+mj-ea"/>
                <a:cs typeface="+mj-cs"/>
              </a:rPr>
              <a:t>same group</a:t>
            </a:r>
            <a:r>
              <a:rPr lang="en-US" sz="3600" dirty="0">
                <a:solidFill>
                  <a:srgbClr val="F5F5F5"/>
                </a:solidFill>
                <a:effectLst>
                  <a:outerShdw blurRad="50800" dist="38100" dir="2700000" algn="tl" rotWithShape="0">
                    <a:prstClr val="black">
                      <a:alpha val="30000"/>
                    </a:prstClr>
                  </a:outerShdw>
                </a:effectLst>
                <a:ea typeface="+mj-ea"/>
                <a:cs typeface="+mj-cs"/>
              </a:rPr>
              <a:t>.</a:t>
            </a:r>
          </a:p>
          <a:p>
            <a:r>
              <a:rPr lang="en-US" sz="3600" dirty="0">
                <a:solidFill>
                  <a:srgbClr val="F5F5F5"/>
                </a:solidFill>
                <a:effectLst>
                  <a:outerShdw blurRad="50800" dist="38100" dir="2700000" algn="tl" rotWithShape="0">
                    <a:prstClr val="black">
                      <a:alpha val="30000"/>
                    </a:prstClr>
                  </a:outerShdw>
                </a:effectLst>
                <a:ea typeface="+mj-ea"/>
                <a:cs typeface="+mj-cs"/>
              </a:rPr>
              <a:t>Thus, </a:t>
            </a:r>
            <a:r>
              <a:rPr lang="en-US" sz="3600" b="1" i="1" dirty="0">
                <a:solidFill>
                  <a:srgbClr val="F5F5F5"/>
                </a:solidFill>
                <a:effectLst>
                  <a:outerShdw blurRad="50800" dist="38100" dir="2700000" algn="tl" rotWithShape="0">
                    <a:prstClr val="black">
                      <a:alpha val="30000"/>
                    </a:prstClr>
                  </a:outerShdw>
                </a:effectLst>
                <a:ea typeface="+mj-ea"/>
                <a:cs typeface="+mj-cs"/>
              </a:rPr>
              <a:t>both</a:t>
            </a:r>
            <a:r>
              <a:rPr lang="en-US" sz="3600" dirty="0">
                <a:solidFill>
                  <a:srgbClr val="F5F5F5"/>
                </a:solidFill>
                <a:effectLst>
                  <a:outerShdw blurRad="50800" dist="38100" dir="2700000" algn="tl" rotWithShape="0">
                    <a:prstClr val="black">
                      <a:alpha val="30000"/>
                    </a:prstClr>
                  </a:outerShdw>
                </a:effectLst>
                <a:ea typeface="+mj-ea"/>
                <a:cs typeface="+mj-cs"/>
              </a:rPr>
              <a:t> of these interludes reveal God’s protection of Christianity’s Jewish beginnings followed by the heavenly destiny of the new covenant community that grows out of it.</a:t>
            </a:r>
          </a:p>
        </p:txBody>
      </p:sp>
    </p:spTree>
    <p:extLst>
      <p:ext uri="{BB962C8B-B14F-4D97-AF65-F5344CB8AC3E}">
        <p14:creationId xmlns:p14="http://schemas.microsoft.com/office/powerpoint/2010/main" val="14811856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p:cTn id="42"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p:cTn id="49"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2">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 calcmode="lin" valueType="num">
                                      <p:cBhvr>
                                        <p:cTn id="56"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2">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 calcmode="lin" valueType="num">
                                      <p:cBhvr>
                                        <p:cTn id="63"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2">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txEl>
                                              <p:pRg st="9" end="9"/>
                                            </p:txEl>
                                          </p:spTgt>
                                        </p:tgtEl>
                                        <p:attrNameLst>
                                          <p:attrName>style.visibility</p:attrName>
                                        </p:attrNameLst>
                                      </p:cBhvr>
                                      <p:to>
                                        <p:strVal val="visible"/>
                                      </p:to>
                                    </p:set>
                                    <p:anim calcmode="lin" valueType="num">
                                      <p:cBhvr>
                                        <p:cTn id="70"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304A500-EB41-8C25-C407-6E88EECFFD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663DF9-DE90-3A9A-0E45-99B18EB95C1C}"/>
              </a:ext>
            </a:extLst>
          </p:cNvPr>
          <p:cNvSpPr>
            <a:spLocks noGrp="1"/>
          </p:cNvSpPr>
          <p:nvPr>
            <p:ph type="title"/>
          </p:nvPr>
        </p:nvSpPr>
        <p:spPr>
          <a:xfrm>
            <a:off x="0" y="0"/>
            <a:ext cx="12192000" cy="788565"/>
          </a:xfrm>
        </p:spPr>
        <p:txBody>
          <a:bodyPr>
            <a:noAutofit/>
          </a:bodyPr>
          <a:lstStyle/>
          <a:p>
            <a:pPr algn="ctr"/>
            <a:r>
              <a:rPr lang="en-US" sz="54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Temple Measured (11:1-2)</a:t>
            </a:r>
          </a:p>
        </p:txBody>
      </p:sp>
      <p:sp>
        <p:nvSpPr>
          <p:cNvPr id="5" name="Content Placeholder 4">
            <a:extLst>
              <a:ext uri="{FF2B5EF4-FFF2-40B4-BE49-F238E27FC236}">
                <a16:creationId xmlns:a16="http://schemas.microsoft.com/office/drawing/2014/main" id="{063DB1D1-3533-318D-A4D8-AB30E9947EB5}"/>
              </a:ext>
            </a:extLst>
          </p:cNvPr>
          <p:cNvSpPr>
            <a:spLocks noGrp="1"/>
          </p:cNvSpPr>
          <p:nvPr>
            <p:ph idx="1"/>
          </p:nvPr>
        </p:nvSpPr>
        <p:spPr>
          <a:xfrm>
            <a:off x="323273" y="1040235"/>
            <a:ext cx="11610109" cy="5817765"/>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 was given a reed like a measuring rod and was told, “Go and measure the temple of God and the altar, and count the worshipers there.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exclude the outer court; do not measure it, because it has been given to the Gentiles. They will trample on the holy city for 42 months. </a:t>
            </a:r>
          </a:p>
        </p:txBody>
      </p:sp>
    </p:spTree>
    <p:extLst>
      <p:ext uri="{BB962C8B-B14F-4D97-AF65-F5344CB8AC3E}">
        <p14:creationId xmlns:p14="http://schemas.microsoft.com/office/powerpoint/2010/main" val="30153628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8F0E6DD-A6D2-877F-6193-78A2B763888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65D65A5-58E6-B246-0197-5240CEB6BC46}"/>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123F424-910B-CD48-ABD5-2949F9A2985E}"/>
              </a:ext>
            </a:extLst>
          </p:cNvPr>
          <p:cNvSpPr>
            <a:spLocks noGrp="1"/>
          </p:cNvSpPr>
          <p:nvPr>
            <p:ph idx="1"/>
          </p:nvPr>
        </p:nvSpPr>
        <p:spPr>
          <a:xfrm>
            <a:off x="33556" y="1556158"/>
            <a:ext cx="12025617" cy="5301842"/>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John receives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200" dirty="0">
                <a:solidFill>
                  <a:srgbClr val="F5F5F5"/>
                </a:solidFill>
                <a:effectLst>
                  <a:outerShdw blurRad="38100" dist="38100" dir="2700000" algn="ctr" rotWithShape="0">
                    <a:schemeClr val="tx1"/>
                  </a:outerShdw>
                </a:effectLst>
              </a:rPr>
              <a:t>” and is told to measure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3200" dirty="0">
                <a:solidFill>
                  <a:srgbClr val="F5F5F5"/>
                </a:solidFill>
                <a:effectLst>
                  <a:outerShdw blurRad="38100" dist="38100" dir="2700000" algn="ctr" rotWithShape="0">
                    <a:schemeClr val="tx1"/>
                  </a:outerShdw>
                </a:effectLst>
              </a:rPr>
              <a:t>”, but he is told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to measure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Clearly the command John receives here involves a </a:t>
            </a:r>
            <a:r>
              <a:rPr lang="en-US" sz="3200" b="1" i="1" dirty="0">
                <a:solidFill>
                  <a:srgbClr val="F5F5F5"/>
                </a:solidFill>
                <a:effectLst>
                  <a:outerShdw blurRad="38100" dist="38100" dir="2700000" algn="ctr" rotWithShape="0">
                    <a:schemeClr val="tx1"/>
                  </a:outerShdw>
                </a:effectLst>
              </a:rPr>
              <a:t>symbolic</a:t>
            </a:r>
            <a:r>
              <a:rPr lang="en-US" sz="3200" dirty="0">
                <a:solidFill>
                  <a:srgbClr val="F5F5F5"/>
                </a:solidFill>
                <a:effectLst>
                  <a:outerShdw blurRad="38100" dist="38100" dir="2700000" algn="ctr" rotWithShape="0">
                    <a:schemeClr val="tx1"/>
                  </a:outerShdw>
                </a:effectLst>
              </a:rPr>
              <a:t> action, since no </a:t>
            </a:r>
            <a:r>
              <a:rPr lang="en-US" sz="3200" b="1" i="1" dirty="0">
                <a:solidFill>
                  <a:srgbClr val="F5F5F5"/>
                </a:solidFill>
                <a:effectLst>
                  <a:outerShdw blurRad="38100" dist="38100" dir="2700000" algn="ctr" rotWithShape="0">
                    <a:schemeClr val="tx1"/>
                  </a:outerShdw>
                </a:effectLst>
              </a:rPr>
              <a:t>literal</a:t>
            </a:r>
            <a:r>
              <a:rPr lang="en-US" sz="3200" dirty="0">
                <a:solidFill>
                  <a:srgbClr val="F5F5F5"/>
                </a:solidFill>
                <a:effectLst>
                  <a:outerShdw blurRad="38100" dist="38100" dir="2700000" algn="ctr" rotWithShape="0">
                    <a:schemeClr val="tx1"/>
                  </a:outerShdw>
                </a:effectLst>
              </a:rPr>
              <a:t> purpose would be served by his measuring the temple and the altar and its worshippers. </a:t>
            </a:r>
          </a:p>
          <a:p>
            <a:r>
              <a:rPr lang="en-US" sz="3200" dirty="0">
                <a:solidFill>
                  <a:srgbClr val="F5F5F5"/>
                </a:solidFill>
                <a:effectLst>
                  <a:outerShdw blurRad="38100" dist="38100" dir="2700000" algn="ctr" rotWithShape="0">
                    <a:schemeClr val="tx1"/>
                  </a:outerShdw>
                </a:effectLst>
              </a:rPr>
              <a:t>John is a prophet, not an architect! </a:t>
            </a:r>
          </a:p>
          <a:p>
            <a:r>
              <a:rPr lang="en-US" sz="3200" dirty="0">
                <a:solidFill>
                  <a:srgbClr val="F5F5F5"/>
                </a:solidFill>
                <a:effectLst>
                  <a:outerShdw blurRad="38100" dist="38100" dir="2700000" algn="ctr" rotWithShape="0">
                    <a:schemeClr val="tx1"/>
                  </a:outerShdw>
                </a:effectLst>
              </a:rPr>
              <a:t>And why would the things he measures </a:t>
            </a:r>
            <a:r>
              <a:rPr lang="en-US" sz="3200" b="1" i="1" dirty="0">
                <a:solidFill>
                  <a:srgbClr val="F5F5F5"/>
                </a:solidFill>
                <a:effectLst>
                  <a:outerShdw blurRad="38100" dist="38100" dir="2700000" algn="ctr" rotWithShape="0">
                    <a:schemeClr val="tx1"/>
                  </a:outerShdw>
                </a:effectLst>
              </a:rPr>
              <a:t>include</a:t>
            </a:r>
            <a:r>
              <a:rPr lang="en-US" sz="3200" dirty="0">
                <a:solidFill>
                  <a:srgbClr val="F5F5F5"/>
                </a:solidFill>
                <a:effectLst>
                  <a:outerShdw blurRad="38100" dist="38100" dir="2700000" algn="ctr" rotWithShape="0">
                    <a:schemeClr val="tx1"/>
                  </a:outerShdw>
                </a:effectLst>
              </a:rPr>
              <a:t> the worshipers themselves? </a:t>
            </a:r>
          </a:p>
          <a:p>
            <a:r>
              <a:rPr lang="en-US" sz="3200" dirty="0">
                <a:solidFill>
                  <a:srgbClr val="F5F5F5"/>
                </a:solidFill>
                <a:effectLst>
                  <a:outerShdw blurRad="38100" dist="38100" dir="2700000" algn="ctr" rotWithShape="0">
                    <a:schemeClr val="tx1"/>
                  </a:outerShdw>
                </a:effectLst>
              </a:rPr>
              <a:t>Their presence in the temple does not increase its dimensions! </a:t>
            </a:r>
          </a:p>
          <a:p>
            <a:r>
              <a:rPr lang="en-US" sz="3200" dirty="0">
                <a:solidFill>
                  <a:srgbClr val="F5F5F5"/>
                </a:solidFill>
                <a:effectLst>
                  <a:outerShdw blurRad="38100" dist="38100" dir="2700000" algn="ctr" rotWithShape="0">
                    <a:schemeClr val="tx1"/>
                  </a:outerShdw>
                </a:effectLst>
              </a:rPr>
              <a:t>And why would he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include the </a:t>
            </a:r>
            <a:r>
              <a:rPr lang="en-US" sz="3200" b="1" i="1" dirty="0">
                <a:solidFill>
                  <a:srgbClr val="F5F5F5"/>
                </a:solidFill>
                <a:effectLst>
                  <a:outerShdw blurRad="38100" dist="38100" dir="2700000" algn="ctr" rotWithShape="0">
                    <a:schemeClr val="tx1"/>
                  </a:outerShdw>
                </a:effectLst>
              </a:rPr>
              <a:t>whole</a:t>
            </a:r>
            <a:r>
              <a:rPr lang="en-US" sz="3200" dirty="0">
                <a:solidFill>
                  <a:srgbClr val="F5F5F5"/>
                </a:solidFill>
                <a:effectLst>
                  <a:outerShdw blurRad="38100" dist="38100" dir="2700000" algn="ctr" rotWithShape="0">
                    <a:schemeClr val="tx1"/>
                  </a:outerShdw>
                </a:effectLst>
              </a:rPr>
              <a:t> temple complex rather than </a:t>
            </a:r>
            <a:r>
              <a:rPr lang="en-US" sz="3200" b="1" i="1" dirty="0">
                <a:solidFill>
                  <a:srgbClr val="F5F5F5"/>
                </a:solidFill>
                <a:effectLst>
                  <a:outerShdw blurRad="38100" dist="38100" dir="2700000" algn="ctr" rotWithShape="0">
                    <a:schemeClr val="tx1"/>
                  </a:outerShdw>
                </a:effectLst>
              </a:rPr>
              <a:t>omitting</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3200" dirty="0">
                <a:solidFill>
                  <a:srgbClr val="F5F5F5"/>
                </a:solidFill>
                <a:effectLst>
                  <a:outerShdw blurRad="38100" dist="38100" dir="2700000" algn="ctr" rotWithShape="0">
                    <a:schemeClr val="tx1"/>
                  </a:outerShdw>
                </a:effectLst>
              </a:rPr>
              <a:t>” – which is certainly is an </a:t>
            </a:r>
            <a:r>
              <a:rPr lang="en-US" sz="3200" b="1" i="1" dirty="0">
                <a:solidFill>
                  <a:srgbClr val="F5F5F5"/>
                </a:solidFill>
                <a:effectLst>
                  <a:outerShdw blurRad="38100" dist="38100" dir="2700000" algn="ctr" rotWithShape="0">
                    <a:schemeClr val="tx1"/>
                  </a:outerShdw>
                </a:effectLst>
              </a:rPr>
              <a:t>important part </a:t>
            </a:r>
            <a:r>
              <a:rPr lang="en-US" sz="3200" dirty="0">
                <a:solidFill>
                  <a:srgbClr val="F5F5F5"/>
                </a:solidFill>
                <a:effectLst>
                  <a:outerShdw blurRad="38100" dist="38100" dir="2700000" algn="ctr" rotWithShape="0">
                    <a:schemeClr val="tx1"/>
                  </a:outerShdw>
                </a:effectLst>
              </a:rPr>
              <a:t>of the massive temple complex?</a:t>
            </a:r>
          </a:p>
          <a:p>
            <a:r>
              <a:rPr lang="en-US" sz="3200" dirty="0">
                <a:solidFill>
                  <a:srgbClr val="F5F5F5"/>
                </a:solidFill>
                <a:effectLst>
                  <a:outerShdw blurRad="38100" dist="38100" dir="2700000" algn="ctr" rotWithShape="0">
                    <a:schemeClr val="tx1"/>
                  </a:outerShdw>
                </a:effectLst>
              </a:rPr>
              <a:t>And how could we expect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nations</a:t>
            </a:r>
            <a:r>
              <a:rPr lang="en-US" sz="3200" dirty="0">
                <a:solidFill>
                  <a:srgbClr val="F5F5F5"/>
                </a:solidFill>
                <a:effectLst>
                  <a:outerShdw blurRad="38100" dist="38100" dir="2700000" algn="ctr" rotWithShape="0">
                    <a:schemeClr val="tx1"/>
                  </a:outerShdw>
                </a:effectLst>
              </a:rPr>
              <a:t>”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trample</a:t>
            </a:r>
            <a:r>
              <a:rPr lang="en-US" sz="3200" dirty="0">
                <a:solidFill>
                  <a:srgbClr val="F5F5F5"/>
                </a:solidFill>
                <a:effectLst>
                  <a:outerShdw blurRad="38100" dist="38100" dir="2700000" algn="ctr" rotWithShape="0">
                    <a:schemeClr val="tx1"/>
                  </a:outerShdw>
                </a:effectLst>
              </a:rPr>
              <a:t>” down the </a:t>
            </a:r>
            <a:r>
              <a:rPr lang="en-US" sz="3200" b="1" i="1" dirty="0">
                <a:solidFill>
                  <a:srgbClr val="F5F5F5"/>
                </a:solidFill>
                <a:effectLst>
                  <a:outerShdw blurRad="38100" dist="38100" dir="2700000" algn="ctr" rotWithShape="0">
                    <a:schemeClr val="tx1"/>
                  </a:outerShdw>
                </a:effectLst>
              </a:rPr>
              <a:t>exterior</a:t>
            </a:r>
            <a:r>
              <a:rPr lang="en-US" sz="3200" dirty="0">
                <a:solidFill>
                  <a:srgbClr val="F5F5F5"/>
                </a:solidFill>
                <a:effectLst>
                  <a:outerShdw blurRad="38100" dist="38100" dir="2700000" algn="ctr" rotWithShape="0">
                    <a:schemeClr val="tx1"/>
                  </a:outerShdw>
                </a:effectLst>
              </a:rPr>
              <a:t> portions of the temple but leave the </a:t>
            </a:r>
            <a:r>
              <a:rPr lang="en-US" sz="3200" b="1" i="1" dirty="0">
                <a:solidFill>
                  <a:srgbClr val="F5F5F5"/>
                </a:solidFill>
                <a:effectLst>
                  <a:outerShdw blurRad="38100" dist="38100" dir="2700000" algn="ctr" rotWithShape="0">
                    <a:schemeClr val="tx1"/>
                  </a:outerShdw>
                </a:effectLst>
              </a:rPr>
              <a:t>interior</a:t>
            </a:r>
            <a:r>
              <a:rPr lang="en-US" sz="3200" dirty="0">
                <a:solidFill>
                  <a:srgbClr val="F5F5F5"/>
                </a:solidFill>
                <a:effectLst>
                  <a:outerShdw blurRad="38100" dist="38100" dir="2700000" algn="ctr" rotWithShape="0">
                    <a:schemeClr val="tx1"/>
                  </a:outerShdw>
                </a:effectLst>
              </a:rPr>
              <a:t> untouched?</a:t>
            </a:r>
          </a:p>
        </p:txBody>
      </p:sp>
    </p:spTree>
    <p:extLst>
      <p:ext uri="{BB962C8B-B14F-4D97-AF65-F5344CB8AC3E}">
        <p14:creationId xmlns:p14="http://schemas.microsoft.com/office/powerpoint/2010/main" val="1199231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D13B860-CA93-5790-8109-9D70164476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96B53D-8F0A-4A4A-7E76-B496C1E025D7}"/>
              </a:ext>
            </a:extLst>
          </p:cNvPr>
          <p:cNvSpPr txBox="1"/>
          <p:nvPr/>
        </p:nvSpPr>
        <p:spPr>
          <a:xfrm>
            <a:off x="184558" y="5192784"/>
            <a:ext cx="695800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hlinkClick r:id="rId3"/>
              </a:rPr>
              <a:t>https://en.wikipedia.org/wiki/Temple_Mount#/media/File:19_Shrine_of_the_Book_005.jpg</a:t>
            </a:r>
            <a:r>
              <a:rPr kumimoji="0" lang="en-US" sz="14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itle 1">
            <a:extLst>
              <a:ext uri="{FF2B5EF4-FFF2-40B4-BE49-F238E27FC236}">
                <a16:creationId xmlns:a16="http://schemas.microsoft.com/office/drawing/2014/main" id="{2295F380-0DC6-50C6-EDF7-55C77BDFB913}"/>
              </a:ext>
            </a:extLst>
          </p:cNvPr>
          <p:cNvSpPr>
            <a:spLocks noGrp="1"/>
          </p:cNvSpPr>
          <p:nvPr>
            <p:ph type="title"/>
          </p:nvPr>
        </p:nvSpPr>
        <p:spPr>
          <a:xfrm>
            <a:off x="0" y="-3"/>
            <a:ext cx="12192000" cy="146739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EB218848-0884-0164-2804-E1FCC9B46DBB}"/>
              </a:ext>
            </a:extLst>
          </p:cNvPr>
          <p:cNvPicPr>
            <a:picLocks noChangeAspect="1"/>
          </p:cNvPicPr>
          <p:nvPr/>
        </p:nvPicPr>
        <p:blipFill>
          <a:blip r:embed="rId4"/>
          <a:stretch>
            <a:fillRect/>
          </a:stretch>
        </p:blipFill>
        <p:spPr>
          <a:xfrm>
            <a:off x="184558" y="1705851"/>
            <a:ext cx="6958008" cy="3486933"/>
          </a:xfrm>
          <a:prstGeom prst="rect">
            <a:avLst/>
          </a:prstGeom>
        </p:spPr>
      </p:pic>
      <p:pic>
        <p:nvPicPr>
          <p:cNvPr id="10" name="Picture 9">
            <a:extLst>
              <a:ext uri="{FF2B5EF4-FFF2-40B4-BE49-F238E27FC236}">
                <a16:creationId xmlns:a16="http://schemas.microsoft.com/office/drawing/2014/main" id="{A7E0AD22-6523-031F-57E7-14BB21E0D772}"/>
              </a:ext>
            </a:extLst>
          </p:cNvPr>
          <p:cNvPicPr>
            <a:picLocks noChangeAspect="1"/>
          </p:cNvPicPr>
          <p:nvPr/>
        </p:nvPicPr>
        <p:blipFill>
          <a:blip r:embed="rId5"/>
          <a:stretch>
            <a:fillRect/>
          </a:stretch>
        </p:blipFill>
        <p:spPr>
          <a:xfrm>
            <a:off x="7422825" y="1705852"/>
            <a:ext cx="4584617" cy="4628928"/>
          </a:xfrm>
          <a:prstGeom prst="rect">
            <a:avLst/>
          </a:prstGeom>
        </p:spPr>
      </p:pic>
      <p:sp>
        <p:nvSpPr>
          <p:cNvPr id="12" name="TextBox 11">
            <a:extLst>
              <a:ext uri="{FF2B5EF4-FFF2-40B4-BE49-F238E27FC236}">
                <a16:creationId xmlns:a16="http://schemas.microsoft.com/office/drawing/2014/main" id="{884FB8A0-B6EC-FFF2-3EE9-7AD3269ABA17}"/>
              </a:ext>
            </a:extLst>
          </p:cNvPr>
          <p:cNvSpPr txBox="1"/>
          <p:nvPr/>
        </p:nvSpPr>
        <p:spPr>
          <a:xfrm>
            <a:off x="7422824" y="6334780"/>
            <a:ext cx="4584618" cy="523220"/>
          </a:xfrm>
          <a:prstGeom prst="rect">
            <a:avLst/>
          </a:prstGeom>
          <a:noFill/>
        </p:spPr>
        <p:txBody>
          <a:bodyPr wrap="square">
            <a:spAutoFit/>
          </a:bodyPr>
          <a:lstStyle/>
          <a:p>
            <a:r>
              <a:rPr lang="en-US" sz="1400" dirty="0">
                <a:hlinkClick r:id="rId6"/>
              </a:rPr>
              <a:t>https://christianpublishinghouse.co/2024/04/18/the-jerusalem-temple-of-jesus-and-the-apostles-time/</a:t>
            </a:r>
            <a:r>
              <a:rPr lang="en-US" sz="1400" dirty="0"/>
              <a:t> </a:t>
            </a:r>
          </a:p>
        </p:txBody>
      </p:sp>
    </p:spTree>
    <p:extLst>
      <p:ext uri="{BB962C8B-B14F-4D97-AF65-F5344CB8AC3E}">
        <p14:creationId xmlns:p14="http://schemas.microsoft.com/office/powerpoint/2010/main" val="1420640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97ECD94-7F01-D6C6-8CC7-BE029DC5709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E3B9324-D420-2865-B71C-599ED7130028}"/>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DD33533-CE00-FC4A-4AAD-FC69C9E47CD9}"/>
              </a:ext>
            </a:extLst>
          </p:cNvPr>
          <p:cNvSpPr>
            <a:spLocks noGrp="1"/>
          </p:cNvSpPr>
          <p:nvPr>
            <p:ph idx="1"/>
          </p:nvPr>
        </p:nvSpPr>
        <p:spPr>
          <a:xfrm>
            <a:off x="33556" y="1627464"/>
            <a:ext cx="12025617" cy="523053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So, what is going on here?</a:t>
            </a:r>
          </a:p>
          <a:p>
            <a:r>
              <a:rPr lang="en-US" sz="3200" dirty="0">
                <a:solidFill>
                  <a:srgbClr val="F5F5F5"/>
                </a:solidFill>
                <a:effectLst>
                  <a:outerShdw blurRad="38100" dist="38100" dir="2700000" algn="ctr" rotWithShape="0">
                    <a:schemeClr val="tx1"/>
                  </a:outerShdw>
                </a:effectLst>
              </a:rPr>
              <a:t>Borrowing heavily from the imagery of Ezekiel 40–43 and Zechariah 2 as well as other Old Testament passages, John is called to participate directly in a symbolic act of </a:t>
            </a:r>
            <a:r>
              <a:rPr lang="en-US" sz="3200" b="1" i="1" dirty="0">
                <a:solidFill>
                  <a:srgbClr val="F5F5F5"/>
                </a:solidFill>
                <a:effectLst>
                  <a:outerShdw blurRad="38100" dist="38100" dir="2700000" algn="ctr" rotWithShape="0">
                    <a:schemeClr val="tx1"/>
                  </a:outerShdw>
                </a:effectLst>
              </a:rPr>
              <a:t>prophetic theater </a:t>
            </a:r>
            <a:r>
              <a:rPr lang="en-US" sz="3200" dirty="0">
                <a:solidFill>
                  <a:srgbClr val="F5F5F5"/>
                </a:solidFill>
                <a:effectLst>
                  <a:outerShdw blurRad="38100" dist="38100" dir="2700000" algn="ctr" rotWithShape="0">
                    <a:schemeClr val="tx1"/>
                  </a:outerShdw>
                </a:effectLst>
              </a:rPr>
              <a:t>or enacted prophesy.</a:t>
            </a:r>
          </a:p>
          <a:p>
            <a:r>
              <a:rPr lang="en-US" sz="3200" dirty="0">
                <a:solidFill>
                  <a:srgbClr val="F5F5F5"/>
                </a:solidFill>
                <a:effectLst>
                  <a:outerShdw blurRad="38100" dist="38100" dir="2700000" algn="ctr" rotWithShape="0">
                    <a:schemeClr val="tx1"/>
                  </a:outerShdw>
                </a:effectLst>
              </a:rPr>
              <a:t>In these acts, the physical performance </a:t>
            </a:r>
            <a:r>
              <a:rPr lang="en-US" sz="3200" b="1" i="1" dirty="0">
                <a:solidFill>
                  <a:srgbClr val="F5F5F5"/>
                </a:solidFill>
                <a:effectLst>
                  <a:outerShdw blurRad="38100" dist="38100" dir="2700000" algn="ctr" rotWithShape="0">
                    <a:schemeClr val="tx1"/>
                  </a:outerShdw>
                </a:effectLst>
              </a:rPr>
              <a:t>itself</a:t>
            </a:r>
            <a:r>
              <a:rPr lang="en-US" sz="3200" dirty="0">
                <a:solidFill>
                  <a:srgbClr val="F5F5F5"/>
                </a:solidFill>
                <a:effectLst>
                  <a:outerShdw blurRad="38100" dist="38100" dir="2700000" algn="ctr" rotWithShape="0">
                    <a:schemeClr val="tx1"/>
                  </a:outerShdw>
                </a:effectLst>
              </a:rPr>
              <a:t> becomes the prophecy. </a:t>
            </a:r>
          </a:p>
          <a:p>
            <a:r>
              <a:rPr lang="en-US" sz="3200" dirty="0">
                <a:solidFill>
                  <a:srgbClr val="F5F5F5"/>
                </a:solidFill>
                <a:effectLst>
                  <a:outerShdw blurRad="38100" dist="38100" dir="2700000" algn="ctr" rotWithShape="0">
                    <a:schemeClr val="tx1"/>
                  </a:outerShdw>
                </a:effectLst>
              </a:rPr>
              <a:t>The action serves as a living, visual sign that both </a:t>
            </a:r>
            <a:r>
              <a:rPr lang="en-US" sz="3200" b="1" i="1" dirty="0">
                <a:solidFill>
                  <a:srgbClr val="F5F5F5"/>
                </a:solidFill>
                <a:effectLst>
                  <a:outerShdw blurRad="38100" dist="38100" dir="2700000" algn="ctr" rotWithShape="0">
                    <a:schemeClr val="tx1"/>
                  </a:outerShdw>
                </a:effectLst>
              </a:rPr>
              <a:t>illustrates</a:t>
            </a:r>
            <a:r>
              <a:rPr lang="en-US" sz="3200" dirty="0">
                <a:solidFill>
                  <a:srgbClr val="F5F5F5"/>
                </a:solidFill>
                <a:effectLst>
                  <a:outerShdw blurRad="38100" dist="38100" dir="2700000" algn="ctr" rotWithShape="0">
                    <a:schemeClr val="tx1"/>
                  </a:outerShdw>
                </a:effectLst>
              </a:rPr>
              <a:t> and </a:t>
            </a:r>
            <a:r>
              <a:rPr lang="en-US" sz="3200" b="1" i="1" dirty="0">
                <a:solidFill>
                  <a:srgbClr val="F5F5F5"/>
                </a:solidFill>
                <a:effectLst>
                  <a:outerShdw blurRad="38100" dist="38100" dir="2700000" algn="ctr" rotWithShape="0">
                    <a:schemeClr val="tx1"/>
                  </a:outerShdw>
                </a:effectLst>
              </a:rPr>
              <a:t>guarantees</a:t>
            </a:r>
            <a:r>
              <a:rPr lang="en-US" sz="3200" dirty="0">
                <a:solidFill>
                  <a:srgbClr val="F5F5F5"/>
                </a:solidFill>
                <a:effectLst>
                  <a:outerShdw blurRad="38100" dist="38100" dir="2700000" algn="ctr" rotWithShape="0">
                    <a:schemeClr val="tx1"/>
                  </a:outerShdw>
                </a:effectLst>
              </a:rPr>
              <a:t> the divine truth being declared.</a:t>
            </a:r>
          </a:p>
          <a:p>
            <a:r>
              <a:rPr lang="en-US" sz="3200" dirty="0">
                <a:solidFill>
                  <a:srgbClr val="F5F5F5"/>
                </a:solidFill>
                <a:effectLst>
                  <a:outerShdw blurRad="38100" dist="38100" dir="2700000" algn="ctr" rotWithShape="0">
                    <a:schemeClr val="tx1"/>
                  </a:outerShdw>
                </a:effectLst>
              </a:rPr>
              <a:t>In Old Testament prophetic tradition,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a:t>
            </a:r>
            <a:r>
              <a:rPr lang="en-US" sz="3200" i="1" dirty="0" err="1">
                <a:solidFill>
                  <a:srgbClr val="F5F5F5"/>
                </a:solidFill>
                <a:effectLst>
                  <a:outerShdw blurRad="38100" dist="38100" dir="2700000" algn="ctr" rotWithShape="0">
                    <a:schemeClr val="tx1"/>
                  </a:outerShdw>
                </a:effectLst>
              </a:rPr>
              <a:t>qav</a:t>
            </a:r>
            <a:r>
              <a:rPr lang="en-US" sz="3200" dirty="0">
                <a:solidFill>
                  <a:srgbClr val="F5F5F5"/>
                </a:solidFill>
                <a:effectLst>
                  <a:outerShdw blurRad="38100" dist="38100" dir="2700000" algn="ctr" rotWithShape="0">
                    <a:schemeClr val="tx1"/>
                  </a:outerShdw>
                </a:effectLst>
              </a:rPr>
              <a:t>) or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200" dirty="0">
                <a:solidFill>
                  <a:srgbClr val="F5F5F5"/>
                </a:solidFill>
                <a:effectLst>
                  <a:outerShdw blurRad="38100" dist="38100" dir="2700000" algn="ctr" rotWithShape="0">
                    <a:schemeClr val="tx1"/>
                  </a:outerShdw>
                </a:effectLst>
              </a:rPr>
              <a:t>” (</a:t>
            </a:r>
            <a:r>
              <a:rPr lang="en-US" sz="3200" i="1" dirty="0" err="1">
                <a:solidFill>
                  <a:srgbClr val="F5F5F5"/>
                </a:solidFill>
                <a:effectLst>
                  <a:outerShdw blurRad="38100" dist="38100" dir="2700000" algn="ctr" rotWithShape="0">
                    <a:schemeClr val="tx1"/>
                  </a:outerShdw>
                </a:effectLst>
              </a:rPr>
              <a:t>qaneh</a:t>
            </a:r>
            <a:r>
              <a:rPr lang="en-US" sz="3200" dirty="0">
                <a:solidFill>
                  <a:srgbClr val="F5F5F5"/>
                </a:solidFill>
                <a:effectLst>
                  <a:outerShdw blurRad="38100" dist="38100" dir="2700000" algn="ctr" rotWithShape="0">
                    <a:schemeClr val="tx1"/>
                  </a:outerShdw>
                </a:effectLst>
              </a:rPr>
              <a:t>) is a dual-edged symbol. </a:t>
            </a:r>
          </a:p>
          <a:p>
            <a:r>
              <a:rPr lang="en-US" sz="3200" dirty="0">
                <a:solidFill>
                  <a:srgbClr val="F5F5F5"/>
                </a:solidFill>
                <a:effectLst>
                  <a:outerShdw blurRad="38100" dist="38100" dir="2700000" algn="ctr" rotWithShape="0">
                    <a:schemeClr val="tx1"/>
                  </a:outerShdw>
                </a:effectLst>
              </a:rPr>
              <a:t>The use of these terms in the Old Testament help explain why John is told here to measure the </a:t>
            </a:r>
            <a:r>
              <a:rPr lang="en-US" sz="3200" b="1" i="1" dirty="0">
                <a:solidFill>
                  <a:srgbClr val="F5F5F5"/>
                </a:solidFill>
                <a:effectLst>
                  <a:outerShdw blurRad="38100" dist="38100" dir="2700000" algn="ctr" rotWithShape="0">
                    <a:schemeClr val="tx1"/>
                  </a:outerShdw>
                </a:effectLst>
              </a:rPr>
              <a:t>inner</a:t>
            </a:r>
            <a:r>
              <a:rPr lang="en-US" sz="3200" dirty="0">
                <a:solidFill>
                  <a:srgbClr val="F5F5F5"/>
                </a:solidFill>
                <a:effectLst>
                  <a:outerShdw blurRad="38100" dist="38100" dir="2700000" algn="ctr" rotWithShape="0">
                    <a:schemeClr val="tx1"/>
                  </a:outerShdw>
                </a:effectLst>
              </a:rPr>
              <a:t> temple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3200" dirty="0">
                <a:solidFill>
                  <a:srgbClr val="F5F5F5"/>
                </a:solidFill>
                <a:effectLst>
                  <a:outerShdw blurRad="38100" dist="38100" dir="2700000" algn="ctr" rotWithShape="0">
                    <a:schemeClr val="tx1"/>
                  </a:outerShdw>
                </a:effectLst>
              </a:rPr>
              <a:t>”) while leaving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outside</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temple</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un</a:t>
            </a:r>
            <a:r>
              <a:rPr lang="en-US" sz="3200" dirty="0">
                <a:solidFill>
                  <a:srgbClr val="F5F5F5"/>
                </a:solidFill>
                <a:effectLst>
                  <a:outerShdw blurRad="38100" dist="38100" dir="2700000" algn="ctr" rotWithShape="0">
                    <a:schemeClr val="tx1"/>
                  </a:outerShdw>
                </a:effectLst>
              </a:rPr>
              <a:t>measured.</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262896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5">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 calcmode="lin" valueType="num">
                                      <p:cBhvr>
                                        <p:cTn id="14"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p:cTn id="21"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 calcmode="lin" valueType="num">
                                      <p:cBhvr>
                                        <p:cTn id="28"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A7F8100-0521-3724-5D47-B8DF19407B3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BA82665-D8AE-5255-A3DC-EE41A6B2CA8A}"/>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6B8961B-2D4E-EBF7-CBD1-216BF4D5E844}"/>
              </a:ext>
            </a:extLst>
          </p:cNvPr>
          <p:cNvSpPr>
            <a:spLocks noGrp="1"/>
          </p:cNvSpPr>
          <p:nvPr>
            <p:ph idx="1"/>
          </p:nvPr>
        </p:nvSpPr>
        <p:spPr>
          <a:xfrm>
            <a:off x="33556" y="1519646"/>
            <a:ext cx="12025617" cy="5338354"/>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a:t>
            </a:r>
            <a:r>
              <a:rPr lang="en-US" sz="3200" b="1" i="1" dirty="0">
                <a:solidFill>
                  <a:srgbClr val="F5F5F5"/>
                </a:solidFill>
                <a:effectLst>
                  <a:outerShdw blurRad="38100" dist="38100" dir="2700000" algn="ctr" rotWithShape="0">
                    <a:schemeClr val="tx1"/>
                  </a:outerShdw>
                </a:effectLst>
              </a:rPr>
              <a:t>first</a:t>
            </a:r>
            <a:r>
              <a:rPr lang="en-US" sz="3200" dirty="0">
                <a:solidFill>
                  <a:srgbClr val="F5F5F5"/>
                </a:solidFill>
                <a:effectLst>
                  <a:outerShdw blurRad="38100" dist="38100" dir="2700000" algn="ctr" rotWithShape="0">
                    <a:schemeClr val="tx1"/>
                  </a:outerShdw>
                </a:effectLst>
              </a:rPr>
              <a:t> thing to keep in mind is that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or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200" dirty="0">
                <a:solidFill>
                  <a:srgbClr val="F5F5F5"/>
                </a:solidFill>
                <a:effectLst>
                  <a:outerShdw blurRad="38100" dist="38100" dir="2700000" algn="ctr" rotWithShape="0">
                    <a:schemeClr val="tx1"/>
                  </a:outerShdw>
                </a:effectLst>
              </a:rPr>
              <a:t>” implies </a:t>
            </a:r>
            <a:r>
              <a:rPr lang="en-US" sz="3200" b="1" i="1" dirty="0">
                <a:solidFill>
                  <a:srgbClr val="F5F5F5"/>
                </a:solidFill>
                <a:effectLst>
                  <a:outerShdw blurRad="38100" dist="38100" dir="2700000" algn="ctr" rotWithShape="0">
                    <a:schemeClr val="tx1"/>
                  </a:outerShdw>
                </a:effectLst>
              </a:rPr>
              <a:t>exactness</a:t>
            </a:r>
            <a:r>
              <a:rPr lang="en-US" sz="3200" dirty="0">
                <a:solidFill>
                  <a:srgbClr val="F5F5F5"/>
                </a:solidFill>
                <a:effectLst>
                  <a:outerShdw blurRad="38100" dist="38100" dir="2700000" algn="ctr" rotWithShape="0">
                    <a:schemeClr val="tx1"/>
                  </a:outerShdw>
                </a:effectLst>
              </a:rPr>
              <a:t> – </a:t>
            </a:r>
            <a:r>
              <a:rPr lang="en-US" sz="3200" b="1" i="1" dirty="0">
                <a:solidFill>
                  <a:srgbClr val="F5F5F5"/>
                </a:solidFill>
                <a:effectLst>
                  <a:outerShdw blurRad="38100" dist="38100" dir="2700000" algn="ctr" rotWithShape="0">
                    <a:schemeClr val="tx1"/>
                  </a:outerShdw>
                </a:effectLst>
              </a:rPr>
              <a:t>nothing</a:t>
            </a:r>
            <a:r>
              <a:rPr lang="en-US" sz="3200" dirty="0">
                <a:solidFill>
                  <a:srgbClr val="F5F5F5"/>
                </a:solidFill>
                <a:effectLst>
                  <a:outerShdw blurRad="38100" dist="38100" dir="2700000" algn="ctr" rotWithShape="0">
                    <a:schemeClr val="tx1"/>
                  </a:outerShdw>
                </a:effectLst>
              </a:rPr>
              <a:t> is left to chance.</a:t>
            </a:r>
          </a:p>
          <a:p>
            <a:r>
              <a:rPr lang="en-US" sz="3200" dirty="0">
                <a:solidFill>
                  <a:srgbClr val="F5F5F5"/>
                </a:solidFill>
                <a:effectLst>
                  <a:outerShdw blurRad="38100" dist="38100" dir="2700000" algn="ctr" rotWithShape="0">
                    <a:schemeClr val="tx1"/>
                  </a:outerShdw>
                </a:effectLst>
              </a:rPr>
              <a:t>When God “measures” something in order </a:t>
            </a:r>
            <a:r>
              <a:rPr lang="en-US" sz="3200" b="1" i="1" dirty="0">
                <a:solidFill>
                  <a:srgbClr val="F5F5F5"/>
                </a:solidFill>
                <a:effectLst>
                  <a:outerShdw blurRad="38100" dist="38100" dir="2700000" algn="ctr" rotWithShape="0">
                    <a:schemeClr val="tx1"/>
                  </a:outerShdw>
                </a:effectLst>
              </a:rPr>
              <a:t>to protect or restore it</a:t>
            </a:r>
            <a:r>
              <a:rPr lang="en-US" sz="3200" dirty="0">
                <a:solidFill>
                  <a:srgbClr val="F5F5F5"/>
                </a:solidFill>
                <a:effectLst>
                  <a:outerShdw blurRad="38100" dist="38100" dir="2700000" algn="ctr" rotWithShape="0">
                    <a:schemeClr val="tx1"/>
                  </a:outerShdw>
                </a:effectLst>
              </a:rPr>
              <a:t>, the </a:t>
            </a:r>
            <a:r>
              <a:rPr lang="en-US" sz="3200" b="1" i="1" dirty="0">
                <a:solidFill>
                  <a:srgbClr val="F5F5F5"/>
                </a:solidFill>
                <a:effectLst>
                  <a:outerShdw blurRad="38100" dist="38100" dir="2700000" algn="ctr" rotWithShape="0">
                    <a:schemeClr val="tx1"/>
                  </a:outerShdw>
                </a:effectLst>
              </a:rPr>
              <a:t>measurement</a:t>
            </a:r>
            <a:r>
              <a:rPr lang="en-US" sz="3200" dirty="0">
                <a:solidFill>
                  <a:srgbClr val="F5F5F5"/>
                </a:solidFill>
                <a:effectLst>
                  <a:outerShdw blurRad="38100" dist="38100" dir="2700000" algn="ctr" rotWithShape="0">
                    <a:schemeClr val="tx1"/>
                  </a:outerShdw>
                </a:effectLst>
              </a:rPr>
              <a:t> acts as an official decree of </a:t>
            </a:r>
            <a:r>
              <a:rPr lang="en-US" sz="3200" b="1" i="1" dirty="0">
                <a:solidFill>
                  <a:srgbClr val="F5F5F5"/>
                </a:solidFill>
                <a:effectLst>
                  <a:outerShdw blurRad="38100" dist="38100" dir="2700000" algn="ctr" rotWithShape="0">
                    <a:schemeClr val="tx1"/>
                  </a:outerShdw>
                </a:effectLst>
              </a:rPr>
              <a:t>ownership</a:t>
            </a:r>
            <a:r>
              <a:rPr lang="en-US" sz="3200" dirty="0">
                <a:solidFill>
                  <a:srgbClr val="F5F5F5"/>
                </a:solidFill>
                <a:effectLst>
                  <a:outerShdw blurRad="38100" dist="38100" dir="2700000" algn="ctr" rotWithShape="0">
                    <a:schemeClr val="tx1"/>
                  </a:outerShdw>
                </a:effectLst>
              </a:rPr>
              <a:t>, establishing sacred boundaries and guaranteeing that what lies inside is </a:t>
            </a:r>
            <a:r>
              <a:rPr lang="en-US" sz="3200" b="1" i="1" dirty="0">
                <a:solidFill>
                  <a:srgbClr val="F5F5F5"/>
                </a:solidFill>
                <a:effectLst>
                  <a:outerShdw blurRad="38100" dist="38100" dir="2700000" algn="ctr" rotWithShape="0">
                    <a:schemeClr val="tx1"/>
                  </a:outerShdw>
                </a:effectLst>
              </a:rPr>
              <a:t>set apart and preserved from destruction</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Examples of the use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for </a:t>
            </a:r>
            <a:r>
              <a:rPr lang="en-US" sz="3200" b="1" i="1" dirty="0">
                <a:solidFill>
                  <a:srgbClr val="F5F5F5"/>
                </a:solidFill>
                <a:effectLst>
                  <a:outerShdw blurRad="38100" dist="38100" dir="2700000" algn="ctr" rotWithShape="0">
                    <a:schemeClr val="tx1"/>
                  </a:outerShdw>
                </a:effectLst>
              </a:rPr>
              <a:t>protection </a:t>
            </a:r>
            <a:r>
              <a:rPr lang="en-US" sz="3200" dirty="0">
                <a:solidFill>
                  <a:srgbClr val="F5F5F5"/>
                </a:solidFill>
                <a:effectLst>
                  <a:outerShdw blurRad="38100" dist="38100" dir="2700000" algn="ctr" rotWithShape="0">
                    <a:schemeClr val="tx1"/>
                  </a:outerShdw>
                </a:effectLst>
              </a:rPr>
              <a:t>or</a:t>
            </a:r>
            <a:r>
              <a:rPr lang="en-US" sz="3200" b="1" i="1" dirty="0">
                <a:solidFill>
                  <a:srgbClr val="F5F5F5"/>
                </a:solidFill>
                <a:effectLst>
                  <a:outerShdw blurRad="38100" dist="38100" dir="2700000" algn="ctr" rotWithShape="0">
                    <a:schemeClr val="tx1"/>
                  </a:outerShdw>
                </a:effectLst>
              </a:rPr>
              <a:t> restoration</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FD700"/>
                </a:solidFill>
                <a:effectLst>
                  <a:outerShdw blurRad="38100" dist="38100" dir="2700000" algn="ctr" rotWithShape="0">
                    <a:schemeClr val="tx1"/>
                  </a:outerShdw>
                </a:effectLst>
              </a:rPr>
              <a:t>Zechariah’s Surveyor </a:t>
            </a:r>
            <a:r>
              <a:rPr lang="en-US" sz="2800" dirty="0">
                <a:solidFill>
                  <a:srgbClr val="99FFFF"/>
                </a:solidFill>
                <a:effectLst>
                  <a:outerShdw blurRad="38100" dist="38100" dir="2700000" algn="ctr" rotWithShape="0">
                    <a:schemeClr val="tx1"/>
                  </a:outerShdw>
                </a:effectLst>
              </a:rPr>
              <a:t>(Zechariah 1:16; 2:1–5)</a:t>
            </a:r>
            <a:r>
              <a:rPr lang="en-US" sz="28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A man with a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2400" dirty="0">
                <a:solidFill>
                  <a:srgbClr val="F5F5F5"/>
                </a:solidFill>
                <a:effectLst>
                  <a:outerShdw blurRad="38100" dist="38100" dir="2700000" algn="ctr" rotWithShape="0">
                    <a:schemeClr val="tx1"/>
                  </a:outerShdw>
                </a:effectLst>
              </a:rPr>
              <a:t>” goes out to measure Jerusalem. </a:t>
            </a:r>
          </a:p>
          <a:p>
            <a:pPr lvl="2"/>
            <a:r>
              <a:rPr lang="en-US" sz="2400" dirty="0">
                <a:solidFill>
                  <a:srgbClr val="F5F5F5"/>
                </a:solidFill>
                <a:effectLst>
                  <a:outerShdw blurRad="38100" dist="38100" dir="2700000" algn="ctr" rotWithShape="0">
                    <a:schemeClr val="tx1"/>
                  </a:outerShdw>
                </a:effectLst>
              </a:rPr>
              <a:t>The action seals God’s promise to rebuild the ruined city, claim it as His own, and act as a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wall of fire around it</a:t>
            </a:r>
            <a:r>
              <a:rPr lang="en-US" sz="2400" dirty="0">
                <a:solidFill>
                  <a:srgbClr val="F5F5F5"/>
                </a:solidFill>
                <a:effectLst>
                  <a:outerShdw blurRad="38100" dist="38100" dir="2700000" algn="ctr" rotWithShape="0">
                    <a:schemeClr val="tx1"/>
                  </a:outerShdw>
                </a:effectLst>
              </a:rPr>
              <a:t>”.</a:t>
            </a:r>
          </a:p>
          <a:p>
            <a:pPr lvl="1"/>
            <a:r>
              <a:rPr lang="en-US" sz="2800" dirty="0">
                <a:solidFill>
                  <a:srgbClr val="FFC000"/>
                </a:solidFill>
                <a:effectLst>
                  <a:outerShdw blurRad="38100" dist="38100" dir="2700000" algn="ctr" rotWithShape="0">
                    <a:schemeClr val="tx1"/>
                  </a:outerShdw>
                </a:effectLst>
              </a:rPr>
              <a:t>Ezekiel’s Temple </a:t>
            </a:r>
            <a:r>
              <a:rPr lang="en-US" sz="2800" dirty="0">
                <a:solidFill>
                  <a:srgbClr val="99FFFF"/>
                </a:solidFill>
                <a:effectLst>
                  <a:outerShdw blurRad="38100" dist="38100" dir="2700000" algn="ctr" rotWithShape="0">
                    <a:schemeClr val="tx1"/>
                  </a:outerShdw>
                </a:effectLst>
              </a:rPr>
              <a:t>(Ezekiel 40–48)</a:t>
            </a:r>
            <a:r>
              <a:rPr lang="en-US" sz="28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After the fall of Jerusalem to the Babylonians in 586 B.C., Ezekiel has a vision of a temple in which he sees a divine guide with a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dirty="0">
                <a:solidFill>
                  <a:srgbClr val="F5F5F5"/>
                </a:solidFill>
                <a:effectLst>
                  <a:outerShdw blurRad="38100" dist="38100" dir="2700000" algn="ctr" rotWithShape="0">
                    <a:schemeClr val="tx1"/>
                  </a:outerShdw>
                </a:effectLst>
              </a:rPr>
              <a:t>” (40:5) survey every wall, gate, and altar. </a:t>
            </a:r>
          </a:p>
          <a:p>
            <a:pPr lvl="2"/>
            <a:r>
              <a:rPr lang="en-US" sz="2400" dirty="0">
                <a:solidFill>
                  <a:srgbClr val="F5F5F5"/>
                </a:solidFill>
                <a:effectLst>
                  <a:outerShdw blurRad="38100" dist="38100" dir="2700000" algn="ctr" rotWithShape="0">
                    <a:schemeClr val="tx1"/>
                  </a:outerShdw>
                </a:effectLst>
              </a:rPr>
              <a:t>The precise measurements taken guarantee the restoration of God’s glory and create a firm boundary between the holy sanctuary and the common world.</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0692925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AE9814F-8BF4-F279-B32E-CEF6EDEDC2D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B26A921-453F-74D4-DD0C-4A812C280639}"/>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5AAD959-DF40-346F-8A31-C8EC02C84FF9}"/>
              </a:ext>
            </a:extLst>
          </p:cNvPr>
          <p:cNvSpPr>
            <a:spLocks noGrp="1"/>
          </p:cNvSpPr>
          <p:nvPr>
            <p:ph idx="1"/>
          </p:nvPr>
        </p:nvSpPr>
        <p:spPr>
          <a:xfrm>
            <a:off x="33556" y="1627464"/>
            <a:ext cx="12025617" cy="5230536"/>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In </a:t>
            </a:r>
            <a:r>
              <a:rPr lang="en-US" sz="3200" b="1" i="1" dirty="0">
                <a:solidFill>
                  <a:srgbClr val="F5F5F5"/>
                </a:solidFill>
                <a:effectLst>
                  <a:outerShdw blurRad="38100" dist="38100" dir="2700000" algn="ctr" rotWithShape="0">
                    <a:schemeClr val="tx1"/>
                  </a:outerShdw>
                </a:effectLst>
              </a:rPr>
              <a:t>contrast</a:t>
            </a:r>
            <a:r>
              <a:rPr lang="en-US" sz="3200" dirty="0">
                <a:solidFill>
                  <a:srgbClr val="F5F5F5"/>
                </a:solidFill>
                <a:effectLst>
                  <a:outerShdw blurRad="38100" dist="38100" dir="2700000" algn="ctr" rotWithShape="0">
                    <a:schemeClr val="tx1"/>
                  </a:outerShdw>
                </a:effectLst>
              </a:rPr>
              <a:t>, stretching a measuring line over a person, city, or nation can </a:t>
            </a:r>
            <a:r>
              <a:rPr lang="en-US" sz="3200" b="1" i="1" dirty="0">
                <a:solidFill>
                  <a:srgbClr val="F5F5F5"/>
                </a:solidFill>
                <a:effectLst>
                  <a:outerShdw blurRad="38100" dist="38100" dir="2700000" algn="ctr" rotWithShape="0">
                    <a:schemeClr val="tx1"/>
                  </a:outerShdw>
                </a:effectLst>
              </a:rPr>
              <a:t>also</a:t>
            </a:r>
            <a:r>
              <a:rPr lang="en-US" sz="3200" dirty="0">
                <a:solidFill>
                  <a:srgbClr val="F5F5F5"/>
                </a:solidFill>
                <a:effectLst>
                  <a:outerShdw blurRad="38100" dist="38100" dir="2700000" algn="ctr" rotWithShape="0">
                    <a:schemeClr val="tx1"/>
                  </a:outerShdw>
                </a:effectLst>
              </a:rPr>
              <a:t> be used to foreshadow an upcoming execution of </a:t>
            </a:r>
            <a:r>
              <a:rPr lang="en-US" sz="3200" b="1" i="1" dirty="0">
                <a:solidFill>
                  <a:srgbClr val="F5F5F5"/>
                </a:solidFill>
                <a:effectLst>
                  <a:outerShdw blurRad="38100" dist="38100" dir="2700000" algn="ctr" rotWithShape="0">
                    <a:schemeClr val="tx1"/>
                  </a:outerShdw>
                </a:effectLst>
              </a:rPr>
              <a:t>destruction and divine judgment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Just as a builder uses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to build straight, God uses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to ensure an absolute, exacting destruction that leaves nothing unpunished.</a:t>
            </a:r>
          </a:p>
          <a:p>
            <a:r>
              <a:rPr lang="en-US" sz="3200" dirty="0">
                <a:solidFill>
                  <a:srgbClr val="F5F5F5"/>
                </a:solidFill>
                <a:effectLst>
                  <a:outerShdw blurRad="38100" dist="38100" dir="2700000" algn="ctr" rotWithShape="0">
                    <a:schemeClr val="tx1"/>
                  </a:outerShdw>
                </a:effectLst>
              </a:rPr>
              <a:t>Examples of the use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3200" dirty="0">
                <a:solidFill>
                  <a:srgbClr val="F5F5F5"/>
                </a:solidFill>
                <a:effectLst>
                  <a:outerShdw blurRad="38100" dist="38100" dir="2700000" algn="ctr" rotWithShape="0">
                    <a:schemeClr val="tx1"/>
                  </a:outerShdw>
                </a:effectLst>
              </a:rPr>
              <a:t>” for </a:t>
            </a:r>
            <a:r>
              <a:rPr lang="en-US" sz="3200" b="1" i="1" dirty="0">
                <a:solidFill>
                  <a:srgbClr val="F5F5F5"/>
                </a:solidFill>
                <a:effectLst>
                  <a:outerShdw blurRad="38100" dist="38100" dir="2700000" algn="ctr" rotWithShape="0">
                    <a:schemeClr val="tx1"/>
                  </a:outerShdw>
                </a:effectLst>
              </a:rPr>
              <a:t>destruction </a:t>
            </a:r>
            <a:r>
              <a:rPr lang="en-US" sz="3200" dirty="0">
                <a:solidFill>
                  <a:srgbClr val="F5F5F5"/>
                </a:solidFill>
                <a:effectLst>
                  <a:outerShdw blurRad="38100" dist="38100" dir="2700000" algn="ctr" rotWithShape="0">
                    <a:schemeClr val="tx1"/>
                  </a:outerShdw>
                </a:effectLst>
              </a:rPr>
              <a:t>or</a:t>
            </a:r>
            <a:r>
              <a:rPr lang="en-US" sz="3200" b="1" i="1" dirty="0">
                <a:solidFill>
                  <a:srgbClr val="F5F5F5"/>
                </a:solidFill>
                <a:effectLst>
                  <a:outerShdw blurRad="38100" dist="38100" dir="2700000" algn="ctr" rotWithShape="0">
                    <a:schemeClr val="tx1"/>
                  </a:outerShdw>
                </a:effectLst>
              </a:rPr>
              <a:t> judgment</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FD700"/>
                </a:solidFill>
                <a:effectLst>
                  <a:outerShdw blurRad="38100" dist="38100" dir="2700000" algn="ctr" rotWithShape="0">
                    <a:schemeClr val="tx1"/>
                  </a:outerShdw>
                </a:effectLst>
              </a:rPr>
              <a:t>Lamentations 2:8</a:t>
            </a:r>
            <a:r>
              <a:rPr lang="en-US" sz="28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Describing the devastation of Jerusalem by Babylon, Jeremiah writes: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LORD determined to destroy the wall of Daughter Zion. He stretched out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did not withdraw His hand from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destroying</a:t>
            </a:r>
            <a:r>
              <a:rPr lang="en-US" sz="24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The measuring line highlights that the ruin was deliberate, calculated, and thorough.</a:t>
            </a:r>
          </a:p>
          <a:p>
            <a:pPr lvl="1"/>
            <a:r>
              <a:rPr lang="en-US" sz="2800" dirty="0">
                <a:solidFill>
                  <a:srgbClr val="FFD700"/>
                </a:solidFill>
                <a:effectLst>
                  <a:outerShdw blurRad="38100" dist="38100" dir="2700000" algn="ctr" rotWithShape="0">
                    <a:schemeClr val="tx1"/>
                  </a:outerShdw>
                </a:effectLst>
              </a:rPr>
              <a:t>2 Kings 21:13</a:t>
            </a:r>
            <a:r>
              <a:rPr lang="en-US" sz="28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Announcing judgment on apostate Jerusalem under King Manasseh, God declares: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will stretch over Jerusalem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used against Samaria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plumb line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used against the house of Ahab</a:t>
            </a:r>
            <a:r>
              <a:rPr lang="en-US" sz="2400" dirty="0">
                <a:solidFill>
                  <a:srgbClr val="F5F5F5"/>
                </a:solidFill>
                <a:effectLst>
                  <a:outerShdw blurRad="38100" dist="38100" dir="2700000" algn="ctr" rotWithShape="0">
                    <a:schemeClr val="tx1"/>
                  </a:outerShdw>
                </a:effectLst>
              </a:rPr>
              <a:t>.” </a:t>
            </a:r>
          </a:p>
          <a:p>
            <a:pPr lvl="2"/>
            <a:r>
              <a:rPr lang="en-US" sz="2400" dirty="0">
                <a:solidFill>
                  <a:srgbClr val="F5F5F5"/>
                </a:solidFill>
                <a:effectLst>
                  <a:outerShdw blurRad="38100" dist="38100" dir="2700000" algn="ctr" rotWithShape="0">
                    <a:schemeClr val="tx1"/>
                  </a:outerShdw>
                </a:effectLst>
              </a:rPr>
              <a:t>Samaria had been completely demolished by Assyria; applying the same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line</a:t>
            </a:r>
            <a:r>
              <a:rPr lang="en-US" sz="2400" dirty="0">
                <a:solidFill>
                  <a:srgbClr val="F5F5F5"/>
                </a:solidFill>
                <a:effectLst>
                  <a:outerShdw blurRad="38100" dist="38100" dir="2700000" algn="ctr" rotWithShape="0">
                    <a:schemeClr val="tx1"/>
                  </a:outerShdw>
                </a:effectLst>
              </a:rPr>
              <a:t>” to Jerusalem meant identical, total annihilation.</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2735728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BDA27C9-47B7-8E13-1752-FFCF9BDFD8F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F613092-521B-D71E-1F18-98C234A01045}"/>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staff, and I was told, “Rise and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temple of God and the altar and those who worship there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do not measure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court outside the temple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leave that out, for it is given over to the nations, and they will trample the holy city for forty-two months.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2CCFA20-E7B8-C4BC-76C7-5865E3C145B1}"/>
              </a:ext>
            </a:extLst>
          </p:cNvPr>
          <p:cNvSpPr>
            <a:spLocks noGrp="1"/>
          </p:cNvSpPr>
          <p:nvPr>
            <p:ph idx="1"/>
          </p:nvPr>
        </p:nvSpPr>
        <p:spPr>
          <a:xfrm>
            <a:off x="33556" y="1510937"/>
            <a:ext cx="12025617" cy="5347063"/>
          </a:xfrm>
        </p:spPr>
        <p:txBody>
          <a:bodyPr>
            <a:normAutofit fontScale="92500"/>
          </a:bodyPr>
          <a:lstStyle/>
          <a:p>
            <a:r>
              <a:rPr lang="en-US" sz="3600" dirty="0">
                <a:solidFill>
                  <a:srgbClr val="F5F5F5"/>
                </a:solidFill>
                <a:effectLst>
                  <a:outerShdw blurRad="38100" dist="38100" dir="2700000" algn="ctr" rotWithShape="0">
                    <a:schemeClr val="tx1"/>
                  </a:outerShdw>
                </a:effectLst>
              </a:rPr>
              <a:t>In our </a:t>
            </a:r>
            <a:r>
              <a:rPr lang="en-US" sz="3600" b="1" i="1" dirty="0">
                <a:solidFill>
                  <a:srgbClr val="F5F5F5"/>
                </a:solidFill>
                <a:effectLst>
                  <a:outerShdw blurRad="38100" dist="38100" dir="2700000" algn="ctr" rotWithShape="0">
                    <a:schemeClr val="tx1"/>
                  </a:outerShdw>
                </a:effectLst>
              </a:rPr>
              <a:t>present passage </a:t>
            </a:r>
            <a:r>
              <a:rPr lang="en-US" sz="3600" dirty="0">
                <a:solidFill>
                  <a:srgbClr val="F5F5F5"/>
                </a:solidFill>
                <a:effectLst>
                  <a:outerShdw blurRad="38100" dist="38100" dir="2700000" algn="ctr" rotWithShape="0">
                    <a:schemeClr val="tx1"/>
                  </a:outerShdw>
                </a:effectLst>
              </a:rPr>
              <a:t>(Rev 11:1-2) John uses </a:t>
            </a:r>
            <a:r>
              <a:rPr lang="en-US" sz="3600" b="1" i="1" dirty="0">
                <a:solidFill>
                  <a:srgbClr val="F5F5F5"/>
                </a:solidFill>
                <a:effectLst>
                  <a:outerShdw blurRad="38100" dist="38100" dir="2700000" algn="ctr" rotWithShape="0">
                    <a:schemeClr val="tx1"/>
                  </a:outerShdw>
                </a:effectLst>
              </a:rPr>
              <a:t>both</a:t>
            </a:r>
            <a:r>
              <a:rPr lang="en-US" sz="3600" dirty="0">
                <a:solidFill>
                  <a:srgbClr val="F5F5F5"/>
                </a:solidFill>
                <a:effectLst>
                  <a:outerShdw blurRad="38100" dist="38100" dir="2700000" algn="ctr" rotWithShape="0">
                    <a:schemeClr val="tx1"/>
                  </a:outerShdw>
                </a:effectLst>
              </a:rPr>
              <a:t> Old Testament meanings of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600" dirty="0">
                <a:solidFill>
                  <a:srgbClr val="F5F5F5"/>
                </a:solidFill>
                <a:effectLst>
                  <a:outerShdw blurRad="38100" dist="38100" dir="2700000" algn="ctr" rotWithShape="0">
                    <a:schemeClr val="tx1"/>
                  </a:outerShdw>
                </a:effectLst>
              </a:rPr>
              <a:t>” (protection and destruction) at the </a:t>
            </a:r>
            <a:r>
              <a:rPr lang="en-US" sz="3600" b="1" i="1" dirty="0">
                <a:solidFill>
                  <a:srgbClr val="F5F5F5"/>
                </a:solidFill>
                <a:effectLst>
                  <a:outerShdw blurRad="38100" dist="38100" dir="2700000" algn="ctr" rotWithShape="0">
                    <a:schemeClr val="tx1"/>
                  </a:outerShdw>
                </a:effectLst>
              </a:rPr>
              <a:t>same time</a:t>
            </a:r>
            <a:r>
              <a:rPr lang="en-US" sz="3600" dirty="0">
                <a:solidFill>
                  <a:srgbClr val="F5F5F5"/>
                </a:solidFill>
                <a:effectLst>
                  <a:outerShdw blurRad="38100" dist="38100" dir="2700000" algn="ctr" rotWithShape="0">
                    <a:schemeClr val="tx1"/>
                  </a:outerShdw>
                </a:effectLst>
              </a:rPr>
              <a:t>:</a:t>
            </a:r>
          </a:p>
          <a:p>
            <a:pPr lvl="1"/>
            <a:r>
              <a:rPr lang="en-US" sz="3200" dirty="0">
                <a:solidFill>
                  <a:srgbClr val="FFD700"/>
                </a:solidFill>
                <a:effectLst>
                  <a:outerShdw blurRad="38100" dist="38100" dir="2700000" algn="ctr" rotWithShape="0">
                    <a:schemeClr val="tx1"/>
                  </a:outerShdw>
                </a:effectLst>
              </a:rPr>
              <a:t>The Measured Sanctuary </a:t>
            </a:r>
            <a:r>
              <a:rPr lang="en-US" sz="3200" dirty="0">
                <a:solidFill>
                  <a:srgbClr val="F5F5F5"/>
                </a:solidFill>
                <a:effectLst>
                  <a:outerShdw blurRad="38100" dist="38100" dir="2700000" algn="ctr" rotWithShape="0">
                    <a:schemeClr val="tx1"/>
                  </a:outerShdw>
                </a:effectLst>
              </a:rPr>
              <a:t>(Protection): By measuring the inner temple and worshipers, God uses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200" dirty="0">
                <a:solidFill>
                  <a:srgbClr val="F5F5F5"/>
                </a:solidFill>
                <a:effectLst>
                  <a:outerShdw blurRad="38100" dist="38100" dir="2700000" algn="ctr" rotWithShape="0">
                    <a:schemeClr val="tx1"/>
                  </a:outerShdw>
                </a:effectLst>
              </a:rPr>
              <a:t>” in its Zechariah/Ezekiel sense – marking out the Jewish-Christian worshipers (the true Church) for spiritual protection and preservation so they do not perish in the coming wrath. </a:t>
            </a:r>
          </a:p>
          <a:p>
            <a:pPr lvl="1"/>
            <a:r>
              <a:rPr lang="en-US" sz="3200" dirty="0">
                <a:solidFill>
                  <a:srgbClr val="FFD700"/>
                </a:solidFill>
                <a:effectLst>
                  <a:outerShdw blurRad="38100" dist="38100" dir="2700000" algn="ctr" rotWithShape="0">
                    <a:schemeClr val="tx1"/>
                  </a:outerShdw>
                </a:effectLst>
              </a:rPr>
              <a:t>The Unmeasured Outer Court </a:t>
            </a:r>
            <a:r>
              <a:rPr lang="en-US" sz="3200" dirty="0">
                <a:solidFill>
                  <a:srgbClr val="F5F5F5"/>
                </a:solidFill>
                <a:effectLst>
                  <a:outerShdw blurRad="38100" dist="38100" dir="2700000" algn="ctr" rotWithShape="0">
                    <a:schemeClr val="tx1"/>
                  </a:outerShdw>
                </a:effectLst>
              </a:rPr>
              <a:t>(Destruction): By commanding John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to measure the outer court, God uses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measuring rod</a:t>
            </a:r>
            <a:r>
              <a:rPr lang="en-US" sz="3200" dirty="0">
                <a:solidFill>
                  <a:srgbClr val="F5F5F5"/>
                </a:solidFill>
                <a:effectLst>
                  <a:outerShdw blurRad="38100" dist="38100" dir="2700000" algn="ctr" rotWithShape="0">
                    <a:schemeClr val="tx1"/>
                  </a:outerShdw>
                </a:effectLst>
              </a:rPr>
              <a:t>” in its Lamentations/2 Kings sense – abandoning physical, apostate Jerusalem to the Roman legions to be trampled for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forty-two months</a:t>
            </a:r>
            <a:r>
              <a:rPr lang="en-US" sz="3200" dirty="0">
                <a:solidFill>
                  <a:srgbClr val="F5F5F5"/>
                </a:solidFill>
                <a:effectLst>
                  <a:outerShdw blurRad="38100" dist="38100" dir="2700000" algn="ctr" rotWithShape="0">
                    <a:schemeClr val="tx1"/>
                  </a:outerShdw>
                </a:effectLst>
              </a:rPr>
              <a:t>”. </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1905837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1E53D84-CD10-44AD-22D8-C983235B009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E7720AA-AF51-4023-632A-9626D2C5B384}"/>
              </a:ext>
            </a:extLst>
          </p:cNvPr>
          <p:cNvSpPr>
            <a:spLocks noGrp="1"/>
          </p:cNvSpPr>
          <p:nvPr>
            <p:ph type="title"/>
          </p:nvPr>
        </p:nvSpPr>
        <p:spPr>
          <a:xfrm>
            <a:off x="0" y="0"/>
            <a:ext cx="12192000" cy="1388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given a measuring rod like a staff, and I was told, “Rise and measure the temple of God and the altar and those who worship there, 2 but do not measure the court outside the temple; leave that out,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it is given over to the nations, and they will trample the holy city for forty-two months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BF1005F-CCC4-ADCC-CAE0-FDFE71A54334}"/>
              </a:ext>
            </a:extLst>
          </p:cNvPr>
          <p:cNvSpPr>
            <a:spLocks noGrp="1"/>
          </p:cNvSpPr>
          <p:nvPr>
            <p:ph idx="1"/>
          </p:nvPr>
        </p:nvSpPr>
        <p:spPr>
          <a:xfrm>
            <a:off x="33556" y="1535185"/>
            <a:ext cx="12025617" cy="5322815"/>
          </a:xfrm>
        </p:spPr>
        <p:txBody>
          <a:bodyPr>
            <a:normAutofit fontScale="92500" lnSpcReduction="10000"/>
          </a:bodyPr>
          <a:lstStyle/>
          <a:p>
            <a:r>
              <a:rPr lang="en-US" dirty="0">
                <a:solidFill>
                  <a:srgbClr val="F5F5F5"/>
                </a:solidFill>
                <a:effectLst>
                  <a:outerShdw blurRad="38100" dist="38100" dir="2700000" algn="ctr" rotWithShape="0">
                    <a:schemeClr val="tx1"/>
                  </a:outerShdw>
                </a:effectLst>
              </a:rPr>
              <a:t>Next, we read: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it is given over to </a:t>
            </a:r>
            <a:r>
              <a:rPr lang="en-US"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a:t>
            </a:r>
            <a:r>
              <a:rPr lang="en-US"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trample the holy city</a:t>
            </a:r>
            <a:r>
              <a:rPr lang="en-US" dirty="0">
                <a:solidFill>
                  <a:srgbClr val="F5F5F5"/>
                </a:solidFill>
                <a:effectLst>
                  <a:outerShdw blurRad="38100" dist="38100" dir="2700000" algn="ctr" rotWithShape="0">
                    <a:schemeClr val="tx1"/>
                  </a:outerShdw>
                </a:effectLst>
              </a:rPr>
              <a:t>” –  This fulfills Jesus' prophecy in Luke 21:24: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Jerusalem [the holy city] will be trampled underfoot by the Gentiles [the nations]</a:t>
            </a:r>
            <a:r>
              <a:rPr lang="en-US" dirty="0">
                <a:solidFill>
                  <a:srgbClr val="F5F5F5"/>
                </a:solidFill>
                <a:effectLst>
                  <a:outerShdw blurRad="38100" dist="38100" dir="2700000" algn="ctr" rotWithShape="0">
                    <a:schemeClr val="tx1"/>
                  </a:outerShdw>
                </a:effectLst>
              </a:rPr>
              <a:t>.” </a:t>
            </a:r>
          </a:p>
          <a:p>
            <a:r>
              <a:rPr lang="en-US" dirty="0">
                <a:solidFill>
                  <a:srgbClr val="F5F5F5"/>
                </a:solidFill>
                <a:effectLst>
                  <a:outerShdw blurRad="38100" dist="38100" dir="2700000" algn="ctr" rotWithShape="0">
                    <a:schemeClr val="tx1"/>
                  </a:outerShdw>
                </a:effectLst>
              </a:rPr>
              <a:t>“</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a:t>
            </a:r>
            <a:r>
              <a:rPr lang="en-US" dirty="0">
                <a:solidFill>
                  <a:srgbClr val="F5F5F5"/>
                </a:solidFill>
                <a:effectLst>
                  <a:outerShdw blurRad="38100" dist="38100" dir="2700000" algn="ctr" rotWithShape="0">
                    <a:schemeClr val="tx1"/>
                  </a:outerShdw>
                </a:effectLst>
              </a:rPr>
              <a: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forty-two months</a:t>
            </a:r>
            <a:r>
              <a:rPr lang="en-US" dirty="0">
                <a:solidFill>
                  <a:srgbClr val="F5F5F5"/>
                </a:solidFill>
                <a:effectLst>
                  <a:outerShdw blurRad="38100" dist="38100" dir="2700000" algn="ctr" rotWithShape="0">
                    <a:schemeClr val="tx1"/>
                  </a:outerShdw>
                </a:effectLst>
              </a:rPr>
              <a:t>” – </a:t>
            </a:r>
            <a:r>
              <a:rPr lang="en-US" sz="2800" dirty="0">
                <a:solidFill>
                  <a:srgbClr val="F5F5F5"/>
                </a:solidFill>
                <a:effectLst>
                  <a:outerShdw blurRad="38100" dist="38100" dir="2700000" algn="ctr" rotWithShape="0">
                    <a:schemeClr val="tx1"/>
                  </a:outerShdw>
                </a:effectLst>
              </a:rPr>
              <a:t>The Roman military campaign in Judea – from Vespasian's invasion in early AD 67 to the destruction of the Temple in August </a:t>
            </a:r>
            <a:r>
              <a:rPr lang="en-US" dirty="0">
                <a:solidFill>
                  <a:srgbClr val="F5F5F5"/>
                </a:solidFill>
                <a:effectLst>
                  <a:outerShdw blurRad="38100" dist="38100" dir="2700000" algn="ctr" rotWithShape="0">
                    <a:schemeClr val="tx1"/>
                  </a:outerShdw>
                </a:effectLst>
              </a:rPr>
              <a:t>AD 70 – lasted about </a:t>
            </a:r>
            <a:r>
              <a:rPr lang="en-US" b="1" i="1" dirty="0">
                <a:solidFill>
                  <a:srgbClr val="F5F5F5"/>
                </a:solidFill>
                <a:effectLst>
                  <a:outerShdw blurRad="38100" dist="38100" dir="2700000" algn="ctr" rotWithShape="0">
                    <a:schemeClr val="tx1"/>
                  </a:outerShdw>
                </a:effectLst>
              </a:rPr>
              <a:t>42 months </a:t>
            </a:r>
            <a:r>
              <a:rPr lang="en-US" sz="2800" dirty="0">
                <a:solidFill>
                  <a:srgbClr val="F5F5F5"/>
                </a:solidFill>
                <a:effectLst>
                  <a:outerShdw blurRad="38100" dist="38100" dir="2700000" algn="ctr" rotWithShape="0">
                    <a:schemeClr val="tx1"/>
                  </a:outerShdw>
                </a:effectLst>
              </a:rPr>
              <a:t>(</a:t>
            </a:r>
            <a:r>
              <a:rPr lang="en-US" dirty="0">
                <a:solidFill>
                  <a:srgbClr val="F5F5F5"/>
                </a:solidFill>
                <a:effectLst>
                  <a:outerShdw blurRad="38100" dist="38100" dir="2700000" algn="ctr" rotWithShape="0">
                    <a:schemeClr val="tx1"/>
                  </a:outerShdw>
                </a:effectLst>
              </a:rPr>
              <a:t>3 ½</a:t>
            </a:r>
            <a:r>
              <a:rPr lang="en-US" sz="2800" dirty="0">
                <a:solidFill>
                  <a:srgbClr val="F5F5F5"/>
                </a:solidFill>
                <a:effectLst>
                  <a:outerShdw blurRad="38100" dist="38100" dir="2700000" algn="ctr" rotWithShape="0">
                    <a:schemeClr val="tx1"/>
                  </a:outerShdw>
                </a:effectLst>
              </a:rPr>
              <a:t> years)! </a:t>
            </a:r>
          </a:p>
          <a:p>
            <a:r>
              <a:rPr lang="en-US" dirty="0">
                <a:solidFill>
                  <a:srgbClr val="F5F5F5"/>
                </a:solidFill>
                <a:effectLst>
                  <a:outerShdw blurRad="38100" dist="38100" dir="2700000" algn="ctr" rotWithShape="0">
                    <a:schemeClr val="tx1"/>
                  </a:outerShdw>
                </a:effectLst>
              </a:rPr>
              <a:t>This is </a:t>
            </a:r>
            <a:r>
              <a:rPr lang="en-US" b="1" i="1" dirty="0">
                <a:solidFill>
                  <a:srgbClr val="F5F5F5"/>
                </a:solidFill>
                <a:effectLst>
                  <a:outerShdw blurRad="38100" dist="38100" dir="2700000" algn="ctr" rotWithShape="0">
                    <a:schemeClr val="tx1"/>
                  </a:outerShdw>
                </a:effectLst>
              </a:rPr>
              <a:t>also</a:t>
            </a:r>
            <a:r>
              <a:rPr lang="en-US" dirty="0">
                <a:solidFill>
                  <a:srgbClr val="F5F5F5"/>
                </a:solidFill>
                <a:effectLst>
                  <a:outerShdw blurRad="38100" dist="38100" dir="2700000" algn="ctr" rotWithShape="0">
                    <a:schemeClr val="tx1"/>
                  </a:outerShdw>
                </a:effectLst>
              </a:rPr>
              <a:t> a remarkable fulfillment of </a:t>
            </a:r>
            <a:r>
              <a:rPr lang="en-US" dirty="0">
                <a:solidFill>
                  <a:srgbClr val="FFD700"/>
                </a:solidFill>
                <a:effectLst>
                  <a:outerShdw blurRad="38100" dist="38100" dir="2700000" algn="ctr" rotWithShape="0">
                    <a:schemeClr val="tx1"/>
                  </a:outerShdw>
                </a:effectLst>
              </a:rPr>
              <a:t>Daniel 12:1-12</a:t>
            </a:r>
            <a:r>
              <a:rPr lang="en-US" dirty="0">
                <a:solidFill>
                  <a:srgbClr val="F5F5F5"/>
                </a:solidFill>
                <a:effectLst>
                  <a:outerShdw blurRad="38100" dist="38100" dir="2700000" algn="ctr" rotWithShape="0">
                    <a:schemeClr val="tx1"/>
                  </a:outerShdw>
                </a:effectLst>
              </a:rPr>
              <a:t> which prophesies this future destruction of the temple by the Romans:</a:t>
            </a:r>
          </a:p>
          <a:p>
            <a:pPr lvl="1"/>
            <a:r>
              <a:rPr lang="en-US" dirty="0">
                <a:solidFill>
                  <a:srgbClr val="F5F5F5"/>
                </a:solidFill>
                <a:effectLst>
                  <a:outerShdw blurRad="38100" dist="38100" dir="2700000" algn="ctr" rotWithShape="0">
                    <a:schemeClr val="tx1"/>
                  </a:outerShdw>
                </a:effectLst>
              </a:rPr>
              <a:t>In </a:t>
            </a:r>
            <a:r>
              <a:rPr lang="en-US" dirty="0">
                <a:solidFill>
                  <a:srgbClr val="FFD700"/>
                </a:solidFill>
                <a:effectLst>
                  <a:outerShdw blurRad="38100" dist="38100" dir="2700000" algn="ctr" rotWithShape="0">
                    <a:schemeClr val="tx1"/>
                  </a:outerShdw>
                </a:effectLst>
              </a:rPr>
              <a:t>Daniel 12:7</a:t>
            </a:r>
            <a:r>
              <a:rPr lang="en-US" dirty="0">
                <a:solidFill>
                  <a:srgbClr val="F5F5F5"/>
                </a:solidFill>
                <a:effectLst>
                  <a:outerShdw blurRad="38100" dist="38100" dir="2700000" algn="ctr" rotWithShape="0">
                    <a:schemeClr val="tx1"/>
                  </a:outerShdw>
                </a:effectLst>
              </a:rPr>
              <a:t>, the Christ figure (called the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 clothed in linen</a:t>
            </a:r>
            <a:r>
              <a:rPr lang="en-US" dirty="0">
                <a:solidFill>
                  <a:srgbClr val="F5F5F5"/>
                </a:solidFill>
                <a:effectLst>
                  <a:outerShdw blurRad="38100" dist="38100" dir="2700000" algn="ctr" rotWithShape="0">
                    <a:schemeClr val="tx1"/>
                  </a:outerShdw>
                </a:effectLst>
              </a:rPr>
              <a: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raised his right hand and his left hand toward heaven and swore</a:t>
            </a:r>
            <a:r>
              <a:rPr lang="en-US" dirty="0">
                <a:solidFill>
                  <a:srgbClr val="F5F5F5"/>
                </a:solidFill>
                <a:effectLst>
                  <a:outerShdw blurRad="38100" dist="38100" dir="2700000" algn="ctr" rotWithShape="0">
                    <a:schemeClr val="tx1"/>
                  </a:outerShdw>
                </a:effectLst>
              </a:rPr>
              <a:t>” that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time of the end</a:t>
            </a:r>
            <a:r>
              <a:rPr lang="en-US" dirty="0">
                <a:solidFill>
                  <a:srgbClr val="F5F5F5"/>
                </a:solidFill>
                <a:effectLst>
                  <a:outerShdw blurRad="38100" dist="38100" dir="2700000" algn="ctr" rotWithShape="0">
                    <a:schemeClr val="tx1"/>
                  </a:outerShdw>
                </a:effectLst>
              </a:rPr>
              <a:t>” (cf. </a:t>
            </a:r>
            <a:r>
              <a:rPr lang="en-US" dirty="0">
                <a:solidFill>
                  <a:srgbClr val="FFD700"/>
                </a:solidFill>
                <a:effectLst>
                  <a:outerShdw blurRad="38100" dist="38100" dir="2700000" algn="ctr" rotWithShape="0">
                    <a:schemeClr val="tx1"/>
                  </a:outerShdw>
                </a:effectLst>
              </a:rPr>
              <a:t>Dan 12:4</a:t>
            </a:r>
            <a:r>
              <a:rPr lang="en-US" dirty="0">
                <a:solidFill>
                  <a:srgbClr val="F5F5F5"/>
                </a:solidFill>
                <a:effectLst>
                  <a:outerShdw blurRad="38100" dist="38100" dir="2700000" algn="ctr" rotWithShape="0">
                    <a:schemeClr val="tx1"/>
                  </a:outerShdw>
                </a:effectLst>
              </a:rPr>
              <a:t>) will come after a 3 ½  year period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 times, and half a time</a:t>
            </a:r>
            <a:r>
              <a:rPr lang="en-US" dirty="0">
                <a:solidFill>
                  <a:srgbClr val="F5F5F5"/>
                </a:solidFill>
                <a:effectLst>
                  <a:outerShdw blurRad="38100" dist="38100" dir="2700000" algn="ctr" rotWithShape="0">
                    <a:schemeClr val="tx1"/>
                  </a:outerShdw>
                </a:effectLst>
              </a:rPr>
              <a:t>”) </a:t>
            </a:r>
          </a:p>
          <a:p>
            <a:pPr lvl="1"/>
            <a:r>
              <a:rPr lang="en-US" dirty="0">
                <a:solidFill>
                  <a:srgbClr val="F5F5F5"/>
                </a:solidFill>
                <a:effectLst>
                  <a:outerShdw blurRad="38100" dist="38100" dir="2700000" algn="ctr" rotWithShape="0">
                    <a:schemeClr val="tx1"/>
                  </a:outerShdw>
                </a:effectLst>
              </a:rPr>
              <a:t>Then in </a:t>
            </a:r>
            <a:r>
              <a:rPr lang="en-US" dirty="0">
                <a:solidFill>
                  <a:srgbClr val="FFD700"/>
                </a:solidFill>
                <a:effectLst>
                  <a:outerShdw blurRad="38100" dist="38100" dir="2700000" algn="ctr" rotWithShape="0">
                    <a:schemeClr val="tx1"/>
                  </a:outerShdw>
                </a:effectLst>
              </a:rPr>
              <a:t>Daniel 12:11</a:t>
            </a:r>
            <a:r>
              <a:rPr lang="en-US" dirty="0">
                <a:solidFill>
                  <a:srgbClr val="F5F5F5"/>
                </a:solidFill>
                <a:effectLst>
                  <a:outerShdw blurRad="38100" dist="38100" dir="2700000" algn="ctr" rotWithShape="0">
                    <a:schemeClr val="tx1"/>
                  </a:outerShdw>
                </a:effectLst>
              </a:rPr>
              <a:t>, it describes the time period between the arrival of the Roman army (referred to there as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abomination that makes desolate</a:t>
            </a:r>
            <a:r>
              <a:rPr lang="en-US" dirty="0">
                <a:solidFill>
                  <a:srgbClr val="F5F5F5"/>
                </a:solidFill>
                <a:effectLst>
                  <a:outerShdw blurRad="38100" dist="38100" dir="2700000" algn="ctr" rotWithShape="0">
                    <a:schemeClr val="tx1"/>
                  </a:outerShdw>
                </a:effectLst>
              </a:rPr>
              <a:t>” – cf. Mat 24:15 and Luke 21:20) and the destruction of the temple (which it describes as the time when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regular burnt offering is taken away</a:t>
            </a:r>
            <a:r>
              <a:rPr lang="en-US" dirty="0">
                <a:solidFill>
                  <a:srgbClr val="F5F5F5"/>
                </a:solidFill>
                <a:effectLst>
                  <a:outerShdw blurRad="38100" dist="38100" dir="2700000" algn="ctr" rotWithShape="0">
                    <a:schemeClr val="tx1"/>
                  </a:outerShdw>
                </a:effectLst>
              </a:rPr>
              <a:t>”) as 1290 days, which is a period of about 3 ½ years, or, in the words of our present text,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forty-two months</a:t>
            </a:r>
            <a:r>
              <a:rPr lang="en-US" dirty="0">
                <a:solidFill>
                  <a:srgbClr val="F5F5F5"/>
                </a:solidFill>
                <a:effectLst>
                  <a:outerShdw blurRad="38100" dist="38100" dir="2700000" algn="ctr" rotWithShape="0">
                    <a:schemeClr val="tx1"/>
                  </a:outerShdw>
                </a:effectLst>
              </a:rPr>
              <a:t>”.</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949378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B055376-AC6C-6093-84BB-0E4CDD254F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217C785-173D-CB87-21AA-FB8C0687869C}"/>
              </a:ext>
            </a:extLst>
          </p:cNvPr>
          <p:cNvSpPr>
            <a:spLocks noGrp="1"/>
          </p:cNvSpPr>
          <p:nvPr>
            <p:ph type="title"/>
          </p:nvPr>
        </p:nvSpPr>
        <p:spPr>
          <a:xfrm>
            <a:off x="0" y="0"/>
            <a:ext cx="12192000" cy="788565"/>
          </a:xfrm>
        </p:spPr>
        <p:txBody>
          <a:bodyPr>
            <a:noAutofit/>
          </a:bodyPr>
          <a:lstStyle/>
          <a:p>
            <a:pPr algn="ctr"/>
            <a:r>
              <a:rPr lang="en-US" sz="54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Two Witnesses (11:3-6)</a:t>
            </a:r>
          </a:p>
        </p:txBody>
      </p:sp>
      <p:sp>
        <p:nvSpPr>
          <p:cNvPr id="5" name="Content Placeholder 4">
            <a:extLst>
              <a:ext uri="{FF2B5EF4-FFF2-40B4-BE49-F238E27FC236}">
                <a16:creationId xmlns:a16="http://schemas.microsoft.com/office/drawing/2014/main" id="{BC0DD529-1AE5-E9F3-A2E1-26147ECFB714}"/>
              </a:ext>
            </a:extLst>
          </p:cNvPr>
          <p:cNvSpPr>
            <a:spLocks noGrp="1"/>
          </p:cNvSpPr>
          <p:nvPr>
            <p:ph idx="1"/>
          </p:nvPr>
        </p:nvSpPr>
        <p:spPr>
          <a:xfrm>
            <a:off x="323273" y="1040235"/>
            <a:ext cx="11610109" cy="5817765"/>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give power to my two witnesses, and they will prophesy for 1,260 days, clothed in sackcloth."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two olive trees and the two lampstands that stand before the Lord of the earth.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If anyone tries to harm them, fire comes from their mouths and devours their enemies. This is how anyone who wants to harm them must die.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men have power to shut up the sky so that it will not rain during the time they are prophesying; and they have power to turn the waters into blood and to strike the earth with every kind of plague as often as they want.</a:t>
            </a:r>
          </a:p>
        </p:txBody>
      </p:sp>
    </p:spTree>
    <p:extLst>
      <p:ext uri="{BB962C8B-B14F-4D97-AF65-F5344CB8AC3E}">
        <p14:creationId xmlns:p14="http://schemas.microsoft.com/office/powerpoint/2010/main" val="3419002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2BBAA15-D0D1-AB98-9671-01C6815CDFB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6436205-2D6A-5FFD-A4BD-81CC97314546}"/>
              </a:ext>
            </a:extLst>
          </p:cNvPr>
          <p:cNvSpPr>
            <a:spLocks noGrp="1"/>
          </p:cNvSpPr>
          <p:nvPr>
            <p:ph type="title"/>
          </p:nvPr>
        </p:nvSpPr>
        <p:spPr>
          <a:xfrm>
            <a:off x="0" y="0"/>
            <a:ext cx="12192000" cy="100667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grant authority to my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will prophesy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clothed in sackcloth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two olive trees and the two lampstands that stand before the Lord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286BF987-EA91-DE10-42EE-C440409221D8}"/>
              </a:ext>
            </a:extLst>
          </p:cNvPr>
          <p:cNvSpPr>
            <a:spLocks noGrp="1"/>
          </p:cNvSpPr>
          <p:nvPr>
            <p:ph idx="1"/>
          </p:nvPr>
        </p:nvSpPr>
        <p:spPr>
          <a:xfrm>
            <a:off x="33556" y="1153886"/>
            <a:ext cx="12025617" cy="5704113"/>
          </a:xfrm>
        </p:spPr>
        <p:txBody>
          <a:bodyPr>
            <a:normAutofit/>
          </a:bodyPr>
          <a:lstStyle/>
          <a:p>
            <a:r>
              <a:rPr lang="en-US" sz="3200" dirty="0">
                <a:solidFill>
                  <a:srgbClr val="F5F5F5"/>
                </a:solidFill>
                <a:effectLst>
                  <a:outerShdw blurRad="38100" dist="38100" dir="2700000" algn="ctr" rotWithShape="0">
                    <a:schemeClr val="tx1"/>
                  </a:outerShdw>
                </a:effectLst>
              </a:rPr>
              <a:t>Here John rather abruptly introduces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3200" dirty="0">
                <a:solidFill>
                  <a:srgbClr val="F5F5F5"/>
                </a:solidFill>
                <a:effectLst>
                  <a:outerShdw blurRad="38100" dist="38100" dir="2700000" algn="ctr" rotWithShape="0">
                    <a:schemeClr val="tx1"/>
                  </a:outerShdw>
                </a:effectLst>
              </a:rPr>
              <a:t>” whom he has not previously mentioned.</a:t>
            </a:r>
          </a:p>
          <a:p>
            <a:r>
              <a:rPr lang="en-US" sz="3200" dirty="0">
                <a:solidFill>
                  <a:srgbClr val="F5F5F5"/>
                </a:solidFill>
                <a:effectLst>
                  <a:outerShdw blurRad="38100" dist="38100" dir="2700000" algn="ctr" rotWithShape="0">
                    <a:schemeClr val="tx1"/>
                  </a:outerShdw>
                </a:effectLst>
              </a:rPr>
              <a:t>We’re told that God authorizes these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3200" dirty="0">
                <a:solidFill>
                  <a:srgbClr val="F5F5F5"/>
                </a:solidFill>
                <a:effectLst>
                  <a:outerShdw blurRad="38100" dist="38100" dir="2700000" algn="ctr" rotWithShape="0">
                    <a:schemeClr val="tx1"/>
                  </a:outerShdw>
                </a:effectLst>
              </a:rPr>
              <a:t>”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prophesy</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1,260 days , clothed in sackcloth</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2800" dirty="0">
                <a:solidFill>
                  <a:srgbClr val="F5F5F5"/>
                </a:solidFill>
                <a:effectLst>
                  <a:outerShdw blurRad="38100" dist="38100" dir="2700000" algn="ctr" rotWithShape="0">
                    <a:schemeClr val="tx1"/>
                  </a:outerShdw>
                </a:effectLst>
              </a:rPr>
              <a:t>” – Represents the minimum legal requirement of witnesses needed to establish truth under biblical law (Deut 17:6; 19:15; Matt 18:16; 2 Cor 13:1)</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1,260 days</a:t>
            </a:r>
            <a:r>
              <a:rPr lang="en-US" sz="2800" dirty="0">
                <a:solidFill>
                  <a:srgbClr val="F5F5F5"/>
                </a:solidFill>
                <a:effectLst>
                  <a:outerShdw blurRad="38100" dist="38100" dir="2700000" algn="ctr" rotWithShape="0">
                    <a:schemeClr val="tx1"/>
                  </a:outerShdw>
                </a:effectLst>
              </a:rPr>
              <a:t>” – the equivalent of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forty-two</a:t>
            </a:r>
            <a:r>
              <a:rPr lang="en-US" sz="2800" dirty="0">
                <a:solidFill>
                  <a:srgbClr val="F5F5F5"/>
                </a:solidFill>
                <a:effectLst>
                  <a:outerShdw blurRad="38100" dist="38100" dir="2700000" algn="ctr" rotWithShape="0">
                    <a:schemeClr val="tx1"/>
                  </a:outerShdw>
                </a:effectLst>
              </a:rPr>
              <a:t>” idealized thirty-day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months</a:t>
            </a:r>
            <a:r>
              <a:rPr lang="en-US" sz="2800" dirty="0">
                <a:solidFill>
                  <a:srgbClr val="F5F5F5"/>
                </a:solidFill>
                <a:effectLst>
                  <a:outerShdw blurRad="38100" dist="38100" dir="2700000" algn="ctr" rotWithShape="0">
                    <a:schemeClr val="tx1"/>
                  </a:outerShdw>
                </a:effectLst>
              </a:rPr>
              <a:t>” (see the previous verse), which, as we have already observed, is how long the Roman siege of Jerusalem lasted.</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clothed in sackcloth</a:t>
            </a:r>
            <a:r>
              <a:rPr lang="en-US" sz="2800" dirty="0">
                <a:solidFill>
                  <a:srgbClr val="F5F5F5"/>
                </a:solidFill>
                <a:effectLst>
                  <a:outerShdw blurRad="38100" dist="38100" dir="2700000" algn="ctr" rotWithShape="0">
                    <a:schemeClr val="tx1"/>
                  </a:outerShdw>
                </a:effectLst>
              </a:rPr>
              <a:t>” – a sign of mourning and repentance (Jonah 3:5; Jer. 4:8); also, the traditional attire of Old Testament prophets warning of covenantal curses and impending doom (Isaiah 20:2; Jer 4:8) </a:t>
            </a: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9767983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8F76E64-3730-4487-842E-2377ED1E45E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4A7C042-8868-16D1-42F8-A93ADFF5F964}"/>
              </a:ext>
            </a:extLst>
          </p:cNvPr>
          <p:cNvSpPr>
            <a:spLocks noGrp="1"/>
          </p:cNvSpPr>
          <p:nvPr>
            <p:ph type="title"/>
          </p:nvPr>
        </p:nvSpPr>
        <p:spPr>
          <a:xfrm>
            <a:off x="0" y="0"/>
            <a:ext cx="12192000" cy="108218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grant authority to my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will prophesy for 1,260 days, clothed in sackcloth.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two olive trees and the two lampstands that stand before the Lord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1FA59FD-41C6-764D-9C6E-D50CE3D04DA3}"/>
              </a:ext>
            </a:extLst>
          </p:cNvPr>
          <p:cNvSpPr>
            <a:spLocks noGrp="1"/>
          </p:cNvSpPr>
          <p:nvPr>
            <p:ph idx="1"/>
          </p:nvPr>
        </p:nvSpPr>
        <p:spPr>
          <a:xfrm>
            <a:off x="33556" y="1145178"/>
            <a:ext cx="12025617" cy="5712822"/>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So, what is happening here?</a:t>
            </a:r>
          </a:p>
          <a:p>
            <a:r>
              <a:rPr lang="en-US" sz="3200" dirty="0">
                <a:solidFill>
                  <a:srgbClr val="F5F5F5"/>
                </a:solidFill>
                <a:effectLst>
                  <a:outerShdw blurRad="38100" dist="38100" dir="2700000" algn="ctr" rotWithShape="0">
                    <a:schemeClr val="tx1"/>
                  </a:outerShdw>
                </a:effectLst>
              </a:rPr>
              <a:t>As we think back over what has been presented so far in the Book of Revelation, what we basically see is a </a:t>
            </a:r>
            <a:r>
              <a:rPr lang="en-US" sz="3200" b="1" i="1" dirty="0">
                <a:solidFill>
                  <a:srgbClr val="F5F5F5"/>
                </a:solidFill>
                <a:effectLst>
                  <a:outerShdw blurRad="38100" dist="38100" dir="2700000" algn="ctr" rotWithShape="0">
                    <a:schemeClr val="tx1"/>
                  </a:outerShdw>
                </a:effectLst>
              </a:rPr>
              <a:t>courtroom</a:t>
            </a:r>
            <a:r>
              <a:rPr lang="en-US" sz="3200" dirty="0">
                <a:solidFill>
                  <a:srgbClr val="F5F5F5"/>
                </a:solidFill>
                <a:effectLst>
                  <a:outerShdw blurRad="38100" dist="38100" dir="2700000" algn="ctr" rotWithShape="0">
                    <a:schemeClr val="tx1"/>
                  </a:outerShdw>
                </a:effectLst>
              </a:rPr>
              <a:t> drama: </a:t>
            </a:r>
          </a:p>
          <a:p>
            <a:pPr lvl="1"/>
            <a:r>
              <a:rPr lang="en-US" sz="2800" dirty="0">
                <a:solidFill>
                  <a:srgbClr val="F5F5F5"/>
                </a:solidFill>
                <a:effectLst>
                  <a:outerShdw blurRad="38100" dist="38100" dir="2700000" algn="ctr" rotWithShape="0">
                    <a:schemeClr val="tx1"/>
                  </a:outerShdw>
                </a:effectLst>
              </a:rPr>
              <a:t>God sits as judge </a:t>
            </a:r>
          </a:p>
          <a:p>
            <a:pPr lvl="1"/>
            <a:r>
              <a:rPr lang="en-US" sz="2800" dirty="0">
                <a:solidFill>
                  <a:srgbClr val="F5F5F5"/>
                </a:solidFill>
                <a:effectLst>
                  <a:outerShdw blurRad="38100" dist="38100" dir="2700000" algn="ctr" rotWithShape="0">
                    <a:schemeClr val="tx1"/>
                  </a:outerShdw>
                </a:effectLst>
              </a:rPr>
              <a:t>A sealed scroll announces </a:t>
            </a:r>
            <a:r>
              <a:rPr lang="en-US" sz="2800" b="1" i="1" dirty="0">
                <a:solidFill>
                  <a:srgbClr val="F5F5F5"/>
                </a:solidFill>
                <a:effectLst>
                  <a:outerShdw blurRad="38100" dist="38100" dir="2700000" algn="ctr" rotWithShape="0">
                    <a:schemeClr val="tx1"/>
                  </a:outerShdw>
                </a:effectLst>
              </a:rPr>
              <a:t>judgment</a:t>
            </a:r>
            <a:r>
              <a:rPr lang="en-US" sz="2800" dirty="0">
                <a:solidFill>
                  <a:srgbClr val="F5F5F5"/>
                </a:solidFill>
                <a:effectLst>
                  <a:outerShdw blurRad="38100" dist="38100" dir="2700000" algn="ctr" rotWithShape="0">
                    <a:schemeClr val="tx1"/>
                  </a:outerShdw>
                </a:effectLst>
              </a:rPr>
              <a:t> </a:t>
            </a:r>
          </a:p>
          <a:p>
            <a:pPr lvl="1"/>
            <a:r>
              <a:rPr lang="en-US" sz="2800" dirty="0">
                <a:solidFill>
                  <a:srgbClr val="F5F5F5"/>
                </a:solidFill>
                <a:effectLst>
                  <a:outerShdw blurRad="38100" dist="38100" dir="2700000" algn="ctr" rotWithShape="0">
                    <a:schemeClr val="tx1"/>
                  </a:outerShdw>
                </a:effectLst>
              </a:rPr>
              <a:t>Christ swears an </a:t>
            </a:r>
            <a:r>
              <a:rPr lang="en-US" sz="2800" b="1" i="1" dirty="0">
                <a:solidFill>
                  <a:srgbClr val="F5F5F5"/>
                </a:solidFill>
                <a:effectLst>
                  <a:outerShdw blurRad="38100" dist="38100" dir="2700000" algn="ctr" rotWithShape="0">
                    <a:schemeClr val="tx1"/>
                  </a:outerShdw>
                </a:effectLst>
              </a:rPr>
              <a:t>oath</a:t>
            </a:r>
            <a:r>
              <a:rPr lang="en-US" sz="2800" dirty="0">
                <a:solidFill>
                  <a:srgbClr val="F5F5F5"/>
                </a:solidFill>
                <a:effectLst>
                  <a:outerShdw blurRad="38100" dist="38100" dir="2700000" algn="ctr" rotWithShape="0">
                    <a:schemeClr val="tx1"/>
                  </a:outerShdw>
                </a:effectLst>
              </a:rPr>
              <a:t> (Rev 4–6; 10:1–11:14). </a:t>
            </a:r>
          </a:p>
          <a:p>
            <a:pPr lvl="1"/>
            <a:r>
              <a:rPr lang="en-US" sz="2800" dirty="0">
                <a:solidFill>
                  <a:srgbClr val="F5F5F5"/>
                </a:solidFill>
                <a:effectLst>
                  <a:outerShdw blurRad="38100" dist="38100" dir="2700000" algn="ctr" rotWithShape="0">
                    <a:schemeClr val="tx1"/>
                  </a:outerShdw>
                </a:effectLst>
              </a:rPr>
              <a:t>John, Jesus, and persecuted believers </a:t>
            </a:r>
            <a:r>
              <a:rPr lang="en-US" sz="2800" b="1" i="1" dirty="0">
                <a:solidFill>
                  <a:srgbClr val="F5F5F5"/>
                </a:solidFill>
                <a:effectLst>
                  <a:outerShdw blurRad="38100" dist="38100" dir="2700000" algn="ctr" rotWithShape="0">
                    <a:schemeClr val="tx1"/>
                  </a:outerShdw>
                </a:effectLst>
              </a:rPr>
              <a:t>bear witness </a:t>
            </a:r>
            <a:r>
              <a:rPr lang="en-US" sz="2800" dirty="0">
                <a:solidFill>
                  <a:srgbClr val="F5F5F5"/>
                </a:solidFill>
                <a:effectLst>
                  <a:outerShdw blurRad="38100" dist="38100" dir="2700000" algn="ctr" rotWithShape="0">
                    <a:schemeClr val="tx1"/>
                  </a:outerShdw>
                </a:effectLst>
              </a:rPr>
              <a:t>(Rev 1:2,5,9; 2:13; 3:14; 6:9)</a:t>
            </a:r>
          </a:p>
          <a:p>
            <a:r>
              <a:rPr lang="en-US" sz="3200" dirty="0">
                <a:solidFill>
                  <a:srgbClr val="F5F5F5"/>
                </a:solidFill>
                <a:effectLst>
                  <a:outerShdw blurRad="38100" dist="38100" dir="2700000" algn="ctr" rotWithShape="0">
                    <a:schemeClr val="tx1"/>
                  </a:outerShdw>
                </a:effectLst>
              </a:rPr>
              <a:t>Now John here introduces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3200" dirty="0">
                <a:solidFill>
                  <a:srgbClr val="F5F5F5"/>
                </a:solidFill>
                <a:effectLst>
                  <a:outerShdw blurRad="38100" dist="38100" dir="2700000" algn="ctr" rotWithShape="0">
                    <a:schemeClr val="tx1"/>
                  </a:outerShdw>
                </a:effectLst>
              </a:rPr>
              <a:t>” standing before God, satisfying the legal requirement for testimony in a capital case against murderous Jerusalem.</a:t>
            </a:r>
          </a:p>
          <a:p>
            <a:r>
              <a:rPr lang="en-US" sz="3200" dirty="0">
                <a:solidFill>
                  <a:srgbClr val="F5F5F5"/>
                </a:solidFill>
                <a:effectLst>
                  <a:outerShdw blurRad="38100" dist="38100" dir="2700000" algn="ctr" rotWithShape="0">
                    <a:schemeClr val="tx1"/>
                  </a:outerShdw>
                </a:effectLst>
              </a:rPr>
              <a:t>Their message, which we’re not given, </a:t>
            </a:r>
            <a:r>
              <a:rPr lang="en-US" sz="3200" b="1" i="1" dirty="0">
                <a:solidFill>
                  <a:srgbClr val="F5F5F5"/>
                </a:solidFill>
                <a:effectLst>
                  <a:outerShdw blurRad="38100" dist="38100" dir="2700000" algn="ctr" rotWithShape="0">
                    <a:schemeClr val="tx1"/>
                  </a:outerShdw>
                </a:effectLst>
              </a:rPr>
              <a:t>probably</a:t>
            </a:r>
            <a:r>
              <a:rPr lang="en-US" sz="3200" dirty="0">
                <a:solidFill>
                  <a:srgbClr val="F5F5F5"/>
                </a:solidFill>
                <a:effectLst>
                  <a:outerShdw blurRad="38100" dist="38100" dir="2700000" algn="ctr" rotWithShape="0">
                    <a:schemeClr val="tx1"/>
                  </a:outerShdw>
                </a:effectLst>
              </a:rPr>
              <a:t> has to do,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with evangelism, but Christ’s </a:t>
            </a:r>
            <a:r>
              <a:rPr lang="en-US" sz="3200" b="1" i="1" dirty="0">
                <a:solidFill>
                  <a:srgbClr val="F5F5F5"/>
                </a:solidFill>
                <a:effectLst>
                  <a:outerShdw blurRad="38100" dist="38100" dir="2700000" algn="ctr" rotWithShape="0">
                    <a:schemeClr val="tx1"/>
                  </a:outerShdw>
                </a:effectLst>
              </a:rPr>
              <a:t>judgment</a:t>
            </a:r>
            <a:r>
              <a:rPr lang="en-US" sz="3200" dirty="0">
                <a:solidFill>
                  <a:srgbClr val="F5F5F5"/>
                </a:solidFill>
                <a:effectLst>
                  <a:outerShdw blurRad="38100" dist="38100" dir="2700000" algn="ctr" rotWithShape="0">
                    <a:schemeClr val="tx1"/>
                  </a:outerShdw>
                </a:effectLst>
              </a:rPr>
              <a:t> against Jerusalem and its temple.</a:t>
            </a:r>
          </a:p>
          <a:p>
            <a:r>
              <a:rPr lang="en-US" sz="3200" dirty="0">
                <a:solidFill>
                  <a:srgbClr val="F5F5F5"/>
                </a:solidFill>
                <a:effectLst>
                  <a:outerShdw blurRad="38100" dist="38100" dir="2700000" algn="ctr" rotWithShape="0">
                    <a:schemeClr val="tx1"/>
                  </a:outerShdw>
                </a:effectLst>
              </a:rPr>
              <a:t>Commentaries have made </a:t>
            </a:r>
            <a:r>
              <a:rPr lang="en-US" sz="3200" b="1" i="1" dirty="0">
                <a:solidFill>
                  <a:srgbClr val="F5F5F5"/>
                </a:solidFill>
                <a:effectLst>
                  <a:outerShdw blurRad="38100" dist="38100" dir="2700000" algn="ctr" rotWithShape="0">
                    <a:schemeClr val="tx1"/>
                  </a:outerShdw>
                </a:effectLst>
              </a:rPr>
              <a:t>numerous</a:t>
            </a:r>
            <a:r>
              <a:rPr lang="en-US" sz="3200" dirty="0">
                <a:solidFill>
                  <a:srgbClr val="F5F5F5"/>
                </a:solidFill>
                <a:effectLst>
                  <a:outerShdw blurRad="38100" dist="38100" dir="2700000" algn="ctr" rotWithShape="0">
                    <a:schemeClr val="tx1"/>
                  </a:outerShdw>
                </a:effectLst>
              </a:rPr>
              <a:t> suggestions as to who these two witnesses might represent, but I do not believe we are given enough information to determine who they are with certainty.</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1023153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6CEF424-8F88-2099-903E-03CFDDE4D2C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822DB61-6C36-C974-4925-44A23C68DA86}"/>
              </a:ext>
            </a:extLst>
          </p:cNvPr>
          <p:cNvSpPr>
            <a:spLocks noGrp="1"/>
          </p:cNvSpPr>
          <p:nvPr>
            <p:ph type="title"/>
          </p:nvPr>
        </p:nvSpPr>
        <p:spPr>
          <a:xfrm>
            <a:off x="0" y="0"/>
            <a:ext cx="12192000" cy="108218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grant authority to my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will prophesy for 1,260 days, clothed in sackcloth.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two olive trees and the two lampstands that stand before the Lord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612410B-55A7-A14E-EE57-B8E728244492}"/>
              </a:ext>
            </a:extLst>
          </p:cNvPr>
          <p:cNvSpPr>
            <a:spLocks noGrp="1"/>
          </p:cNvSpPr>
          <p:nvPr>
            <p:ph idx="1"/>
          </p:nvPr>
        </p:nvSpPr>
        <p:spPr>
          <a:xfrm>
            <a:off x="33556" y="1219200"/>
            <a:ext cx="12025617" cy="5638799"/>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In my opinion, the three most plausible suggestions for who these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witnesses</a:t>
            </a:r>
            <a:r>
              <a:rPr lang="en-US" sz="3200" dirty="0">
                <a:solidFill>
                  <a:srgbClr val="F5F5F5"/>
                </a:solidFill>
                <a:effectLst>
                  <a:outerShdw blurRad="38100" dist="38100" dir="2700000" algn="ctr" rotWithShape="0">
                    <a:schemeClr val="tx1"/>
                  </a:outerShdw>
                </a:effectLst>
              </a:rPr>
              <a:t>” represent are:</a:t>
            </a:r>
          </a:p>
          <a:p>
            <a:pPr lvl="1"/>
            <a:r>
              <a:rPr lang="en-US" sz="2800" dirty="0">
                <a:solidFill>
                  <a:srgbClr val="F5F5F5"/>
                </a:solidFill>
                <a:effectLst>
                  <a:outerShdw blurRad="38100" dist="38100" dir="2700000" algn="ctr" rotWithShape="0">
                    <a:schemeClr val="tx1"/>
                  </a:outerShdw>
                </a:effectLst>
              </a:rPr>
              <a:t>The witnesses represent </a:t>
            </a:r>
            <a:r>
              <a:rPr lang="en-US" sz="2800" dirty="0">
                <a:solidFill>
                  <a:srgbClr val="FFC000"/>
                </a:solidFill>
                <a:effectLst>
                  <a:outerShdw blurRad="38100" dist="38100" dir="2700000" algn="ctr" rotWithShape="0">
                    <a:schemeClr val="tx1"/>
                  </a:outerShdw>
                </a:effectLst>
              </a:rPr>
              <a:t>the Old Testament’s testimony</a:t>
            </a:r>
            <a:r>
              <a:rPr lang="en-US" sz="2800" dirty="0">
                <a:solidFill>
                  <a:srgbClr val="F5F5F5"/>
                </a:solidFill>
                <a:effectLst>
                  <a:outerShdw blurRad="38100" dist="38100" dir="2700000" algn="ctr" rotWithShape="0">
                    <a:schemeClr val="tx1"/>
                  </a:outerShdw>
                </a:effectLst>
              </a:rPr>
              <a:t>:</a:t>
            </a:r>
          </a:p>
          <a:p>
            <a:pPr lvl="2"/>
            <a:r>
              <a:rPr lang="en-US" sz="2400" dirty="0">
                <a:solidFill>
                  <a:srgbClr val="F5F5F5"/>
                </a:solidFill>
                <a:effectLst>
                  <a:outerShdw blurRad="38100" dist="38100" dir="2700000" algn="ctr" rotWithShape="0">
                    <a:schemeClr val="tx1"/>
                  </a:outerShdw>
                </a:effectLst>
              </a:rPr>
              <a:t>On this interpretation, the two witnesses symbolize the Law and the Prophets, represented by Moses and Elijah.</a:t>
            </a:r>
          </a:p>
          <a:p>
            <a:pPr lvl="2"/>
            <a:r>
              <a:rPr lang="en-US" sz="2400" dirty="0">
                <a:solidFill>
                  <a:srgbClr val="F5F5F5"/>
                </a:solidFill>
                <a:effectLst>
                  <a:outerShdw blurRad="38100" dist="38100" dir="2700000" algn="ctr" rotWithShape="0">
                    <a:schemeClr val="tx1"/>
                  </a:outerShdw>
                </a:effectLst>
              </a:rPr>
              <a:t>The whole Old Testament </a:t>
            </a:r>
            <a:r>
              <a:rPr lang="en-US" sz="2400" b="1" i="1" dirty="0">
                <a:solidFill>
                  <a:srgbClr val="F5F5F5"/>
                </a:solidFill>
                <a:effectLst>
                  <a:outerShdw blurRad="38100" dist="38100" dir="2700000" algn="ctr" rotWithShape="0">
                    <a:schemeClr val="tx1"/>
                  </a:outerShdw>
                </a:effectLst>
              </a:rPr>
              <a:t>bears witness </a:t>
            </a:r>
            <a:r>
              <a:rPr lang="en-US" sz="2400" dirty="0">
                <a:solidFill>
                  <a:srgbClr val="F5F5F5"/>
                </a:solidFill>
                <a:effectLst>
                  <a:outerShdw blurRad="38100" dist="38100" dir="2700000" algn="ctr" rotWithShape="0">
                    <a:schemeClr val="tx1"/>
                  </a:outerShdw>
                </a:effectLst>
              </a:rPr>
              <a:t>that Jesus is the Messiah—and therefore stands as a witness against Israel’s rejection of him.</a:t>
            </a:r>
          </a:p>
          <a:p>
            <a:pPr lvl="1"/>
            <a:r>
              <a:rPr lang="en-US" sz="2800" dirty="0">
                <a:solidFill>
                  <a:srgbClr val="F5F5F5"/>
                </a:solidFill>
                <a:effectLst>
                  <a:outerShdw blurRad="38100" dist="38100" dir="2700000" algn="ctr" rotWithShape="0">
                    <a:schemeClr val="tx1"/>
                  </a:outerShdw>
                </a:effectLst>
              </a:rPr>
              <a:t>The witnesses represent </a:t>
            </a:r>
            <a:r>
              <a:rPr lang="en-US" sz="2800" dirty="0">
                <a:solidFill>
                  <a:srgbClr val="FFC000"/>
                </a:solidFill>
                <a:effectLst>
                  <a:outerShdw blurRad="38100" dist="38100" dir="2700000" algn="ctr" rotWithShape="0">
                    <a:schemeClr val="tx1"/>
                  </a:outerShdw>
                </a:effectLst>
              </a:rPr>
              <a:t>first-century Christianity</a:t>
            </a:r>
            <a:r>
              <a:rPr lang="en-US" sz="2800" dirty="0">
                <a:solidFill>
                  <a:srgbClr val="F5F5F5"/>
                </a:solidFill>
                <a:effectLst>
                  <a:outerShdw blurRad="38100" dist="38100" dir="2700000" algn="ctr" rotWithShape="0">
                    <a:schemeClr val="tx1"/>
                  </a:outerShdw>
                </a:effectLst>
              </a:rPr>
              <a:t>:</a:t>
            </a:r>
          </a:p>
          <a:p>
            <a:pPr lvl="2"/>
            <a:r>
              <a:rPr lang="en-US" sz="2400" dirty="0">
                <a:solidFill>
                  <a:srgbClr val="F5F5F5"/>
                </a:solidFill>
                <a:effectLst>
                  <a:outerShdw blurRad="38100" dist="38100" dir="2700000" algn="ctr" rotWithShape="0">
                    <a:schemeClr val="tx1"/>
                  </a:outerShdw>
                </a:effectLst>
              </a:rPr>
              <a:t>Here the witnesses symbolize the Christian community, especially Jewish Christians. </a:t>
            </a:r>
          </a:p>
          <a:p>
            <a:pPr lvl="2"/>
            <a:r>
              <a:rPr lang="en-US" sz="2400" dirty="0">
                <a:solidFill>
                  <a:srgbClr val="F5F5F5"/>
                </a:solidFill>
                <a:effectLst>
                  <a:outerShdw blurRad="38100" dist="38100" dir="2700000" algn="ctr" rotWithShape="0">
                    <a:schemeClr val="tx1"/>
                  </a:outerShdw>
                </a:effectLst>
              </a:rPr>
              <a:t>They could represent the “apostles and prophets” who form the foundation of God’s new temple (Eph 2:19–20; 1 Pet 2:5–9).</a:t>
            </a:r>
          </a:p>
          <a:p>
            <a:pPr lvl="1"/>
            <a:r>
              <a:rPr lang="en-US" sz="2800" dirty="0">
                <a:solidFill>
                  <a:srgbClr val="F5F5F5"/>
                </a:solidFill>
                <a:effectLst>
                  <a:outerShdw blurRad="38100" dist="38100" dir="2700000" algn="ctr" rotWithShape="0">
                    <a:schemeClr val="tx1"/>
                  </a:outerShdw>
                </a:effectLst>
              </a:rPr>
              <a:t>The witnesses are </a:t>
            </a:r>
            <a:r>
              <a:rPr lang="en-US" sz="2800" dirty="0">
                <a:solidFill>
                  <a:srgbClr val="FFC000"/>
                </a:solidFill>
                <a:effectLst>
                  <a:outerShdw blurRad="38100" dist="38100" dir="2700000" algn="ctr" rotWithShape="0">
                    <a:schemeClr val="tx1"/>
                  </a:outerShdw>
                </a:effectLst>
              </a:rPr>
              <a:t>two actual Christian prophets in Jerusalem</a:t>
            </a:r>
            <a:r>
              <a:rPr lang="en-US" sz="2800" dirty="0">
                <a:solidFill>
                  <a:srgbClr val="F5F5F5"/>
                </a:solidFill>
                <a:effectLst>
                  <a:outerShdw blurRad="38100" dist="38100" dir="2700000" algn="ctr" rotWithShape="0">
                    <a:schemeClr val="tx1"/>
                  </a:outerShdw>
                </a:effectLst>
              </a:rPr>
              <a:t>:</a:t>
            </a:r>
          </a:p>
          <a:p>
            <a:pPr lvl="2"/>
            <a:r>
              <a:rPr lang="en-US" sz="2400" dirty="0">
                <a:solidFill>
                  <a:srgbClr val="F5F5F5"/>
                </a:solidFill>
                <a:effectLst>
                  <a:outerShdw blurRad="38100" dist="38100" dir="2700000" algn="ctr" rotWithShape="0">
                    <a:schemeClr val="tx1"/>
                  </a:outerShdw>
                </a:effectLst>
              </a:rPr>
              <a:t>Gentry proposes that two Jewish Christian prophets may have remained in Jerusalem during the Jewish War, warning its inhabitants that Christ was bringing judgment upon the city and temple.</a:t>
            </a:r>
          </a:p>
          <a:p>
            <a:pPr lvl="2"/>
            <a:r>
              <a:rPr lang="en-US" sz="2400" dirty="0">
                <a:solidFill>
                  <a:srgbClr val="F5F5F5"/>
                </a:solidFill>
                <a:effectLst>
                  <a:outerShdw blurRad="38100" dist="38100" dir="2700000" algn="ctr" rotWithShape="0">
                    <a:schemeClr val="tx1"/>
                  </a:outerShdw>
                </a:effectLst>
              </a:rPr>
              <a:t>Most Jewish Christians fled to Pella. </a:t>
            </a:r>
          </a:p>
          <a:p>
            <a:pPr lvl="2"/>
            <a:r>
              <a:rPr lang="en-US" sz="2400" dirty="0">
                <a:solidFill>
                  <a:srgbClr val="F5F5F5"/>
                </a:solidFill>
                <a:effectLst>
                  <a:outerShdw blurRad="38100" dist="38100" dir="2700000" algn="ctr" rotWithShape="0">
                    <a:schemeClr val="tx1"/>
                  </a:outerShdw>
                </a:effectLst>
              </a:rPr>
              <a:t>Gentry suggests that two may have stayed behind specifically to bear this final testimony.</a:t>
            </a:r>
          </a:p>
          <a:p>
            <a:pPr lvl="2"/>
            <a:r>
              <a:rPr lang="en-US" sz="2400" dirty="0">
                <a:solidFill>
                  <a:srgbClr val="F5F5F5"/>
                </a:solidFill>
                <a:effectLst>
                  <a:outerShdw blurRad="38100" dist="38100" dir="2700000" algn="ctr" rotWithShape="0">
                    <a:schemeClr val="tx1"/>
                  </a:outerShdw>
                </a:effectLst>
              </a:rPr>
              <a:t>The biggest downside for this view is there is that there is no surviving historical evidence to support the idea that men such as these really existed.</a:t>
            </a:r>
          </a:p>
          <a:p>
            <a:endParaRPr lang="en-US" sz="3200" dirty="0">
              <a:solidFill>
                <a:srgbClr val="F5F5F5"/>
              </a:solidFill>
              <a:effectLst>
                <a:outerShdw blurRad="38100" dist="38100" dir="2700000" algn="ctr" rotWithShape="0">
                  <a:schemeClr val="tx1"/>
                </a:outerShdw>
              </a:effectLst>
            </a:endParaRPr>
          </a:p>
          <a:p>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0866547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 calcmode="lin" valueType="num">
                                      <p:cBhvr>
                                        <p:cTn id="63"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5">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5">
                                            <p:txEl>
                                              <p:pRg st="10" end="10"/>
                                            </p:txEl>
                                          </p:spTgt>
                                        </p:tgtEl>
                                        <p:attrNameLst>
                                          <p:attrName>style.visibility</p:attrName>
                                        </p:attrNameLst>
                                      </p:cBhvr>
                                      <p:to>
                                        <p:strVal val="visible"/>
                                      </p:to>
                                    </p:set>
                                    <p:anim calcmode="lin" valueType="num">
                                      <p:cBhvr>
                                        <p:cTn id="70"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5">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5">
                                            <p:txEl>
                                              <p:pRg st="11" end="11"/>
                                            </p:txEl>
                                          </p:spTgt>
                                        </p:tgtEl>
                                        <p:attrNameLst>
                                          <p:attrName>style.visibility</p:attrName>
                                        </p:attrNameLst>
                                      </p:cBhvr>
                                      <p:to>
                                        <p:strVal val="visible"/>
                                      </p:to>
                                    </p:set>
                                    <p:anim calcmode="lin" valueType="num">
                                      <p:cBhvr>
                                        <p:cTn id="77" dur="500" fill="hold"/>
                                        <p:tgtEl>
                                          <p:spTgt spid="5">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5">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F1DF4CC-D854-C87C-1845-29C35451B29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671CE5C-23FD-3C8F-8968-A41449AB3E32}"/>
              </a:ext>
            </a:extLst>
          </p:cNvPr>
          <p:cNvSpPr>
            <a:spLocks noGrp="1"/>
          </p:cNvSpPr>
          <p:nvPr>
            <p:ph type="title"/>
          </p:nvPr>
        </p:nvSpPr>
        <p:spPr>
          <a:xfrm>
            <a:off x="0" y="0"/>
            <a:ext cx="12192000" cy="108218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grant authority to my two witnesses, and they will prophesy for 1,260 days, clothed in sackcloth.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olive trees and the two lampstands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that stand before the Lord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F4FE8F4-3E54-4316-B285-06D01D37B443}"/>
              </a:ext>
            </a:extLst>
          </p:cNvPr>
          <p:cNvSpPr>
            <a:spLocks noGrp="1"/>
          </p:cNvSpPr>
          <p:nvPr>
            <p:ph idx="1"/>
          </p:nvPr>
        </p:nvSpPr>
        <p:spPr>
          <a:xfrm>
            <a:off x="33556" y="1258348"/>
            <a:ext cx="12025617" cy="5599651"/>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Drawing on an Old Testament metaphor, John goes on to say that the witnesses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two olive trees and the two lampstands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This imagery comes from Zechariah 4, where olive trees supply oil to a lampstand. </a:t>
            </a:r>
          </a:p>
          <a:p>
            <a:r>
              <a:rPr lang="en-US" sz="3200" dirty="0">
                <a:solidFill>
                  <a:srgbClr val="F5F5F5"/>
                </a:solidFill>
                <a:effectLst>
                  <a:outerShdw blurRad="38100" dist="38100" dir="2700000" algn="ctr" rotWithShape="0">
                    <a:schemeClr val="tx1"/>
                  </a:outerShdw>
                </a:effectLst>
              </a:rPr>
              <a:t>The two anointed figures in </a:t>
            </a:r>
            <a:r>
              <a:rPr lang="en-US" sz="3200" b="1" i="1" dirty="0">
                <a:solidFill>
                  <a:srgbClr val="F5F5F5"/>
                </a:solidFill>
                <a:effectLst>
                  <a:outerShdw blurRad="38100" dist="38100" dir="2700000" algn="ctr" rotWithShape="0">
                    <a:schemeClr val="tx1"/>
                  </a:outerShdw>
                </a:effectLst>
              </a:rPr>
              <a:t>that</a:t>
            </a:r>
            <a:r>
              <a:rPr lang="en-US" sz="3200" dirty="0">
                <a:solidFill>
                  <a:srgbClr val="F5F5F5"/>
                </a:solidFill>
                <a:effectLst>
                  <a:outerShdw blurRad="38100" dist="38100" dir="2700000" algn="ctr" rotWithShape="0">
                    <a:schemeClr val="tx1"/>
                  </a:outerShdw>
                </a:effectLst>
              </a:rPr>
              <a:t> passage are associated with Joshua the high priest and Zerubbabel the governor – leaders in rebuilding God’s temple at that time.</a:t>
            </a:r>
          </a:p>
          <a:p>
            <a:r>
              <a:rPr lang="en-US" sz="3200" dirty="0">
                <a:solidFill>
                  <a:srgbClr val="F5F5F5"/>
                </a:solidFill>
                <a:effectLst>
                  <a:outerShdw blurRad="38100" dist="38100" dir="2700000" algn="ctr" rotWithShape="0">
                    <a:schemeClr val="tx1"/>
                  </a:outerShdw>
                </a:effectLst>
              </a:rPr>
              <a:t>Oil points to the Spirit’s power: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by might nor by power, but by my Spirit</a:t>
            </a:r>
            <a:r>
              <a:rPr lang="en-US" sz="3200" dirty="0">
                <a:solidFill>
                  <a:srgbClr val="F5F5F5"/>
                </a:solidFill>
                <a:effectLst>
                  <a:outerShdw blurRad="38100" dist="38100" dir="2700000" algn="ctr" rotWithShape="0">
                    <a:schemeClr val="tx1"/>
                  </a:outerShdw>
                </a:effectLst>
              </a:rPr>
              <a:t>” (Zechariah 4:6). </a:t>
            </a:r>
          </a:p>
          <a:p>
            <a:r>
              <a:rPr lang="en-US" sz="3200" dirty="0">
                <a:solidFill>
                  <a:srgbClr val="F5F5F5"/>
                </a:solidFill>
                <a:effectLst>
                  <a:outerShdw blurRad="38100" dist="38100" dir="2700000" algn="ctr" rotWithShape="0">
                    <a:schemeClr val="tx1"/>
                  </a:outerShdw>
                </a:effectLst>
              </a:rPr>
              <a:t>As such, John is saying that the two witnesses serve through divine strength as they receive an uninterrupted supply of the Holy Spirit to shine light in a spiritually darkened, apostate city.</a:t>
            </a:r>
            <a:endParaRPr lang="en-US" sz="2800" dirty="0">
              <a:solidFill>
                <a:srgbClr val="F5F5F5"/>
              </a:solidFill>
              <a:effectLst>
                <a:outerShdw blurRad="38100" dist="38100" dir="2700000" algn="ctr" rotWithShape="0">
                  <a:schemeClr val="tx1"/>
                </a:outerShdw>
              </a:effectLst>
            </a:endParaRPr>
          </a:p>
          <a:p>
            <a:pPr lvl="1"/>
            <a:endParaRPr lang="en-US" sz="28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1235907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56E2370F-4754-2C58-8AA2-D739721D20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F08686-BF37-5885-7897-A9E7E617C4F1}"/>
              </a:ext>
            </a:extLst>
          </p:cNvPr>
          <p:cNvSpPr txBox="1"/>
          <p:nvPr/>
        </p:nvSpPr>
        <p:spPr>
          <a:xfrm>
            <a:off x="0" y="6551317"/>
            <a:ext cx="1216152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hlinkClick r:id="rId3"/>
              </a:rPr>
              <a:t>https://centeredonchrist.substack.com/p/the-vision-of-a-golden-lampstand</a:t>
            </a:r>
            <a:r>
              <a:rPr kumimoji="0" lang="en-US" sz="14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itle 1">
            <a:extLst>
              <a:ext uri="{FF2B5EF4-FFF2-40B4-BE49-F238E27FC236}">
                <a16:creationId xmlns:a16="http://schemas.microsoft.com/office/drawing/2014/main" id="{0DA5C6E5-BF15-DA22-81B1-E0897965743D}"/>
              </a:ext>
            </a:extLst>
          </p:cNvPr>
          <p:cNvSpPr>
            <a:spLocks noGrp="1"/>
          </p:cNvSpPr>
          <p:nvPr>
            <p:ph type="title"/>
          </p:nvPr>
        </p:nvSpPr>
        <p:spPr>
          <a:xfrm>
            <a:off x="0" y="-3"/>
            <a:ext cx="12192000" cy="118872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will grant authority to my two witnesses, and they will prophesy for 1,260 days, clothed in sackcloth.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These are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two olive trees and the two lampstands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that stand before the Lord of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187CEC7-B103-6A37-5C7F-4C2C2B315EA1}"/>
              </a:ext>
            </a:extLst>
          </p:cNvPr>
          <p:cNvPicPr>
            <a:picLocks noChangeAspect="1"/>
          </p:cNvPicPr>
          <p:nvPr/>
        </p:nvPicPr>
        <p:blipFill>
          <a:blip r:embed="rId4"/>
          <a:stretch>
            <a:fillRect/>
          </a:stretch>
        </p:blipFill>
        <p:spPr>
          <a:xfrm>
            <a:off x="2108142" y="1354183"/>
            <a:ext cx="7540955" cy="5073341"/>
          </a:xfrm>
          <a:prstGeom prst="rect">
            <a:avLst/>
          </a:prstGeom>
        </p:spPr>
      </p:pic>
    </p:spTree>
    <p:extLst>
      <p:ext uri="{BB962C8B-B14F-4D97-AF65-F5344CB8AC3E}">
        <p14:creationId xmlns:p14="http://schemas.microsoft.com/office/powerpoint/2010/main" val="22171207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0BD5B46-6CF3-4C27-E52E-A34B5ADB624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52C81DF-3BAF-BAEA-9110-A28D8E4F3732}"/>
              </a:ext>
            </a:extLst>
          </p:cNvPr>
          <p:cNvSpPr>
            <a:spLocks noGrp="1"/>
          </p:cNvSpPr>
          <p:nvPr>
            <p:ph type="title"/>
          </p:nvPr>
        </p:nvSpPr>
        <p:spPr>
          <a:xfrm>
            <a:off x="0" y="-1"/>
            <a:ext cx="12192000" cy="164156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if anyone would harm them,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 pours from their mouth and consumes their foes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If anyone would harm them, this is how he is doomed to be killed.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They have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 to shut the sky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that no rain may fall during the days of their prophesying, and they have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 over the waters to turn them into blood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strike the earth with every kind of plague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as often as they desire.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6E0652A-2C21-7540-9C87-8EDAC82B0E19}"/>
              </a:ext>
            </a:extLst>
          </p:cNvPr>
          <p:cNvSpPr>
            <a:spLocks noGrp="1"/>
          </p:cNvSpPr>
          <p:nvPr>
            <p:ph idx="1"/>
          </p:nvPr>
        </p:nvSpPr>
        <p:spPr>
          <a:xfrm>
            <a:off x="33556" y="1676400"/>
            <a:ext cx="12025617" cy="5181600"/>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Here we see the ministry of the two witnesses mirrors the power and authority of the prophets of old.</a:t>
            </a:r>
          </a:p>
          <a:p>
            <a:r>
              <a:rPr lang="en-US" sz="2800" dirty="0">
                <a:solidFill>
                  <a:srgbClr val="F5F5F5"/>
                </a:solidFill>
                <a:effectLst>
                  <a:outerShdw blurRad="38100" dist="38100" dir="2700000" algn="ctr" rotWithShape="0">
                    <a:schemeClr val="tx1"/>
                  </a:outerShdw>
                </a:effectLst>
              </a:rPr>
              <a:t>The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that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pours from their mouth and consumes their foes</a:t>
            </a:r>
            <a:r>
              <a:rPr lang="en-US" sz="2800" dirty="0">
                <a:solidFill>
                  <a:srgbClr val="F5F5F5"/>
                </a:solidFill>
                <a:effectLst>
                  <a:outerShdw blurRad="38100" dist="38100" dir="2700000" algn="ctr" rotWithShape="0">
                    <a:schemeClr val="tx1"/>
                  </a:outerShdw>
                </a:effectLst>
              </a:rPr>
              <a:t>” echoes Jeremiah 5:14 –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will make my words in your mouth a fire, and this people wood, and it shall devour them</a:t>
            </a:r>
            <a:r>
              <a:rPr lang="en-US" sz="2800" dirty="0">
                <a:solidFill>
                  <a:srgbClr val="F5F5F5"/>
                </a:solidFill>
                <a:effectLst>
                  <a:outerShdw blurRad="38100" dist="38100" dir="2700000" algn="ctr" rotWithShape="0">
                    <a:schemeClr val="tx1"/>
                  </a:outerShdw>
                </a:effectLst>
              </a:rPr>
              <a:t>”. </a:t>
            </a:r>
          </a:p>
          <a:p>
            <a:r>
              <a:rPr lang="en-US" sz="2800" dirty="0">
                <a:solidFill>
                  <a:srgbClr val="F5F5F5"/>
                </a:solidFill>
                <a:effectLst>
                  <a:outerShdw blurRad="38100" dist="38100" dir="2700000" algn="ctr" rotWithShape="0">
                    <a:schemeClr val="tx1"/>
                  </a:outerShdw>
                </a:effectLst>
              </a:rPr>
              <a:t>This signifies the invincible power of God's proclaimed judgment. </a:t>
            </a:r>
          </a:p>
          <a:p>
            <a:r>
              <a:rPr lang="en-US" sz="2800" dirty="0">
                <a:solidFill>
                  <a:srgbClr val="F5F5F5"/>
                </a:solidFill>
                <a:effectLst>
                  <a:outerShdw blurRad="38100" dist="38100" dir="2700000" algn="ctr" rotWithShape="0">
                    <a:schemeClr val="tx1"/>
                  </a:outerShdw>
                </a:effectLst>
              </a:rPr>
              <a:t>No power in Judea or Rome could silence the witnesses’ message until their testimony was fully completed.</a:t>
            </a:r>
          </a:p>
          <a:p>
            <a:r>
              <a:rPr lang="en-US" sz="2800" dirty="0">
                <a:solidFill>
                  <a:srgbClr val="F5F5F5"/>
                </a:solidFill>
                <a:effectLst>
                  <a:outerShdw blurRad="38100" dist="38100" dir="2700000" algn="ctr" rotWithShape="0">
                    <a:schemeClr val="tx1"/>
                  </a:outerShdw>
                </a:effectLst>
              </a:rPr>
              <a:t>“</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power to shut the sky</a:t>
            </a:r>
            <a:r>
              <a:rPr lang="en-US" sz="2800" dirty="0">
                <a:solidFill>
                  <a:srgbClr val="F5F5F5"/>
                </a:solidFill>
                <a:effectLst>
                  <a:outerShdw blurRad="38100" dist="38100" dir="2700000" algn="ctr" rotWithShape="0">
                    <a:schemeClr val="tx1"/>
                  </a:outerShdw>
                </a:effectLst>
              </a:rPr>
              <a:t>” brings to mind Elijah’s 3 ½ year drought during the reign of Ahab (1 Kings 17:1). </a:t>
            </a:r>
          </a:p>
          <a:p>
            <a:r>
              <a:rPr lang="en-US" sz="2800" dirty="0">
                <a:solidFill>
                  <a:srgbClr val="F5F5F5"/>
                </a:solidFill>
                <a:effectLst>
                  <a:outerShdw blurRad="38100" dist="38100" dir="2700000" algn="ctr" rotWithShape="0">
                    <a:schemeClr val="tx1"/>
                  </a:outerShdw>
                </a:effectLst>
              </a:rPr>
              <a:t>Spiritual drought and famine gripped apostate Judea during </a:t>
            </a:r>
            <a:r>
              <a:rPr lang="en-US" dirty="0">
                <a:solidFill>
                  <a:srgbClr val="F5F5F5"/>
                </a:solidFill>
                <a:effectLst>
                  <a:outerShdw blurRad="38100" dist="38100" dir="2700000" algn="ctr" rotWithShape="0">
                    <a:schemeClr val="tx1"/>
                  </a:outerShdw>
                </a:effectLst>
              </a:rPr>
              <a:t>the 3 ½ years </a:t>
            </a:r>
            <a:r>
              <a:rPr lang="en-US" sz="2800" dirty="0">
                <a:solidFill>
                  <a:srgbClr val="F5F5F5"/>
                </a:solidFill>
                <a:effectLst>
                  <a:outerShdw blurRad="38100" dist="38100" dir="2700000" algn="ctr" rotWithShape="0">
                    <a:schemeClr val="tx1"/>
                  </a:outerShdw>
                </a:effectLst>
              </a:rPr>
              <a:t>of the Jewish War. </a:t>
            </a:r>
          </a:p>
          <a:p>
            <a:r>
              <a:rPr lang="en-US" sz="2800" dirty="0">
                <a:solidFill>
                  <a:srgbClr val="F5F5F5"/>
                </a:solidFill>
                <a:effectLst>
                  <a:outerShdw blurRad="38100" dist="38100" dir="2700000" algn="ctr" rotWithShape="0">
                    <a:schemeClr val="tx1"/>
                  </a:outerShdw>
                </a:effectLst>
              </a:rPr>
              <a:t>The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power over the waters to turn them into blood</a:t>
            </a:r>
            <a:r>
              <a:rPr lang="en-US" sz="2800" dirty="0">
                <a:solidFill>
                  <a:srgbClr val="F5F5F5"/>
                </a:solidFill>
                <a:effectLst>
                  <a:outerShdw blurRad="38100" dist="38100" dir="2700000" algn="ctr" rotWithShape="0">
                    <a:schemeClr val="tx1"/>
                  </a:outerShdw>
                </a:effectLst>
              </a:rPr>
              <a:t>” and “</a:t>
            </a:r>
            <a:r>
              <a:rPr lang="en-US"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strike the earth with every kind of plague</a:t>
            </a:r>
            <a:r>
              <a:rPr lang="en-US" sz="2800" dirty="0">
                <a:solidFill>
                  <a:srgbClr val="F5F5F5"/>
                </a:solidFill>
                <a:effectLst>
                  <a:outerShdw blurRad="38100" dist="38100" dir="2700000" algn="ctr" rotWithShape="0">
                    <a:schemeClr val="tx1"/>
                  </a:outerShdw>
                </a:effectLst>
              </a:rPr>
              <a:t>” brings to mind Moses’ judgment on Pharaoh's Egypt (Exodus 7–11). </a:t>
            </a:r>
          </a:p>
          <a:p>
            <a:r>
              <a:rPr lang="en-US" dirty="0">
                <a:solidFill>
                  <a:srgbClr val="F5F5F5"/>
                </a:solidFill>
                <a:effectLst>
                  <a:outerShdw blurRad="38100" dist="38100" dir="2700000" algn="ctr" rotWithShape="0">
                    <a:schemeClr val="tx1"/>
                  </a:outerShdw>
                </a:effectLst>
              </a:rPr>
              <a:t>The plague imagery presents Jerusalem as another Egypt – resisting God while facing his judgments.</a:t>
            </a:r>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1439581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64A6FC1-A9C6-7470-89C4-CE6F47BC7C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920C3E-0AE8-9634-5CD8-1201DB05D0CC}"/>
              </a:ext>
            </a:extLst>
          </p:cNvPr>
          <p:cNvSpPr>
            <a:spLocks noGrp="1"/>
          </p:cNvSpPr>
          <p:nvPr>
            <p:ph type="title"/>
          </p:nvPr>
        </p:nvSpPr>
        <p:spPr>
          <a:xfrm>
            <a:off x="0" y="0"/>
            <a:ext cx="12192000" cy="788565"/>
          </a:xfrm>
        </p:spPr>
        <p:txBody>
          <a:bodyPr>
            <a:noAutofit/>
          </a:bodyPr>
          <a:lstStyle/>
          <a:p>
            <a:pPr algn="ctr"/>
            <a:r>
              <a:rPr lang="en-US"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Defeat of the Witnesses by the Beast (11:7-10)</a:t>
            </a:r>
          </a:p>
        </p:txBody>
      </p:sp>
      <p:sp>
        <p:nvSpPr>
          <p:cNvPr id="5" name="Content Placeholder 4">
            <a:extLst>
              <a:ext uri="{FF2B5EF4-FFF2-40B4-BE49-F238E27FC236}">
                <a16:creationId xmlns:a16="http://schemas.microsoft.com/office/drawing/2014/main" id="{784A66FC-EB0B-D185-3044-780388475E69}"/>
              </a:ext>
            </a:extLst>
          </p:cNvPr>
          <p:cNvSpPr>
            <a:spLocks noGrp="1"/>
          </p:cNvSpPr>
          <p:nvPr>
            <p:ph idx="1"/>
          </p:nvPr>
        </p:nvSpPr>
        <p:spPr>
          <a:xfrm>
            <a:off x="323273" y="1040235"/>
            <a:ext cx="11610109" cy="5817765"/>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when they have finished their testimony, the beast that comes up from the Abyss will attack them, and overpower and kill them.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Their bodies will lie in the street of the great city, which is figuratively called Sodom and Egypt, where also their Lord was crucified.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three and a half days men from every people, tribe, language and nation will gaze on their bodies and refuse them burial.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inhabitants of the earth will gloat over them and will celebrate by sending each other gifts, because these two prophets had tormented those who live on the earth. </a:t>
            </a:r>
          </a:p>
        </p:txBody>
      </p:sp>
    </p:spTree>
    <p:extLst>
      <p:ext uri="{BB962C8B-B14F-4D97-AF65-F5344CB8AC3E}">
        <p14:creationId xmlns:p14="http://schemas.microsoft.com/office/powerpoint/2010/main" val="26720695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91A2FF3-35A9-C4AA-AF4A-D81E7F2D41A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999AF3D-9B25-D857-C042-B16E31509A29}"/>
              </a:ext>
            </a:extLst>
          </p:cNvPr>
          <p:cNvSpPr>
            <a:spLocks noGrp="1"/>
          </p:cNvSpPr>
          <p:nvPr>
            <p:ph type="title"/>
          </p:nvPr>
        </p:nvSpPr>
        <p:spPr>
          <a:xfrm>
            <a:off x="0" y="0"/>
            <a:ext cx="12192000" cy="140096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they have finished their testimony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beast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that rises from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bottomless pit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make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 on them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conquer them and kill them,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their dead bodies will lie in the street of the great city that symbolically is called Sodom and Egypt, where their Lord was crucified.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9E9FCDB-95AC-E994-91AE-E480AFA487E3}"/>
              </a:ext>
            </a:extLst>
          </p:cNvPr>
          <p:cNvSpPr>
            <a:spLocks noGrp="1"/>
          </p:cNvSpPr>
          <p:nvPr>
            <p:ph idx="1"/>
          </p:nvPr>
        </p:nvSpPr>
        <p:spPr>
          <a:xfrm>
            <a:off x="33556" y="1528354"/>
            <a:ext cx="12025617" cy="5329645"/>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The witnesses die only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they have finished their testimony</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God controls the timing, just as Jesus’ enemies could not seize him before his hour arrived (John 7:30; 8:20).</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beast</a:t>
            </a:r>
            <a:r>
              <a:rPr lang="en-US" sz="3200" dirty="0">
                <a:solidFill>
                  <a:srgbClr val="F5F5F5"/>
                </a:solidFill>
                <a:effectLst>
                  <a:outerShdw blurRad="38100" dist="38100" dir="2700000" algn="ctr" rotWithShape="0">
                    <a:schemeClr val="tx1"/>
                  </a:outerShdw>
                </a:effectLst>
              </a:rPr>
              <a:t>” is the Roman imperial power, described more fully in Revelation 13. </a:t>
            </a:r>
          </a:p>
          <a:p>
            <a:r>
              <a:rPr lang="en-US" sz="3200" dirty="0">
                <a:solidFill>
                  <a:srgbClr val="F5F5F5"/>
                </a:solidFill>
                <a:effectLst>
                  <a:outerShdw blurRad="38100" dist="38100" dir="2700000" algn="ctr" rotWithShape="0">
                    <a:schemeClr val="tx1"/>
                  </a:outerShdw>
                </a:effectLst>
              </a:rPr>
              <a:t>Its emergence from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bottomless pit</a:t>
            </a:r>
            <a:r>
              <a:rPr lang="en-US" sz="3200" dirty="0">
                <a:solidFill>
                  <a:srgbClr val="F5F5F5"/>
                </a:solidFill>
                <a:effectLst>
                  <a:outerShdw blurRad="38100" dist="38100" dir="2700000" algn="ctr" rotWithShape="0">
                    <a:schemeClr val="tx1"/>
                  </a:outerShdw>
                </a:effectLst>
              </a:rPr>
              <a:t>” reveals its evil spiritual character; its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war on them</a:t>
            </a:r>
            <a:r>
              <a:rPr lang="en-US" sz="3200" dirty="0">
                <a:solidFill>
                  <a:srgbClr val="F5F5F5"/>
                </a:solidFill>
                <a:effectLst>
                  <a:outerShdw blurRad="38100" dist="38100" dir="2700000" algn="ctr" rotWithShape="0">
                    <a:schemeClr val="tx1"/>
                  </a:outerShdw>
                </a:effectLst>
              </a:rPr>
              <a:t>” brings to mind Daniel’s beast that made war with the saints –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horn made war with the saints and prevailed over them</a:t>
            </a:r>
            <a:r>
              <a:rPr lang="en-US" sz="3200" dirty="0">
                <a:solidFill>
                  <a:srgbClr val="F5F5F5"/>
                </a:solidFill>
                <a:effectLst>
                  <a:outerShdw blurRad="38100" dist="38100" dir="2700000" algn="ctr" rotWithShape="0">
                    <a:schemeClr val="tx1"/>
                  </a:outerShdw>
                </a:effectLst>
              </a:rPr>
              <a:t>” (Daniel 7:21).</a:t>
            </a:r>
          </a:p>
          <a:p>
            <a:r>
              <a:rPr lang="en-US" sz="3200" dirty="0">
                <a:solidFill>
                  <a:srgbClr val="F5F5F5"/>
                </a:solidFill>
                <a:effectLst>
                  <a:outerShdw blurRad="38100" dist="38100" dir="2700000" algn="ctr" rotWithShape="0">
                    <a:schemeClr val="tx1"/>
                  </a:outerShdw>
                </a:effectLst>
              </a:rPr>
              <a:t>These prophets were most likely killed by Roman forces near the end of the war, possibly from a catapult stone, as Josephus reports happened to Jesus son of </a:t>
            </a:r>
            <a:r>
              <a:rPr lang="en-US" sz="3200" dirty="0" err="1">
                <a:solidFill>
                  <a:srgbClr val="F5F5F5"/>
                </a:solidFill>
                <a:effectLst>
                  <a:outerShdw blurRad="38100" dist="38100" dir="2700000" algn="ctr" rotWithShape="0">
                    <a:schemeClr val="tx1"/>
                  </a:outerShdw>
                </a:effectLst>
              </a:rPr>
              <a:t>Ananus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But the historical details concerning these witnesses are unknown. </a:t>
            </a:r>
          </a:p>
          <a:p>
            <a:r>
              <a:rPr lang="en-US" sz="3200" dirty="0">
                <a:solidFill>
                  <a:srgbClr val="F5F5F5"/>
                </a:solidFill>
                <a:effectLst>
                  <a:outerShdw blurRad="38100" dist="38100" dir="2700000" algn="ctr" rotWithShape="0">
                    <a:schemeClr val="tx1"/>
                  </a:outerShdw>
                </a:effectLst>
              </a:rPr>
              <a:t>Their deaths complete their testimony through martyrdom and associate them with the other servants whose blood cries for vindication (Revelation 6:9–11).</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2925372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8AF39C2-EDE9-FDB3-8666-CCCF9626957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E07125D-40C0-654A-5301-35B32E31872A}"/>
              </a:ext>
            </a:extLst>
          </p:cNvPr>
          <p:cNvSpPr>
            <a:spLocks noGrp="1"/>
          </p:cNvSpPr>
          <p:nvPr>
            <p:ph type="title"/>
          </p:nvPr>
        </p:nvSpPr>
        <p:spPr>
          <a:xfrm>
            <a:off x="0" y="0"/>
            <a:ext cx="12192000" cy="140096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they have finished their testimony, the beast that rises from the bottomless pit will make war on them and conquer them and kill them,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dead bodies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lie in the street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of the great city that symbolically is called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Sodom and Egypt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where their Lord was crucified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14D8C52-0D35-5BB2-4A1F-8B73925217B3}"/>
              </a:ext>
            </a:extLst>
          </p:cNvPr>
          <p:cNvSpPr>
            <a:spLocks noGrp="1"/>
          </p:cNvSpPr>
          <p:nvPr>
            <p:ph idx="1"/>
          </p:nvPr>
        </p:nvSpPr>
        <p:spPr>
          <a:xfrm>
            <a:off x="33556" y="1472268"/>
            <a:ext cx="12025617" cy="5385731"/>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city being spoken of here is unmistakably Jerusalem: the place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where their Lord was crucified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Its spiritual names expose its moral condition.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Sodom</a:t>
            </a:r>
            <a:r>
              <a:rPr lang="en-US" sz="3200" dirty="0">
                <a:solidFill>
                  <a:srgbClr val="F5F5F5"/>
                </a:solidFill>
                <a:effectLst>
                  <a:outerShdw blurRad="38100" dist="38100" dir="2700000" algn="ctr" rotWithShape="0">
                    <a:schemeClr val="tx1"/>
                  </a:outerShdw>
                </a:effectLst>
              </a:rPr>
              <a:t>” signifies corruption;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Egypt</a:t>
            </a:r>
            <a:r>
              <a:rPr lang="en-US" sz="3200" dirty="0">
                <a:solidFill>
                  <a:srgbClr val="F5F5F5"/>
                </a:solidFill>
                <a:effectLst>
                  <a:outerShdw blurRad="38100" dist="38100" dir="2700000" algn="ctr" rotWithShape="0">
                    <a:schemeClr val="tx1"/>
                  </a:outerShdw>
                </a:effectLst>
              </a:rPr>
              <a:t>” signifies oppression of God’s people. </a:t>
            </a:r>
          </a:p>
          <a:p>
            <a:r>
              <a:rPr lang="en-US" sz="3200" dirty="0">
                <a:solidFill>
                  <a:srgbClr val="F5F5F5"/>
                </a:solidFill>
                <a:effectLst>
                  <a:outerShdw blurRad="38100" dist="38100" dir="2700000" algn="ctr" rotWithShape="0">
                    <a:schemeClr val="tx1"/>
                  </a:outerShdw>
                </a:effectLst>
              </a:rPr>
              <a:t>The Old Testament prophets had already compared Jerusalem with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Sodom</a:t>
            </a:r>
            <a:r>
              <a:rPr lang="en-US" sz="3200" dirty="0">
                <a:solidFill>
                  <a:srgbClr val="F5F5F5"/>
                </a:solidFill>
                <a:effectLst>
                  <a:outerShdw blurRad="38100" dist="38100" dir="2700000" algn="ctr" rotWithShape="0">
                    <a:schemeClr val="tx1"/>
                  </a:outerShdw>
                </a:effectLst>
              </a:rPr>
              <a:t>” (Isaiah 1:10; Jeremiah 23:14; Ezekiel 16:46).</a:t>
            </a:r>
          </a:p>
          <a:p>
            <a:r>
              <a:rPr lang="en-US" sz="3200" dirty="0">
                <a:solidFill>
                  <a:srgbClr val="F5F5F5"/>
                </a:solidFill>
                <a:effectLst>
                  <a:outerShdw blurRad="38100" dist="38100" dir="2700000" algn="ctr" rotWithShape="0">
                    <a:schemeClr val="tx1"/>
                  </a:outerShdw>
                </a:effectLst>
              </a:rPr>
              <a:t>Jerusalem’s treatment of the witnesses continues its history of persecuting God’s messengers. </a:t>
            </a:r>
          </a:p>
          <a:p>
            <a:r>
              <a:rPr lang="en-US" sz="3200" dirty="0">
                <a:solidFill>
                  <a:srgbClr val="F5F5F5"/>
                </a:solidFill>
                <a:effectLst>
                  <a:outerShdw blurRad="38100" dist="38100" dir="2700000" algn="ctr" rotWithShape="0">
                    <a:schemeClr val="tx1"/>
                  </a:outerShdw>
                </a:effectLst>
              </a:rPr>
              <a:t>You’ll recall, Jesus, in his Olivet Discourse, charged it with responsibility for righteous blood and announced judgment upon his generation (Matthew 23:34–38).</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their dead bodies</a:t>
            </a:r>
            <a:r>
              <a:rPr lang="en-US" sz="3200" dirty="0">
                <a:solidFill>
                  <a:srgbClr val="F5F5F5"/>
                </a:solidFill>
                <a:effectLst>
                  <a:outerShdw blurRad="38100" dist="38100" dir="2700000" algn="ctr" rotWithShape="0">
                    <a:schemeClr val="tx1"/>
                  </a:outerShdw>
                </a:effectLst>
              </a:rPr>
              <a:t>” that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lie in the street</a:t>
            </a:r>
            <a:r>
              <a:rPr lang="en-US" sz="3200" dirty="0">
                <a:solidFill>
                  <a:srgbClr val="F5F5F5"/>
                </a:solidFill>
                <a:effectLst>
                  <a:outerShdw blurRad="38100" dist="38100" dir="2700000" algn="ctr" rotWithShape="0">
                    <a:schemeClr val="tx1"/>
                  </a:outerShdw>
                </a:effectLst>
              </a:rPr>
              <a:t>” display the apparent defeat of those who proclaimed the truth about Christ.</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0385747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80D7A6D-14E2-375F-872E-0A2728740C9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9A4AB49-BCBF-7FDD-BF96-E31A3D18EA52}"/>
              </a:ext>
            </a:extLst>
          </p:cNvPr>
          <p:cNvSpPr>
            <a:spLocks noGrp="1"/>
          </p:cNvSpPr>
          <p:nvPr>
            <p:ph type="title"/>
          </p:nvPr>
        </p:nvSpPr>
        <p:spPr>
          <a:xfrm>
            <a:off x="0" y="0"/>
            <a:ext cx="12192000" cy="140096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three and a half days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some from the peoples and tribes and languages and nations will gaze at their dead bodies and refuse to let them be placed in a tomb,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those who dwell on the earth [“in the Land”] will rejoice over them and make merry and exchange presents, because these two prophets had been a torment to those who dwell on the earth.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52A4644-1CBF-39F8-5A5F-14D12DB462FC}"/>
              </a:ext>
            </a:extLst>
          </p:cNvPr>
          <p:cNvSpPr>
            <a:spLocks noGrp="1"/>
          </p:cNvSpPr>
          <p:nvPr>
            <p:ph idx="1"/>
          </p:nvPr>
        </p:nvSpPr>
        <p:spPr>
          <a:xfrm>
            <a:off x="33556" y="1472268"/>
            <a:ext cx="12025617" cy="5385731"/>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People from different nations observe the bodies and refuse them burial. </a:t>
            </a:r>
          </a:p>
          <a:p>
            <a:r>
              <a:rPr lang="en-US" sz="3200" dirty="0">
                <a:solidFill>
                  <a:srgbClr val="F5F5F5"/>
                </a:solidFill>
                <a:effectLst>
                  <a:outerShdw blurRad="38100" dist="38100" dir="2700000" algn="ctr" rotWithShape="0">
                    <a:schemeClr val="tx1"/>
                  </a:outerShdw>
                </a:effectLst>
              </a:rPr>
              <a:t>The international observers are people from among the nations, present in Jerusalem, much like the diverse gathering on the Day of Pentecost (Acts 2:5,9–11,19–20,32; 19:21; 20:16).</a:t>
            </a:r>
          </a:p>
          <a:p>
            <a:r>
              <a:rPr lang="en-US" sz="3200" dirty="0">
                <a:solidFill>
                  <a:srgbClr val="F5F5F5"/>
                </a:solidFill>
                <a:effectLst>
                  <a:outerShdw blurRad="38100" dist="38100" dir="2700000" algn="ctr" rotWithShape="0">
                    <a:schemeClr val="tx1"/>
                  </a:outerShdw>
                </a:effectLst>
              </a:rPr>
              <a:t>Denied burial expresses exceptional contempt (Psalm 79:2–3; Jeremiah 16:4). </a:t>
            </a:r>
          </a:p>
          <a:p>
            <a:r>
              <a:rPr lang="en-US" sz="3200" dirty="0">
                <a:solidFill>
                  <a:srgbClr val="F5F5F5"/>
                </a:solidFill>
                <a:effectLst>
                  <a:outerShdw blurRad="38100" dist="38100" dir="2700000" algn="ctr" rotWithShape="0">
                    <a:schemeClr val="tx1"/>
                  </a:outerShdw>
                </a:effectLst>
              </a:rPr>
              <a:t>The witnesses are treated as people whose message deserves disgrace.</a:t>
            </a:r>
          </a:p>
          <a:p>
            <a:r>
              <a:rPr lang="en-US" sz="3200" dirty="0">
                <a:solidFill>
                  <a:srgbClr val="F5F5F5"/>
                </a:solidFill>
                <a:effectLst>
                  <a:outerShdw blurRad="38100" dist="38100" dir="2700000" algn="ctr" rotWithShape="0">
                    <a:schemeClr val="tx1"/>
                  </a:outerShdw>
                </a:effectLst>
              </a:rPr>
              <a:t>Their humiliation lasts only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three and a half days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short interval stands in </a:t>
            </a:r>
            <a:r>
              <a:rPr lang="en-US" sz="3200" b="1" i="1" dirty="0">
                <a:solidFill>
                  <a:srgbClr val="F5F5F5"/>
                </a:solidFill>
                <a:effectLst>
                  <a:outerShdw blurRad="38100" dist="38100" dir="2700000" algn="ctr" rotWithShape="0">
                    <a:schemeClr val="tx1"/>
                  </a:outerShdw>
                </a:effectLst>
              </a:rPr>
              <a:t>contrast</a:t>
            </a:r>
            <a:r>
              <a:rPr lang="en-US" sz="3200" dirty="0">
                <a:solidFill>
                  <a:srgbClr val="F5F5F5"/>
                </a:solidFill>
                <a:effectLst>
                  <a:outerShdw blurRad="38100" dist="38100" dir="2700000" algn="ctr" rotWithShape="0">
                    <a:schemeClr val="tx1"/>
                  </a:outerShdw>
                </a:effectLst>
              </a:rPr>
              <a:t> with their extended ministry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1,260 days</a:t>
            </a:r>
            <a:r>
              <a:rPr lang="en-US" sz="3200" dirty="0">
                <a:solidFill>
                  <a:srgbClr val="F5F5F5"/>
                </a:solidFill>
                <a:effectLst>
                  <a:outerShdw blurRad="38100" dist="38100" dir="2700000" algn="ctr" rotWithShape="0">
                    <a:schemeClr val="tx1"/>
                  </a:outerShdw>
                </a:effectLst>
              </a:rPr>
              <a:t>” – see verse 3) and anticipates the reversal of their apparent defeat. </a:t>
            </a:r>
          </a:p>
          <a:p>
            <a:r>
              <a:rPr lang="en-US" sz="3200" dirty="0">
                <a:solidFill>
                  <a:srgbClr val="F5F5F5"/>
                </a:solidFill>
                <a:effectLst>
                  <a:outerShdw blurRad="38100" dist="38100" dir="2700000" algn="ctr" rotWithShape="0">
                    <a:schemeClr val="tx1"/>
                  </a:outerShdw>
                </a:effectLst>
              </a:rPr>
              <a:t>Their experience follows the pattern of Christ’s suffering, death, and vindication – 3 days in the grave after 3 years of ministry.</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7398014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BFFD6F1-89E5-BC31-3C90-648A73BF24A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D36F697-D2FA-6275-715A-8BD466F8411E}"/>
              </a:ext>
            </a:extLst>
          </p:cNvPr>
          <p:cNvSpPr>
            <a:spLocks noGrp="1"/>
          </p:cNvSpPr>
          <p:nvPr>
            <p:ph type="title"/>
          </p:nvPr>
        </p:nvSpPr>
        <p:spPr>
          <a:xfrm>
            <a:off x="0" y="-1"/>
            <a:ext cx="12192000" cy="16819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three and a half days some from the peoples and tribes and languages and nations will gaze at their dead bodies and refuse to let them be placed in a tomb,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those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dwell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the earth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will rejoice over them and make merry and exchange presents, because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these two prophets had been a torment to those who dwell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the earth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F6FC897-60B4-1490-BB72-8741F7FB8CAE}"/>
              </a:ext>
            </a:extLst>
          </p:cNvPr>
          <p:cNvSpPr>
            <a:spLocks noGrp="1"/>
          </p:cNvSpPr>
          <p:nvPr>
            <p:ph idx="1"/>
          </p:nvPr>
        </p:nvSpPr>
        <p:spPr>
          <a:xfrm>
            <a:off x="33556" y="1824605"/>
            <a:ext cx="12025617" cy="5033393"/>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inhabitants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dwell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Land</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rejoice</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exchange presents</a:t>
            </a:r>
            <a:r>
              <a:rPr lang="en-US" sz="3200" dirty="0">
                <a:solidFill>
                  <a:srgbClr val="F5F5F5"/>
                </a:solidFill>
                <a:effectLst>
                  <a:outerShdw blurRad="38100" dist="38100" dir="2700000" algn="ctr" rotWithShape="0">
                    <a:schemeClr val="tx1"/>
                  </a:outerShdw>
                </a:effectLst>
              </a:rPr>
              <a:t>” because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these two prophets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had been a torment to those who dwell in the Land</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Their warnings of the two witnesses disturbed the confidence of the Jews under siege that Jerusalem and its temple would receive unconditional divine protection.</a:t>
            </a:r>
          </a:p>
          <a:p>
            <a:r>
              <a:rPr lang="en-US" sz="3200" dirty="0">
                <a:solidFill>
                  <a:srgbClr val="F5F5F5"/>
                </a:solidFill>
                <a:effectLst>
                  <a:outerShdw blurRad="38100" dist="38100" dir="2700000" algn="ctr" rotWithShape="0">
                    <a:schemeClr val="tx1"/>
                  </a:outerShdw>
                </a:effectLst>
              </a:rPr>
              <a:t>With the witnesses dead, their opponents imagine that their threatening testimony has been defeated. </a:t>
            </a:r>
          </a:p>
          <a:p>
            <a:r>
              <a:rPr lang="en-US" sz="3200" dirty="0">
                <a:solidFill>
                  <a:srgbClr val="F5F5F5"/>
                </a:solidFill>
                <a:effectLst>
                  <a:outerShdw blurRad="38100" dist="38100" dir="2700000" algn="ctr" rotWithShape="0">
                    <a:schemeClr val="tx1"/>
                  </a:outerShdw>
                </a:effectLst>
              </a:rPr>
              <a:t>Their celebration reveals their rejection of God’s message.</a:t>
            </a:r>
          </a:p>
          <a:p>
            <a:r>
              <a:rPr lang="en-US" sz="3200" dirty="0">
                <a:solidFill>
                  <a:srgbClr val="F5F5F5"/>
                </a:solidFill>
                <a:effectLst>
                  <a:outerShdw blurRad="38100" dist="38100" dir="2700000" algn="ctr" rotWithShape="0">
                    <a:schemeClr val="tx1"/>
                  </a:outerShdw>
                </a:effectLst>
              </a:rPr>
              <a:t>Yet silencing the messengers cannot cancel the judgment they announced. </a:t>
            </a:r>
          </a:p>
          <a:p>
            <a:r>
              <a:rPr lang="en-US" sz="3200" dirty="0">
                <a:solidFill>
                  <a:srgbClr val="F5F5F5"/>
                </a:solidFill>
                <a:effectLst>
                  <a:outerShdw blurRad="38100" dist="38100" dir="2700000" algn="ctr" rotWithShape="0">
                    <a:schemeClr val="tx1"/>
                  </a:outerShdw>
                </a:effectLst>
              </a:rPr>
              <a:t>The apparent victory prepares the way for God’s public vindication of their testimony.</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8239387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6ABAD49-CEC0-8D18-807F-6C192B5957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600DD7-0068-926F-07A1-810234A0FFCB}"/>
              </a:ext>
            </a:extLst>
          </p:cNvPr>
          <p:cNvSpPr>
            <a:spLocks noGrp="1"/>
          </p:cNvSpPr>
          <p:nvPr>
            <p:ph type="title"/>
          </p:nvPr>
        </p:nvSpPr>
        <p:spPr>
          <a:xfrm>
            <a:off x="0" y="0"/>
            <a:ext cx="12192000" cy="788565"/>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Vindication of the Two Witnesses (11:11-13)</a:t>
            </a:r>
          </a:p>
        </p:txBody>
      </p:sp>
      <p:sp>
        <p:nvSpPr>
          <p:cNvPr id="5" name="Content Placeholder 4">
            <a:extLst>
              <a:ext uri="{FF2B5EF4-FFF2-40B4-BE49-F238E27FC236}">
                <a16:creationId xmlns:a16="http://schemas.microsoft.com/office/drawing/2014/main" id="{85457CF2-422F-77F7-4BF7-1AD010B86D34}"/>
              </a:ext>
            </a:extLst>
          </p:cNvPr>
          <p:cNvSpPr>
            <a:spLocks noGrp="1"/>
          </p:cNvSpPr>
          <p:nvPr>
            <p:ph idx="1"/>
          </p:nvPr>
        </p:nvSpPr>
        <p:spPr>
          <a:xfrm>
            <a:off x="323273" y="1040235"/>
            <a:ext cx="11610109" cy="5817765"/>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after the three and a half days a breath of life from God entered them, and they stood on their feet, and terror struck those who saw them.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they heard a loud voice from heaven saying to them, “Come up here.” And they went up to heaven in a cloud, while their enemies looked on. </a:t>
            </a:r>
            <a:r>
              <a:rPr lang="en-US" sz="37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that very hour there was a severe earthquake and a tenth of the city collapsed. Seven thousand people were killed in the earthquake, and the survivors were terrified and gave glory to the God of heaven.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370127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9F62857-A745-9F82-A9EE-8253BA946CA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A15AAAE-2043-AA3B-818D-616C387E3BAD}"/>
              </a:ext>
            </a:extLst>
          </p:cNvPr>
          <p:cNvSpPr>
            <a:spLocks noGrp="1"/>
          </p:cNvSpPr>
          <p:nvPr>
            <p:ph type="title"/>
          </p:nvPr>
        </p:nvSpPr>
        <p:spPr>
          <a:xfrm>
            <a:off x="0" y="-1"/>
            <a:ext cx="12192000" cy="150582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after the three and a half days a breath of life from God entered them,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stood up on their feet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great fear fell on those who saw them.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they heard a loud voice from heaven saying to them, "Come up here!" And they went up to heaven in a cloud, and their enemies watched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DB51730-0F72-4F28-0006-CBC5F50C209F}"/>
              </a:ext>
            </a:extLst>
          </p:cNvPr>
          <p:cNvSpPr>
            <a:spLocks noGrp="1"/>
          </p:cNvSpPr>
          <p:nvPr>
            <p:ph idx="1"/>
          </p:nvPr>
        </p:nvSpPr>
        <p:spPr>
          <a:xfrm>
            <a:off x="33556" y="1694577"/>
            <a:ext cx="12025617" cy="5163422"/>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resurrection probably symbolizes Christianity’s survival and renewal, rather than a literal visible bodily resurrection of the two witnesses. </a:t>
            </a:r>
          </a:p>
          <a:p>
            <a:r>
              <a:rPr lang="en-US" sz="3200" dirty="0">
                <a:solidFill>
                  <a:srgbClr val="F5F5F5"/>
                </a:solidFill>
                <a:effectLst>
                  <a:outerShdw blurRad="38100" dist="38100" dir="2700000" algn="ctr" rotWithShape="0">
                    <a:schemeClr val="tx1"/>
                  </a:outerShdw>
                </a:effectLst>
              </a:rPr>
              <a:t>John borrows Ezekiel’s language about breath entering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dry bones</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they stood up on their feet</a:t>
            </a:r>
            <a:r>
              <a:rPr lang="en-US" sz="3200" dirty="0">
                <a:solidFill>
                  <a:srgbClr val="F5F5F5"/>
                </a:solidFill>
                <a:effectLst>
                  <a:outerShdw blurRad="38100" dist="38100" dir="2700000" algn="ctr" rotWithShape="0">
                    <a:schemeClr val="tx1"/>
                  </a:outerShdw>
                </a:effectLst>
              </a:rPr>
              <a:t>” – a picture of Israel’s restoration after the Babylonian judgment (Ezek 37:5,10).</a:t>
            </a:r>
          </a:p>
          <a:p>
            <a:r>
              <a:rPr lang="en-US" sz="3200" dirty="0">
                <a:solidFill>
                  <a:srgbClr val="F5F5F5"/>
                </a:solidFill>
                <a:effectLst>
                  <a:outerShdw blurRad="38100" dist="38100" dir="2700000" algn="ctr" rotWithShape="0">
                    <a:schemeClr val="tx1"/>
                  </a:outerShdw>
                </a:effectLst>
              </a:rPr>
              <a:t>Although the witnesses are individuals, they </a:t>
            </a:r>
            <a:r>
              <a:rPr lang="en-US" sz="3200" b="1" i="1" dirty="0">
                <a:solidFill>
                  <a:srgbClr val="F5F5F5"/>
                </a:solidFill>
                <a:effectLst>
                  <a:outerShdw blurRad="38100" dist="38100" dir="2700000" algn="ctr" rotWithShape="0">
                    <a:schemeClr val="tx1"/>
                  </a:outerShdw>
                </a:effectLst>
              </a:rPr>
              <a:t>represent</a:t>
            </a:r>
            <a:r>
              <a:rPr lang="en-US" sz="3200" dirty="0">
                <a:solidFill>
                  <a:srgbClr val="F5F5F5"/>
                </a:solidFill>
                <a:effectLst>
                  <a:outerShdw blurRad="38100" dist="38100" dir="2700000" algn="ctr" rotWithShape="0">
                    <a:schemeClr val="tx1"/>
                  </a:outerShdw>
                </a:effectLst>
              </a:rPr>
              <a:t> Christianity emerging as a living, new covenant Israel rising from the condemned old covenant order (Rev 2:9; 3:9).</a:t>
            </a:r>
          </a:p>
          <a:p>
            <a:r>
              <a:rPr lang="en-US" sz="3200" dirty="0">
                <a:solidFill>
                  <a:srgbClr val="F5F5F5"/>
                </a:solidFill>
                <a:effectLst>
                  <a:outerShdw blurRad="38100" dist="38100" dir="2700000" algn="ctr" rotWithShape="0">
                    <a:schemeClr val="tx1"/>
                  </a:outerShdw>
                </a:effectLst>
              </a:rPr>
              <a:t>Other passages similarly use resurrection imagery for restoration or vindication (Isa 26:13–19; Dan 12:2; Rom 11:16–21; Luke 2:34).</a:t>
            </a:r>
          </a:p>
          <a:p>
            <a:r>
              <a:rPr lang="en-US" sz="3200" dirty="0">
                <a:solidFill>
                  <a:srgbClr val="F5F5F5"/>
                </a:solidFill>
                <a:effectLst>
                  <a:outerShdw blurRad="38100" dist="38100" dir="2700000" algn="ctr" rotWithShape="0">
                    <a:schemeClr val="tx1"/>
                  </a:outerShdw>
                </a:effectLst>
              </a:rPr>
              <a:t>Jerusalem’s collapse does not destroy the Christian faith. </a:t>
            </a:r>
          </a:p>
          <a:p>
            <a:r>
              <a:rPr lang="en-US" sz="3200" dirty="0">
                <a:solidFill>
                  <a:srgbClr val="F5F5F5"/>
                </a:solidFill>
                <a:effectLst>
                  <a:outerShdw blurRad="38100" dist="38100" dir="2700000" algn="ctr" rotWithShape="0">
                    <a:schemeClr val="tx1"/>
                  </a:outerShdw>
                </a:effectLst>
              </a:rPr>
              <a:t>Instead, it confirms the prophets’ warnings and reveals the living new covenant community. </a:t>
            </a:r>
          </a:p>
        </p:txBody>
      </p:sp>
    </p:spTree>
    <p:extLst>
      <p:ext uri="{BB962C8B-B14F-4D97-AF65-F5344CB8AC3E}">
        <p14:creationId xmlns:p14="http://schemas.microsoft.com/office/powerpoint/2010/main" val="10476577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5FE8DF7-A820-A2B8-8BBE-EAE67C548BD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EA556FA-B216-5232-0953-3C0C36F50A74}"/>
              </a:ext>
            </a:extLst>
          </p:cNvPr>
          <p:cNvSpPr>
            <a:spLocks noGrp="1"/>
          </p:cNvSpPr>
          <p:nvPr>
            <p:ph type="title"/>
          </p:nvPr>
        </p:nvSpPr>
        <p:spPr>
          <a:xfrm>
            <a:off x="0" y="-1"/>
            <a:ext cx="12192000" cy="1505825"/>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after the three and a half days a breath of life from God entered them, and they stood up on their feet, and great fear fell on those who saw them.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they heard a loud voice from heaven saying to them,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Come up here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they went up to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a cloud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their enemies watched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5886A92-05EC-3E37-F663-4063EBA96912}"/>
              </a:ext>
            </a:extLst>
          </p:cNvPr>
          <p:cNvSpPr>
            <a:spLocks noGrp="1"/>
          </p:cNvSpPr>
          <p:nvPr>
            <p:ph idx="1"/>
          </p:nvPr>
        </p:nvSpPr>
        <p:spPr>
          <a:xfrm>
            <a:off x="33556" y="1694577"/>
            <a:ext cx="12025617" cy="5163422"/>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witnesses’ ascent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a cloud</a:t>
            </a:r>
            <a:r>
              <a:rPr lang="en-US" sz="3200" dirty="0">
                <a:solidFill>
                  <a:srgbClr val="F5F5F5"/>
                </a:solidFill>
                <a:effectLst>
                  <a:outerShdw blurRad="38100" dist="38100" dir="2700000" algn="ctr" rotWithShape="0">
                    <a:schemeClr val="tx1"/>
                  </a:outerShdw>
                </a:effectLst>
              </a:rPr>
              <a:t>” signifies God’s acceptance and vindication. </a:t>
            </a:r>
          </a:p>
          <a:p>
            <a:r>
              <a:rPr lang="en-US" sz="3200" dirty="0">
                <a:solidFill>
                  <a:srgbClr val="F5F5F5"/>
                </a:solidFill>
                <a:effectLst>
                  <a:outerShdw blurRad="38100" dist="38100" dir="2700000" algn="ctr" rotWithShape="0">
                    <a:schemeClr val="tx1"/>
                  </a:outerShdw>
                </a:effectLst>
              </a:rPr>
              <a:t>Heaven’s command,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Come up here</a:t>
            </a:r>
            <a:r>
              <a:rPr lang="en-US" sz="3200" dirty="0">
                <a:solidFill>
                  <a:srgbClr val="F5F5F5"/>
                </a:solidFill>
                <a:effectLst>
                  <a:outerShdw blurRad="38100" dist="38100" dir="2700000" algn="ctr" rotWithShape="0">
                    <a:schemeClr val="tx1"/>
                  </a:outerShdw>
                </a:effectLst>
              </a:rPr>
              <a:t>,” brings to mind John’s summons (Rev 4:1; 11:12). </a:t>
            </a:r>
          </a:p>
          <a:p>
            <a:r>
              <a:rPr lang="en-US" sz="3200" dirty="0">
                <a:solidFill>
                  <a:srgbClr val="F5F5F5"/>
                </a:solidFill>
                <a:effectLst>
                  <a:outerShdw blurRad="38100" dist="38100" dir="2700000" algn="ctr" rotWithShape="0">
                    <a:schemeClr val="tx1"/>
                  </a:outerShdw>
                </a:effectLst>
              </a:rPr>
              <a:t>God receives the witnesses, approves their testimony, and rewards their faithfulness (Rev 6:10–11; 14:13; 20:4–6). </a:t>
            </a:r>
          </a:p>
          <a:p>
            <a:r>
              <a:rPr lang="en-US" sz="3200" dirty="0">
                <a:solidFill>
                  <a:srgbClr val="F5F5F5"/>
                </a:solidFill>
                <a:effectLst>
                  <a:outerShdw blurRad="38100" dist="38100" dir="2700000" algn="ctr" rotWithShape="0">
                    <a:schemeClr val="tx1"/>
                  </a:outerShdw>
                </a:effectLst>
              </a:rPr>
              <a:t>Their victory fulfills Jesus’ assurances to persecuted disciples (Matt 10:16–32; 24:9–13; Luke 21:12–19). </a:t>
            </a:r>
          </a:p>
          <a:p>
            <a:r>
              <a:rPr lang="en-US" sz="3200" dirty="0">
                <a:solidFill>
                  <a:srgbClr val="F5F5F5"/>
                </a:solidFill>
                <a:effectLst>
                  <a:outerShdw blurRad="38100" dist="38100" dir="2700000" algn="ctr" rotWithShape="0">
                    <a:schemeClr val="tx1"/>
                  </a:outerShdw>
                </a:effectLst>
              </a:rPr>
              <a:t>Earthly death does not prevent heavenly life and reward (Rev 3:21; 6:9–11; 7:9–17; 14:3; 2 Tim 4:6–8; Col 1:5; 1 Pet 1:4).</a:t>
            </a:r>
          </a:p>
          <a:p>
            <a:r>
              <a:rPr lang="en-US" sz="3200" dirty="0">
                <a:solidFill>
                  <a:srgbClr val="F5F5F5"/>
                </a:solidFill>
                <a:effectLst>
                  <a:outerShdw blurRad="38100" dist="38100" dir="2700000" algn="ctr" rotWithShape="0">
                    <a:schemeClr val="tx1"/>
                  </a:outerShdw>
                </a:effectLst>
              </a:rPr>
              <a:t>Rome destroys neither these martyrs’ life with God nor the Christianity they represent. </a:t>
            </a:r>
          </a:p>
        </p:txBody>
      </p:sp>
    </p:spTree>
    <p:extLst>
      <p:ext uri="{BB962C8B-B14F-4D97-AF65-F5344CB8AC3E}">
        <p14:creationId xmlns:p14="http://schemas.microsoft.com/office/powerpoint/2010/main" val="10413204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D0BE25E-D0FD-E205-BD08-6514384FFE3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B345132-A314-9156-987E-99A285D2332A}"/>
              </a:ext>
            </a:extLst>
          </p:cNvPr>
          <p:cNvSpPr>
            <a:spLocks noGrp="1"/>
          </p:cNvSpPr>
          <p:nvPr>
            <p:ph type="title"/>
          </p:nvPr>
        </p:nvSpPr>
        <p:spPr>
          <a:xfrm>
            <a:off x="0" y="0"/>
            <a:ext cx="12192000" cy="114082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that hour there was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earthquake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tenth of the city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fell.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thousand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people were killed in the earthquake, and the rest were terrified and gave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glory to the God of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3B26CE1-3909-6EFE-FAD8-D56FC7DD7CA1}"/>
              </a:ext>
            </a:extLst>
          </p:cNvPr>
          <p:cNvSpPr>
            <a:spLocks noGrp="1"/>
          </p:cNvSpPr>
          <p:nvPr>
            <p:ph idx="1"/>
          </p:nvPr>
        </p:nvSpPr>
        <p:spPr>
          <a:xfrm>
            <a:off x="33556" y="1367246"/>
            <a:ext cx="12025617" cy="5490753"/>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earthquake</a:t>
            </a:r>
            <a:r>
              <a:rPr lang="en-US" sz="3200" dirty="0">
                <a:solidFill>
                  <a:srgbClr val="F5F5F5"/>
                </a:solidFill>
                <a:effectLst>
                  <a:outerShdw blurRad="38100" dist="38100" dir="2700000" algn="ctr" rotWithShape="0">
                    <a:schemeClr val="tx1"/>
                  </a:outerShdw>
                </a:effectLst>
              </a:rPr>
              <a:t>” represents divine judgment. </a:t>
            </a:r>
          </a:p>
          <a:p>
            <a:r>
              <a:rPr lang="en-US" sz="3200" dirty="0">
                <a:solidFill>
                  <a:srgbClr val="F5F5F5"/>
                </a:solidFill>
                <a:effectLst>
                  <a:outerShdw blurRad="38100" dist="38100" dir="2700000" algn="ctr" rotWithShape="0">
                    <a:schemeClr val="tx1"/>
                  </a:outerShdw>
                </a:effectLst>
              </a:rPr>
              <a:t>Whether literal or figurative, it vindicates the murdered witnesses.</a:t>
            </a:r>
          </a:p>
          <a:p>
            <a:r>
              <a:rPr lang="en-US" sz="3200" dirty="0">
                <a:solidFill>
                  <a:srgbClr val="F5F5F5"/>
                </a:solidFill>
                <a:effectLst>
                  <a:outerShdw blurRad="38100" dist="38100" dir="2700000" algn="ctr" rotWithShape="0">
                    <a:schemeClr val="tx1"/>
                  </a:outerShdw>
                </a:effectLst>
              </a:rPr>
              <a:t>The fallen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tenth of the city</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thousand</a:t>
            </a:r>
            <a:r>
              <a:rPr lang="en-US" sz="3200" dirty="0">
                <a:solidFill>
                  <a:srgbClr val="F5F5F5"/>
                </a:solidFill>
                <a:effectLst>
                  <a:outerShdw blurRad="38100" dist="38100" dir="2700000" algn="ctr" rotWithShape="0">
                    <a:schemeClr val="tx1"/>
                  </a:outerShdw>
                </a:effectLst>
              </a:rPr>
              <a:t>” deaths need not be mathematically exact. </a:t>
            </a:r>
          </a:p>
          <a:p>
            <a:r>
              <a:rPr lang="en-US" sz="3200" dirty="0">
                <a:solidFill>
                  <a:srgbClr val="F5F5F5"/>
                </a:solidFill>
                <a:effectLst>
                  <a:outerShdw blurRad="38100" dist="38100" dir="2700000" algn="ctr" rotWithShape="0">
                    <a:schemeClr val="tx1"/>
                  </a:outerShdw>
                </a:effectLst>
              </a:rPr>
              <a:t>Nevertheless, seven thousand was approximately a tenth of Jerusalem’s estimated 70,000–75,000 permanent residents.</a:t>
            </a:r>
          </a:p>
          <a:p>
            <a:r>
              <a:rPr lang="en-US" sz="3200" dirty="0">
                <a:solidFill>
                  <a:srgbClr val="F5F5F5"/>
                </a:solidFill>
                <a:effectLst>
                  <a:outerShdw blurRad="38100" dist="38100" dir="2700000" algn="ctr" rotWithShape="0">
                    <a:schemeClr val="tx1"/>
                  </a:outerShdw>
                </a:effectLst>
              </a:rPr>
              <a:t>More than likely,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tenth</a:t>
            </a:r>
            <a:r>
              <a:rPr lang="en-US" sz="3200" dirty="0">
                <a:solidFill>
                  <a:srgbClr val="F5F5F5"/>
                </a:solidFill>
                <a:effectLst>
                  <a:outerShdw blurRad="38100" dist="38100" dir="2700000" algn="ctr" rotWithShape="0">
                    <a:schemeClr val="tx1"/>
                  </a:outerShdw>
                </a:effectLst>
              </a:rPr>
              <a:t>” is an initial installment of greater destruction, since the seventh trumpet remains ahead.</a:t>
            </a:r>
          </a:p>
          <a:p>
            <a:r>
              <a:rPr lang="en-US" sz="3200" dirty="0">
                <a:solidFill>
                  <a:srgbClr val="F5F5F5"/>
                </a:solidFill>
                <a:effectLst>
                  <a:outerShdw blurRad="38100" dist="38100" dir="2700000" algn="ctr" rotWithShape="0">
                    <a:schemeClr val="tx1"/>
                  </a:outerShdw>
                </a:effectLst>
              </a:rPr>
              <a:t>It may represent the casualties that occurred when the Romans first entered the temple, but it does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represent the total number of deaths that resulted from the siege.</a:t>
            </a:r>
          </a:p>
          <a:p>
            <a:r>
              <a:rPr lang="en-US" sz="3200" dirty="0">
                <a:solidFill>
                  <a:srgbClr val="F5F5F5"/>
                </a:solidFill>
                <a:effectLst>
                  <a:outerShdw blurRad="38100" dist="38100" dir="2700000" algn="ctr" rotWithShape="0">
                    <a:schemeClr val="tx1"/>
                  </a:outerShdw>
                </a:effectLst>
              </a:rPr>
              <a:t>The survivors’ giving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glory to the God of heaven</a:t>
            </a:r>
            <a:r>
              <a:rPr lang="en-US" sz="3200" dirty="0">
                <a:solidFill>
                  <a:srgbClr val="F5F5F5"/>
                </a:solidFill>
                <a:effectLst>
                  <a:outerShdw blurRad="38100" dist="38100" dir="2700000" algn="ctr" rotWithShape="0">
                    <a:schemeClr val="tx1"/>
                  </a:outerShdw>
                </a:effectLst>
              </a:rPr>
              <a:t>” probably expresses terrified acknowledgment rather than saving repentance (Rev 11:13). </a:t>
            </a:r>
          </a:p>
          <a:p>
            <a:r>
              <a:rPr lang="en-US" sz="3200" dirty="0">
                <a:solidFill>
                  <a:srgbClr val="F5F5F5"/>
                </a:solidFill>
                <a:effectLst>
                  <a:outerShdw blurRad="38100" dist="38100" dir="2700000" algn="ctr" rotWithShape="0">
                    <a:schemeClr val="tx1"/>
                  </a:outerShdw>
                </a:effectLst>
              </a:rPr>
              <a:t>Fear and acknowledgment do not necessarily prove genuine faith (Josh 7:19; 1 Sam 6:5; Jonah 1:9–10,16; Phil 2:11).</a:t>
            </a:r>
          </a:p>
        </p:txBody>
      </p:sp>
    </p:spTree>
    <p:extLst>
      <p:ext uri="{BB962C8B-B14F-4D97-AF65-F5344CB8AC3E}">
        <p14:creationId xmlns:p14="http://schemas.microsoft.com/office/powerpoint/2010/main" val="16852633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82829D37-1390-9FF4-7587-4DD2E5A52D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4BA747-564E-FAAC-9785-A00E261432CB}"/>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D741EE20-0A3C-3BF3-F760-490B8BB3743A}"/>
              </a:ext>
            </a:extLst>
          </p:cNvPr>
          <p:cNvSpPr>
            <a:spLocks noGrp="1"/>
          </p:cNvSpPr>
          <p:nvPr>
            <p:ph idx="1"/>
          </p:nvPr>
        </p:nvSpPr>
        <p:spPr>
          <a:xfrm>
            <a:off x="557441" y="738365"/>
            <a:ext cx="11007029" cy="6119635"/>
          </a:xfrm>
        </p:spPr>
        <p:txBody>
          <a:bodyPr>
            <a:normAutofit/>
          </a:bodyPr>
          <a:lstStyle/>
          <a:p>
            <a:r>
              <a:rPr lang="en-US" sz="3600" dirty="0"/>
              <a:t>Were you surprised to see how many times in scripture God uses a “</a:t>
            </a:r>
            <a:r>
              <a:rPr lang="en-US" sz="3600" i="1" dirty="0">
                <a:solidFill>
                  <a:srgbClr val="0070C0"/>
                </a:solidFill>
                <a:latin typeface="Cambria" panose="02040503050406030204" pitchFamily="18" charset="0"/>
                <a:ea typeface="Cambria" panose="02040503050406030204" pitchFamily="18" charset="0"/>
              </a:rPr>
              <a:t>measuring rod</a:t>
            </a:r>
            <a:r>
              <a:rPr lang="en-US" sz="3600" dirty="0"/>
              <a:t>” as a means of foreshadowing sometimes judgment and sometimes protection?</a:t>
            </a:r>
          </a:p>
          <a:p>
            <a:r>
              <a:rPr lang="en-US" sz="3600" dirty="0"/>
              <a:t>Perhaps you’ve come a across a passage in your daily reading where God was “taking measure” of some person or thing and wondered what that was all about. </a:t>
            </a:r>
          </a:p>
          <a:p>
            <a:r>
              <a:rPr lang="en-US" sz="3600" dirty="0"/>
              <a:t>Do you think today’s lesson will prove helpful when looking at those kind of passages in the future?</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33054712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1F7E4844-6339-015E-2A0C-A928B1F4D1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507F16-8019-0AA5-BD5D-113712E60D12}"/>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504C66AD-CBE7-FF98-73D6-7709A33793D8}"/>
              </a:ext>
            </a:extLst>
          </p:cNvPr>
          <p:cNvSpPr>
            <a:spLocks noGrp="1"/>
          </p:cNvSpPr>
          <p:nvPr>
            <p:ph idx="1"/>
          </p:nvPr>
        </p:nvSpPr>
        <p:spPr>
          <a:xfrm>
            <a:off x="557441" y="738365"/>
            <a:ext cx="11007029" cy="6119635"/>
          </a:xfrm>
        </p:spPr>
        <p:txBody>
          <a:bodyPr>
            <a:normAutofit lnSpcReduction="10000"/>
          </a:bodyPr>
          <a:lstStyle/>
          <a:p>
            <a:r>
              <a:rPr lang="en-US" sz="3600" dirty="0"/>
              <a:t>The witnesses gave a message of warning and judgment to the people of the Land (of Israel). Was that a good thing or a bad thing?</a:t>
            </a:r>
          </a:p>
          <a:p>
            <a:r>
              <a:rPr lang="en-US" sz="3600" dirty="0"/>
              <a:t>How did the people of the Land (of Israel) view their warning and judgment – as a good thing or a bad thing?</a:t>
            </a:r>
          </a:p>
          <a:p>
            <a:r>
              <a:rPr lang="en-US" sz="3600" dirty="0"/>
              <a:t>Given this example, what kind of response can </a:t>
            </a:r>
            <a:r>
              <a:rPr lang="en-US" sz="3600" b="1" i="1" dirty="0"/>
              <a:t>we</a:t>
            </a:r>
            <a:r>
              <a:rPr lang="en-US" sz="3600" dirty="0"/>
              <a:t> expect when we evangelize unbelievers and warn them that they are in danger of judgment?</a:t>
            </a:r>
          </a:p>
          <a:p>
            <a:r>
              <a:rPr lang="en-US" sz="3600" dirty="0"/>
              <a:t>Have you ever tried to talk to someone about the Gospel and their need for salvation and then felt bad about it later because they had a bad response? And if so, did you let it discourage you from evangelizing others?</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6044391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389BD764-B9A9-A4B5-8764-A7705DA876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C11BE5F-DE1A-1605-6B50-8ECBC40446D2}"/>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31E3EFEC-AB64-C89A-C157-6AEDC7AB276D}"/>
              </a:ext>
            </a:extLst>
          </p:cNvPr>
          <p:cNvSpPr>
            <a:spLocks noGrp="1"/>
          </p:cNvSpPr>
          <p:nvPr>
            <p:ph idx="1"/>
          </p:nvPr>
        </p:nvSpPr>
        <p:spPr>
          <a:xfrm>
            <a:off x="557441" y="738365"/>
            <a:ext cx="11007029" cy="6119635"/>
          </a:xfrm>
        </p:spPr>
        <p:txBody>
          <a:bodyPr>
            <a:normAutofit/>
          </a:bodyPr>
          <a:lstStyle/>
          <a:p>
            <a:r>
              <a:rPr lang="en-US" sz="3600" dirty="0"/>
              <a:t>The section of Revelation that we covered today is considered by almost all the commentaries on the book of Revelation (regardless of their theological approach to the book) as one of the most difficult sections to understand.</a:t>
            </a:r>
          </a:p>
          <a:p>
            <a:r>
              <a:rPr lang="en-US" sz="3600" dirty="0"/>
              <a:t>After looking at this portion in class today, how confident do you feel that I have gotten it right? </a:t>
            </a:r>
          </a:p>
          <a:p>
            <a:r>
              <a:rPr lang="en-US" sz="3600" dirty="0"/>
              <a:t>Does what I have laid out make sense? Does it seem to fit well with the context that we have covered so far?</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39279316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141285</TotalTime>
  <Words>5377</Words>
  <Application>Microsoft Office PowerPoint</Application>
  <PresentationFormat>Widescreen</PresentationFormat>
  <Paragraphs>260</Paragraphs>
  <Slides>30</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Introduction to Revelation Chapter 11:1-14</vt:lpstr>
      <vt:lpstr>The Temple Measured (11:1-2)</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11:1 Then I was given a measuring rod like a staff, and I was told, “Rise and measure the temple of God and the altar and those who worship there, 2 but do not measure the court outside the temple; leave that out, for it is given over to the nations, and they will trample the holy city for forty-two months. (ESV)</vt:lpstr>
      <vt:lpstr>The Two Witnesses (11:3-6)</vt:lpstr>
      <vt:lpstr>11:3 And I will grant authority to my two witnesses, and they will prophesy for 1,260 days, clothed in sackcloth. 4 These are the two olive trees and the two lampstands that stand before the Lord of the earth. (ESV)</vt:lpstr>
      <vt:lpstr>11:3 And I will grant authority to my two witnesses, and they will prophesy for 1,260 days, clothed in sackcloth. 4 These are the two olive trees and the two lampstands that stand before the Lord of the earth. (ESV)</vt:lpstr>
      <vt:lpstr>11:3 And I will grant authority to my two witnesses, and they will prophesy for 1,260 days, clothed in sackcloth. 4 These are the two olive trees and the two lampstands that stand before the Lord of the earth. (ESV)</vt:lpstr>
      <vt:lpstr>11:3 And I will grant authority to my two witnesses, and they will prophesy for 1,260 days, clothed in sackcloth. 4 These are the two olive trees and the two lampstands that stand before the Lord of the earth. (ESV)</vt:lpstr>
      <vt:lpstr>11:3 And I will grant authority to my two witnesses, and they will prophesy for 1,260 days, clothed in sackcloth. 4 These are the two olive trees and the two lampstands that stand before the Lord of the earth. (ESV)</vt:lpstr>
      <vt:lpstr>11:5 And if anyone would harm them, fire pours from their mouth and consumes their foes. If anyone would harm them, this is how he is doomed to be killed. 6 They have the power to shut the sky, that no rain may fall during the days of their prophesying, and they have power over the waters to turn them into blood and to strike the earth with every kind of plague, as often as they desire. (ESV)</vt:lpstr>
      <vt:lpstr>The Defeat of the Witnesses by the Beast (11:7-10)</vt:lpstr>
      <vt:lpstr>11:7 And when they have finished their testimony, the beast that rises from the bottomless pit will make war on them and conquer them and kill them, 8 and their dead bodies will lie in the street of the great city that symbolically is called Sodom and Egypt, where their Lord was crucified. (ESV)</vt:lpstr>
      <vt:lpstr>11:7 And when they have finished their testimony, the beast that rises from the bottomless pit will make war on them and conquer them and kill them, 8 and their dead bodies will lie in the street of the great city that symbolically is called Sodom and Egypt, where their Lord was crucified. (ESV)</vt:lpstr>
      <vt:lpstr>11:9 For three and a half days some from the peoples and tribes and languages and nations will gaze at their dead bodies and refuse to let them be placed in a tomb, 10 and those who dwell on the earth [“in the Land”] will rejoice over them and make merry and exchange presents, because these two prophets had been a torment to those who dwell on the earth. (ESV)</vt:lpstr>
      <vt:lpstr>11:9 For three and a half days some from the peoples and tribes and languages and nations will gaze at their dead bodies and refuse to let them be placed in a tomb, 10 and those who dwell on the earth [“in the Land”] will rejoice over them and make merry and exchange presents, because these two prophets had been a torment to those who dwell on the earth [“in the Land”]. (ESV)</vt:lpstr>
      <vt:lpstr>The Vindication of the Two Witnesses (11:11-13)</vt:lpstr>
      <vt:lpstr>11:11 But after the three and a half days a breath of life from God entered them, and they stood up on their feet, and great fear fell on those who saw them. 12 Then they heard a loud voice from heaven saying to them, "Come up here!" And they went up to heaven in a cloud, and their enemies watched them. (ESV)</vt:lpstr>
      <vt:lpstr>11:11 But after the three and a half days a breath of life from God entered them, and they stood up on their feet, and great fear fell on those who saw them. 12 Then they heard a loud voice from heaven saying to them, "Come up here!" And they went up to heaven in a cloud, and their enemies watched them. (ESV)</vt:lpstr>
      <vt:lpstr>11:13 And at that hour there was a great earthquake, and a tenth of the city fell. Seven thousand people were killed in the earthquake, and the rest were terrified and gave glory to the God of heaven. (ESV)</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1206</cp:revision>
  <cp:lastPrinted>2026-10-04T14:04:27Z</cp:lastPrinted>
  <dcterms:created xsi:type="dcterms:W3CDTF">2026-02-17T02:36:22Z</dcterms:created>
  <dcterms:modified xsi:type="dcterms:W3CDTF">2026-10-04T14:12:19Z</dcterms:modified>
</cp:coreProperties>
</file>