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notesSlides/notesSlide1.xml" ContentType="application/vnd.openxmlformats-officedocument.presentationml.notesSlide+xml"/>
  <Override PartName="/ppt/theme/themeOverride4.xml" ContentType="application/vnd.openxmlformats-officedocument.themeOverride+xml"/>
  <Override PartName="/ppt/notesSlides/notesSlide2.xml" ContentType="application/vnd.openxmlformats-officedocument.presentationml.notesSlide+xml"/>
  <Override PartName="/ppt/theme/themeOverride5.xml" ContentType="application/vnd.openxmlformats-officedocument.themeOverride+xml"/>
  <Override PartName="/ppt/notesSlides/notesSlide3.xml" ContentType="application/vnd.openxmlformats-officedocument.presentationml.notesSlide+xml"/>
  <Override PartName="/ppt/theme/themeOverride6.xml" ContentType="application/vnd.openxmlformats-officedocument.themeOverride+xml"/>
  <Override PartName="/ppt/notesSlides/notesSlide4.xml" ContentType="application/vnd.openxmlformats-officedocument.presentationml.notesSlide+xml"/>
  <Override PartName="/ppt/theme/themeOverride7.xml" ContentType="application/vnd.openxmlformats-officedocument.themeOverride+xml"/>
  <Override PartName="/ppt/notesSlides/notesSlide5.xml" ContentType="application/vnd.openxmlformats-officedocument.presentationml.notesSlide+xml"/>
  <Override PartName="/ppt/theme/themeOverride8.xml" ContentType="application/vnd.openxmlformats-officedocument.themeOverride+xml"/>
  <Override PartName="/ppt/notesSlides/notesSlide6.xml" ContentType="application/vnd.openxmlformats-officedocument.presentationml.notesSlide+xml"/>
  <Override PartName="/ppt/theme/themeOverride9.xml" ContentType="application/vnd.openxmlformats-officedocument.themeOverride+xml"/>
  <Override PartName="/ppt/notesSlides/notesSlide7.xml" ContentType="application/vnd.openxmlformats-officedocument.presentationml.notesSlide+xml"/>
  <Override PartName="/ppt/theme/themeOverride10.xml" ContentType="application/vnd.openxmlformats-officedocument.themeOverride+xml"/>
  <Override PartName="/ppt/notesSlides/notesSlide8.xml" ContentType="application/vnd.openxmlformats-officedocument.presentationml.notesSlide+xml"/>
  <Override PartName="/ppt/theme/themeOverride11.xml" ContentType="application/vnd.openxmlformats-officedocument.themeOverride+xml"/>
  <Override PartName="/ppt/notesSlides/notesSlide9.xml" ContentType="application/vnd.openxmlformats-officedocument.presentationml.notesSlide+xml"/>
  <Override PartName="/ppt/theme/themeOverride12.xml" ContentType="application/vnd.openxmlformats-officedocument.themeOverride+xml"/>
  <Override PartName="/ppt/notesSlides/notesSlide10.xml" ContentType="application/vnd.openxmlformats-officedocument.presentationml.notesSlide+xml"/>
  <Override PartName="/ppt/theme/themeOverride13.xml" ContentType="application/vnd.openxmlformats-officedocument.themeOverride+xml"/>
  <Override PartName="/ppt/notesSlides/notesSlide11.xml" ContentType="application/vnd.openxmlformats-officedocument.presentationml.notesSlide+xml"/>
  <Override PartName="/ppt/theme/themeOverride14.xml" ContentType="application/vnd.openxmlformats-officedocument.themeOverride+xml"/>
  <Override PartName="/ppt/notesSlides/notesSlide12.xml" ContentType="application/vnd.openxmlformats-officedocument.presentationml.notesSlide+xml"/>
  <Override PartName="/ppt/theme/themeOverride15.xml" ContentType="application/vnd.openxmlformats-officedocument.themeOverride+xml"/>
  <Override PartName="/ppt/notesSlides/notesSlide13.xml" ContentType="application/vnd.openxmlformats-officedocument.presentationml.notesSlide+xml"/>
  <Override PartName="/ppt/theme/themeOverride16.xml" ContentType="application/vnd.openxmlformats-officedocument.themeOverride+xml"/>
  <Override PartName="/ppt/notesSlides/notesSlide14.xml" ContentType="application/vnd.openxmlformats-officedocument.presentationml.notesSlide+xml"/>
  <Override PartName="/ppt/theme/themeOverride17.xml" ContentType="application/vnd.openxmlformats-officedocument.themeOverride+xml"/>
  <Override PartName="/ppt/notesSlides/notesSlide15.xml" ContentType="application/vnd.openxmlformats-officedocument.presentationml.notesSlide+xml"/>
  <Override PartName="/ppt/theme/themeOverride18.xml" ContentType="application/vnd.openxmlformats-officedocument.themeOverride+xml"/>
  <Override PartName="/ppt/notesSlides/notesSlide16.xml" ContentType="application/vnd.openxmlformats-officedocument.presentationml.notesSlide+xml"/>
  <Override PartName="/ppt/theme/themeOverride19.xml" ContentType="application/vnd.openxmlformats-officedocument.themeOverride+xml"/>
  <Override PartName="/ppt/notesSlides/notesSlide17.xml" ContentType="application/vnd.openxmlformats-officedocument.presentationml.notesSlide+xml"/>
  <Override PartName="/ppt/theme/themeOverride20.xml" ContentType="application/vnd.openxmlformats-officedocument.themeOverride+xml"/>
  <Override PartName="/ppt/notesSlides/notesSlide18.xml" ContentType="application/vnd.openxmlformats-officedocument.presentationml.notesSlide+xml"/>
  <Override PartName="/ppt/theme/themeOverride21.xml" ContentType="application/vnd.openxmlformats-officedocument.themeOverr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977" r:id="rId2"/>
    <p:sldId id="978" r:id="rId3"/>
    <p:sldId id="980" r:id="rId4"/>
    <p:sldId id="981" r:id="rId5"/>
    <p:sldId id="983" r:id="rId6"/>
    <p:sldId id="992" r:id="rId7"/>
    <p:sldId id="994" r:id="rId8"/>
    <p:sldId id="1004" r:id="rId9"/>
    <p:sldId id="995" r:id="rId10"/>
    <p:sldId id="996" r:id="rId11"/>
    <p:sldId id="1007" r:id="rId12"/>
    <p:sldId id="1008" r:id="rId13"/>
    <p:sldId id="986" r:id="rId14"/>
    <p:sldId id="987" r:id="rId15"/>
    <p:sldId id="988" r:id="rId16"/>
    <p:sldId id="990" r:id="rId17"/>
    <p:sldId id="991" r:id="rId18"/>
    <p:sldId id="989" r:id="rId19"/>
    <p:sldId id="998" r:id="rId20"/>
    <p:sldId id="1009" r:id="rId21"/>
    <p:sldId id="999" r:id="rId22"/>
    <p:sldId id="1000" r:id="rId23"/>
    <p:sldId id="1003" r:id="rId24"/>
    <p:sldId id="1010" r:id="rId25"/>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bert Connolly" initials="RC" lastIdx="1" clrIdx="0">
    <p:extLst>
      <p:ext uri="{19B8F6BF-5375-455C-9EA6-DF929625EA0E}">
        <p15:presenceInfo xmlns:p15="http://schemas.microsoft.com/office/powerpoint/2012/main" userId="daf3307a5d53de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2FFB3"/>
    <a:srgbClr val="99FFFF"/>
    <a:srgbClr val="FFD700"/>
    <a:srgbClr val="F5F5F5"/>
    <a:srgbClr val="00FFFF"/>
    <a:srgbClr val="2E2344"/>
    <a:srgbClr val="4B2A5E"/>
    <a:srgbClr val="883D7C"/>
    <a:srgbClr val="5A3278"/>
    <a:srgbClr val="A77A8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6" autoAdjust="0"/>
    <p:restoredTop sz="94660"/>
  </p:normalViewPr>
  <p:slideViewPr>
    <p:cSldViewPr snapToGrid="0">
      <p:cViewPr varScale="1">
        <p:scale>
          <a:sx n="146" d="100"/>
          <a:sy n="146" d="100"/>
        </p:scale>
        <p:origin x="100"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8163" cy="4699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022725" y="0"/>
            <a:ext cx="3078163" cy="469900"/>
          </a:xfrm>
          <a:prstGeom prst="rect">
            <a:avLst/>
          </a:prstGeom>
        </p:spPr>
        <p:txBody>
          <a:bodyPr vert="horz" lIns="91440" tIns="45720" rIns="91440" bIns="45720" rtlCol="0"/>
          <a:lstStyle>
            <a:lvl1pPr algn="r">
              <a:defRPr sz="1200"/>
            </a:lvl1pPr>
          </a:lstStyle>
          <a:p>
            <a:fld id="{FC48619E-407E-49A3-9451-8881EE43F640}" type="datetimeFigureOut">
              <a:rPr lang="en-US" smtClean="0"/>
              <a:t>10/6/2026</a:t>
            </a:fld>
            <a:endParaRPr lang="en-US"/>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09613" y="4518025"/>
            <a:ext cx="5683250" cy="369728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8575"/>
            <a:ext cx="3078163" cy="4699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022725" y="8918575"/>
            <a:ext cx="3078163" cy="469900"/>
          </a:xfrm>
          <a:prstGeom prst="rect">
            <a:avLst/>
          </a:prstGeom>
        </p:spPr>
        <p:txBody>
          <a:bodyPr vert="horz" lIns="91440" tIns="45720" rIns="91440" bIns="45720" rtlCol="0" anchor="b"/>
          <a:lstStyle>
            <a:lvl1pPr algn="r">
              <a:defRPr sz="1200"/>
            </a:lvl1pPr>
          </a:lstStyle>
          <a:p>
            <a:fld id="{A9E0C3B2-DEE3-455A-BEC3-7E005ED72DE8}" type="slidenum">
              <a:rPr lang="en-US" smtClean="0"/>
              <a:t>‹#›</a:t>
            </a:fld>
            <a:endParaRPr lang="en-US"/>
          </a:p>
        </p:txBody>
      </p:sp>
    </p:spTree>
    <p:extLst>
      <p:ext uri="{BB962C8B-B14F-4D97-AF65-F5344CB8AC3E}">
        <p14:creationId xmlns:p14="http://schemas.microsoft.com/office/powerpoint/2010/main" val="1205419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BB18D9-84EC-5D12-C270-229A064F99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F687EA-8142-0547-3E46-4938DF359B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4D0C83-5104-F717-A694-B26D82E5483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6895EB61-7F3B-6EBD-0261-7C56ED4F912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07773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429CC-A2B5-2EF7-D900-7E991EC577C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81F01F7-1D86-B754-6D98-925AD5DFFE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58A435-F02E-E0D2-54FA-EA90DD6B2534}"/>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835FE07-2447-DF10-D209-17BD63C7BBD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969902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B4DC14-A3AC-9865-E71A-8696DFB309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6CAC8F-A633-8311-2EFA-6B1EF246EBC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763AE8-5CB3-8784-2505-A3C87F0AAB6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FD6BA2B-219A-DB3D-726E-307ABFAD05B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6007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C09FC0-18D4-B48F-168D-8F729F3D9F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4E88D60-2F0C-5BB3-705D-254D061284F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B3CF49-26B6-ECAF-FC4F-10392A66821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6F0D36D-3E4E-7962-277A-5A93D45AF7F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01368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82D3B-529E-7EC2-37B3-F365811B37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95EF7C-2CD5-00C7-A7DB-D56F4EBFA92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193C012-D535-13F9-A1FC-A2BA6077AE3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00385F89-729C-F4F2-B993-FF611EAFBDA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7071007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5FBAA4-47DF-CE12-A74C-A4426BD5EB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3CDE8C5-4F6C-51E9-A7C9-426A81831CC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E3D7D4-F0E0-0D6C-8F9D-21A9F9A1269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B9A94BE-FE71-DA83-B8C6-3F0FC24420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1223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FA2070-6778-700B-09A4-F1F14818BC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6B0625-51DE-1C4A-DA30-7DAF808EA9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0337DC-CE38-7977-3AF2-B72261CF4A86}"/>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2038648-C617-02A4-5F9A-492DA2BFB4E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200366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1EE95-93BE-A06B-BD90-51E905C2CA8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74F4A4-79DE-6561-FF71-0B539F7F62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0C69E7-2744-BCE1-9C38-7AFBEEC6913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0E416AF-C1FB-36FF-333C-868FBDD1051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672378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D04075-89F5-1D3A-B5C3-70473CFAAD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62C545-F8B6-B25F-C6EE-D4C860E1A37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25F381-2C79-7008-0F18-A61103C805D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2771FBE-EE93-076E-BDEF-A1C35EB728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51555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C2B773-628A-F412-E396-92F53A297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7F7868-741E-4106-08BF-4A54220B9AC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F2E629-189E-0FF7-DBCD-1601932D979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4405A48-2D83-CDD9-6B7C-040576FB664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0273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8AC0D4-0F2C-0C34-4D1E-BFF819FA85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85F11F-2A36-D812-D0C7-3912882CCA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A67A41C-D7AF-E156-BB10-9E982469AAC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93286E2-1F8F-2AC8-B0CA-D208C5854DC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76568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E667E-BB0A-F99F-4D58-E5A8244A19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029D9BE-360D-FE0F-2706-6DA17F5E844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83AFD9-124E-804D-63DB-9C83CA092E0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C710535-3112-BB9B-2B3A-633A700E545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27547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BF4D4-2436-9565-8134-DD6E0D2B48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6687274-354C-ACE8-205B-C123CEC1AE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650CD25-278D-9832-64FC-289FE361360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BAB8D07-FD25-3C72-8C20-CE6D331CB624}"/>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717337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2E258-3EAB-07B4-0BE9-5E7252B869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2FC394-1F31-452C-5804-5B7DDBFAB6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DBCE3E-2301-0EA6-B50D-9CB3B7E4E45C}"/>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BA11525-1CE8-56EC-A2BC-1ACFD2AB66D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1084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43F8C6-8F8D-F35B-5D79-6B4D5AD8A4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A29FFA8-86DB-25D5-ED9C-7B6504A969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1F424E-6F9C-4A20-ED17-FA70AEC24462}"/>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3A4517B-EAA7-5482-D582-AFEB285ED3F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23287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4C7C2-0B3F-2D79-CBA7-B5823C21C0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DB3575-2C43-B954-027D-DF5ED569132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128D93D-4CA9-0232-000A-7E761BB83BA1}"/>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86C92985-D890-8B47-FC26-8D37B2DDB6B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7736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5135FE-0FF4-2FFE-E965-79E8B8C1C6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DDE2BA7-271C-63EF-B786-3414B6A5E4A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5D44FB-D900-4505-B80F-6F65FD068F3E}"/>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278F8788-FC7D-E900-DEEA-031F1FDF1D1C}"/>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3044005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B75ED-5080-FE8E-47B5-C62582B24E5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819330-C548-69D6-A0CA-7F45D503B66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0A4DB1-06AC-E816-84B6-8132B39D101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38EEC018-D427-F5C0-3D07-DE6C87CD332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403361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A2349-C829-9DB3-A822-683001B5AEE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80484A-4CD0-C63B-88FA-7C761C6468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E46B68-D5BB-B84B-7B5E-59A016074E6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D8FCA4-0533-4772-9DA5-B0F63CA43FE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9E0C3B2-DEE3-455A-BEC3-7E005ED72DE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348088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A15A7D-19B1-95FD-CC1A-4E57442196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FB4483B-F1C2-21EF-AD37-7E4C34C06B6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B23B44F-7128-9D60-B012-FEF8869C21E4}"/>
              </a:ext>
            </a:extLst>
          </p:cNvPr>
          <p:cNvSpPr>
            <a:spLocks noGrp="1"/>
          </p:cNvSpPr>
          <p:nvPr>
            <p:ph type="dt" sz="half" idx="10"/>
          </p:nvPr>
        </p:nvSpPr>
        <p:spPr/>
        <p:txBody>
          <a:bodyPr/>
          <a:lstStyle/>
          <a:p>
            <a:fld id="{0A2F6184-0DB0-44B4-BC85-6FE096EDA416}" type="datetimeFigureOut">
              <a:rPr lang="en-US" smtClean="0"/>
              <a:t>10/6/2026</a:t>
            </a:fld>
            <a:endParaRPr lang="en-US"/>
          </a:p>
        </p:txBody>
      </p:sp>
      <p:sp>
        <p:nvSpPr>
          <p:cNvPr id="5" name="Footer Placeholder 4">
            <a:extLst>
              <a:ext uri="{FF2B5EF4-FFF2-40B4-BE49-F238E27FC236}">
                <a16:creationId xmlns:a16="http://schemas.microsoft.com/office/drawing/2014/main" id="{50E64CED-3862-35C3-ED08-313758421B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29D925-25AA-91B0-F0BB-AD4AB5BB5EA8}"/>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277702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3E323-6B3F-7E80-8619-7C02D4A6ED3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08B07C-181E-D5C2-B06F-F50C3F0EA532}"/>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D7B7718-E837-FD9A-78BF-AC54BB9679BD}"/>
              </a:ext>
            </a:extLst>
          </p:cNvPr>
          <p:cNvSpPr>
            <a:spLocks noGrp="1"/>
          </p:cNvSpPr>
          <p:nvPr>
            <p:ph type="dt" sz="half" idx="10"/>
          </p:nvPr>
        </p:nvSpPr>
        <p:spPr/>
        <p:txBody>
          <a:bodyPr/>
          <a:lstStyle/>
          <a:p>
            <a:fld id="{0A2F6184-0DB0-44B4-BC85-6FE096EDA416}" type="datetimeFigureOut">
              <a:rPr lang="en-US" smtClean="0"/>
              <a:t>10/6/2026</a:t>
            </a:fld>
            <a:endParaRPr lang="en-US"/>
          </a:p>
        </p:txBody>
      </p:sp>
      <p:sp>
        <p:nvSpPr>
          <p:cNvPr id="5" name="Footer Placeholder 4">
            <a:extLst>
              <a:ext uri="{FF2B5EF4-FFF2-40B4-BE49-F238E27FC236}">
                <a16:creationId xmlns:a16="http://schemas.microsoft.com/office/drawing/2014/main" id="{889AEA8A-8760-7AAB-DA2B-8A6E2359F5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F422A4A-C296-B50A-8BDF-BB533E60DB66}"/>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42137963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82A3C0-4F13-DD9D-0675-25C59E57E36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75CC080-F777-CDF3-3E47-33A99A23E72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4F0E94C-B043-6547-9307-6F206C750E32}"/>
              </a:ext>
            </a:extLst>
          </p:cNvPr>
          <p:cNvSpPr>
            <a:spLocks noGrp="1"/>
          </p:cNvSpPr>
          <p:nvPr>
            <p:ph type="dt" sz="half" idx="10"/>
          </p:nvPr>
        </p:nvSpPr>
        <p:spPr/>
        <p:txBody>
          <a:bodyPr/>
          <a:lstStyle/>
          <a:p>
            <a:fld id="{0A2F6184-0DB0-44B4-BC85-6FE096EDA416}" type="datetimeFigureOut">
              <a:rPr lang="en-US" smtClean="0"/>
              <a:t>10/6/2026</a:t>
            </a:fld>
            <a:endParaRPr lang="en-US"/>
          </a:p>
        </p:txBody>
      </p:sp>
      <p:sp>
        <p:nvSpPr>
          <p:cNvPr id="5" name="Footer Placeholder 4">
            <a:extLst>
              <a:ext uri="{FF2B5EF4-FFF2-40B4-BE49-F238E27FC236}">
                <a16:creationId xmlns:a16="http://schemas.microsoft.com/office/drawing/2014/main" id="{2670C00C-3DFD-76CB-10F1-ED011EA44C3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B63788-A460-11F2-1BCE-01B0D40B647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5083460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3AAEF-9B6C-4318-78D8-0B0EE4AF28B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99A41F-9477-DE9B-8B12-D79D75C783A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B2DD07-46A7-31FE-C32C-D0A73D0DAE3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5E50083-0912-BF7A-BE3A-49F589F76753}"/>
              </a:ext>
            </a:extLst>
          </p:cNvPr>
          <p:cNvSpPr>
            <a:spLocks noGrp="1"/>
          </p:cNvSpPr>
          <p:nvPr>
            <p:ph type="dt" sz="half" idx="10"/>
          </p:nvPr>
        </p:nvSpPr>
        <p:spPr/>
        <p:txBody>
          <a:bodyPr/>
          <a:lstStyle/>
          <a:p>
            <a:fld id="{0A2F6184-0DB0-44B4-BC85-6FE096EDA416}" type="datetimeFigureOut">
              <a:rPr lang="en-US" smtClean="0"/>
              <a:t>10/6/2026</a:t>
            </a:fld>
            <a:endParaRPr lang="en-US"/>
          </a:p>
        </p:txBody>
      </p:sp>
      <p:sp>
        <p:nvSpPr>
          <p:cNvPr id="6" name="Footer Placeholder 5">
            <a:extLst>
              <a:ext uri="{FF2B5EF4-FFF2-40B4-BE49-F238E27FC236}">
                <a16:creationId xmlns:a16="http://schemas.microsoft.com/office/drawing/2014/main" id="{28C2AEA5-2A12-903F-ED4C-01EF520B18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0DAC65E-E7D5-C77A-C9D1-B8F6933C705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432970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C6A68-DF8F-095E-3156-29C11209525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CD7DF757-7EA9-0C3E-69AA-F4768BFA593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56109B6-6BBD-6976-575D-FDA31A2EEB4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BEE0FC4-B2D5-A2B1-2480-F692890E172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11C859-3C54-2A17-0329-724A4400684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1F612F3-1181-63C4-2055-3F67A6645DE4}"/>
              </a:ext>
            </a:extLst>
          </p:cNvPr>
          <p:cNvSpPr>
            <a:spLocks noGrp="1"/>
          </p:cNvSpPr>
          <p:nvPr>
            <p:ph type="dt" sz="half" idx="10"/>
          </p:nvPr>
        </p:nvSpPr>
        <p:spPr/>
        <p:txBody>
          <a:bodyPr/>
          <a:lstStyle/>
          <a:p>
            <a:fld id="{0A2F6184-0DB0-44B4-BC85-6FE096EDA416}" type="datetimeFigureOut">
              <a:rPr lang="en-US" smtClean="0"/>
              <a:t>10/6/2026</a:t>
            </a:fld>
            <a:endParaRPr lang="en-US"/>
          </a:p>
        </p:txBody>
      </p:sp>
      <p:sp>
        <p:nvSpPr>
          <p:cNvPr id="8" name="Footer Placeholder 7">
            <a:extLst>
              <a:ext uri="{FF2B5EF4-FFF2-40B4-BE49-F238E27FC236}">
                <a16:creationId xmlns:a16="http://schemas.microsoft.com/office/drawing/2014/main" id="{467EB4CC-07C7-8D12-8A21-2646FC269EF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FFE9580-92D3-305A-A2D1-E98076712CA1}"/>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9104569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F7041-00C9-0B22-CE60-608F14ADFEB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127C8BE-8C59-BFB8-7091-100885BA6852}"/>
              </a:ext>
            </a:extLst>
          </p:cNvPr>
          <p:cNvSpPr>
            <a:spLocks noGrp="1"/>
          </p:cNvSpPr>
          <p:nvPr>
            <p:ph type="dt" sz="half" idx="10"/>
          </p:nvPr>
        </p:nvSpPr>
        <p:spPr/>
        <p:txBody>
          <a:bodyPr/>
          <a:lstStyle/>
          <a:p>
            <a:fld id="{0A2F6184-0DB0-44B4-BC85-6FE096EDA416}" type="datetimeFigureOut">
              <a:rPr lang="en-US" smtClean="0"/>
              <a:t>10/6/2026</a:t>
            </a:fld>
            <a:endParaRPr lang="en-US"/>
          </a:p>
        </p:txBody>
      </p:sp>
      <p:sp>
        <p:nvSpPr>
          <p:cNvPr id="4" name="Footer Placeholder 3">
            <a:extLst>
              <a:ext uri="{FF2B5EF4-FFF2-40B4-BE49-F238E27FC236}">
                <a16:creationId xmlns:a16="http://schemas.microsoft.com/office/drawing/2014/main" id="{4251F9A3-AD24-0A50-0169-C560F137920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A1B2A98-E579-CFC5-0F94-A1036EABB58C}"/>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0775963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BF8B3FF-D258-25EF-B1AF-747B451C5198}"/>
              </a:ext>
            </a:extLst>
          </p:cNvPr>
          <p:cNvSpPr>
            <a:spLocks noGrp="1"/>
          </p:cNvSpPr>
          <p:nvPr>
            <p:ph type="dt" sz="half" idx="10"/>
          </p:nvPr>
        </p:nvSpPr>
        <p:spPr/>
        <p:txBody>
          <a:bodyPr/>
          <a:lstStyle/>
          <a:p>
            <a:fld id="{0A2F6184-0DB0-44B4-BC85-6FE096EDA416}" type="datetimeFigureOut">
              <a:rPr lang="en-US" smtClean="0"/>
              <a:t>10/6/2026</a:t>
            </a:fld>
            <a:endParaRPr lang="en-US"/>
          </a:p>
        </p:txBody>
      </p:sp>
      <p:sp>
        <p:nvSpPr>
          <p:cNvPr id="3" name="Footer Placeholder 2">
            <a:extLst>
              <a:ext uri="{FF2B5EF4-FFF2-40B4-BE49-F238E27FC236}">
                <a16:creationId xmlns:a16="http://schemas.microsoft.com/office/drawing/2014/main" id="{BBAB72C1-C22B-0F18-9C59-0A90D179191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0314F92-0834-21DC-A887-DA4470C26FBB}"/>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900641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3B120D-2949-7A54-9681-F87598DC83D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E44C17B-62D0-B051-338C-56F15E23E0D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ABD4F39-2FAC-01F6-0968-68F2F6EFB4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795D4A-B3F6-1E33-F31D-885AD5F31B41}"/>
              </a:ext>
            </a:extLst>
          </p:cNvPr>
          <p:cNvSpPr>
            <a:spLocks noGrp="1"/>
          </p:cNvSpPr>
          <p:nvPr>
            <p:ph type="dt" sz="half" idx="10"/>
          </p:nvPr>
        </p:nvSpPr>
        <p:spPr/>
        <p:txBody>
          <a:bodyPr/>
          <a:lstStyle/>
          <a:p>
            <a:fld id="{0A2F6184-0DB0-44B4-BC85-6FE096EDA416}" type="datetimeFigureOut">
              <a:rPr lang="en-US" smtClean="0"/>
              <a:t>10/6/2026</a:t>
            </a:fld>
            <a:endParaRPr lang="en-US"/>
          </a:p>
        </p:txBody>
      </p:sp>
      <p:sp>
        <p:nvSpPr>
          <p:cNvPr id="6" name="Footer Placeholder 5">
            <a:extLst>
              <a:ext uri="{FF2B5EF4-FFF2-40B4-BE49-F238E27FC236}">
                <a16:creationId xmlns:a16="http://schemas.microsoft.com/office/drawing/2014/main" id="{E75C23F8-C184-14E6-55FC-9ED970F11C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C69E7E1-E137-7D2D-E8E3-6D342396477A}"/>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9385815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4ED932-E925-C03D-3740-DAFAAD1C0D6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53685A-C0B5-BF9E-2298-1522EB79708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E36F21-F0C5-D506-F502-1BC1D8EBE8C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F09067-AFF6-13F5-8771-AEF393FD6057}"/>
              </a:ext>
            </a:extLst>
          </p:cNvPr>
          <p:cNvSpPr>
            <a:spLocks noGrp="1"/>
          </p:cNvSpPr>
          <p:nvPr>
            <p:ph type="dt" sz="half" idx="10"/>
          </p:nvPr>
        </p:nvSpPr>
        <p:spPr/>
        <p:txBody>
          <a:bodyPr/>
          <a:lstStyle/>
          <a:p>
            <a:fld id="{0A2F6184-0DB0-44B4-BC85-6FE096EDA416}" type="datetimeFigureOut">
              <a:rPr lang="en-US" smtClean="0"/>
              <a:t>10/6/2026</a:t>
            </a:fld>
            <a:endParaRPr lang="en-US"/>
          </a:p>
        </p:txBody>
      </p:sp>
      <p:sp>
        <p:nvSpPr>
          <p:cNvPr id="6" name="Footer Placeholder 5">
            <a:extLst>
              <a:ext uri="{FF2B5EF4-FFF2-40B4-BE49-F238E27FC236}">
                <a16:creationId xmlns:a16="http://schemas.microsoft.com/office/drawing/2014/main" id="{2A2278E4-7123-C5D8-D4A6-0CA1029F87F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B4E7014-D911-67BA-095D-BAA462DC5EBD}"/>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24786872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7D0774-2ADD-8C7C-C116-BE8E167B44A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9920C9-6269-B399-A984-8DE24794436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F79F83F-C4D6-636E-5CC4-44F61EA42454}"/>
              </a:ext>
            </a:extLst>
          </p:cNvPr>
          <p:cNvSpPr>
            <a:spLocks noGrp="1"/>
          </p:cNvSpPr>
          <p:nvPr>
            <p:ph type="dt" sz="half" idx="10"/>
          </p:nvPr>
        </p:nvSpPr>
        <p:spPr/>
        <p:txBody>
          <a:bodyPr/>
          <a:lstStyle/>
          <a:p>
            <a:fld id="{0A2F6184-0DB0-44B4-BC85-6FE096EDA416}" type="datetimeFigureOut">
              <a:rPr lang="en-US" smtClean="0"/>
              <a:t>10/6/2026</a:t>
            </a:fld>
            <a:endParaRPr lang="en-US"/>
          </a:p>
        </p:txBody>
      </p:sp>
      <p:sp>
        <p:nvSpPr>
          <p:cNvPr id="5" name="Footer Placeholder 4">
            <a:extLst>
              <a:ext uri="{FF2B5EF4-FFF2-40B4-BE49-F238E27FC236}">
                <a16:creationId xmlns:a16="http://schemas.microsoft.com/office/drawing/2014/main" id="{5706241F-B584-7166-427B-92B99D5991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87AEB3-97B3-4421-F27D-DF897A5CB649}"/>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1190415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2CE71F9-3F3E-B42A-D313-8D7FA77C192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ECB72AD5-2A7F-3453-1D1D-6B85B0079AFC}"/>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54C531-B33E-F0BD-3C10-F4959A340EB4}"/>
              </a:ext>
            </a:extLst>
          </p:cNvPr>
          <p:cNvSpPr>
            <a:spLocks noGrp="1"/>
          </p:cNvSpPr>
          <p:nvPr>
            <p:ph type="dt" sz="half" idx="10"/>
          </p:nvPr>
        </p:nvSpPr>
        <p:spPr/>
        <p:txBody>
          <a:bodyPr/>
          <a:lstStyle/>
          <a:p>
            <a:fld id="{0A2F6184-0DB0-44B4-BC85-6FE096EDA416}" type="datetimeFigureOut">
              <a:rPr lang="en-US" smtClean="0"/>
              <a:t>10/6/2026</a:t>
            </a:fld>
            <a:endParaRPr lang="en-US"/>
          </a:p>
        </p:txBody>
      </p:sp>
      <p:sp>
        <p:nvSpPr>
          <p:cNvPr id="5" name="Footer Placeholder 4">
            <a:extLst>
              <a:ext uri="{FF2B5EF4-FFF2-40B4-BE49-F238E27FC236}">
                <a16:creationId xmlns:a16="http://schemas.microsoft.com/office/drawing/2014/main" id="{E0120110-6C4D-D974-973B-034D882CF8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7728B0-7352-A519-FFC6-542A24B164E3}"/>
              </a:ext>
            </a:extLst>
          </p:cNvPr>
          <p:cNvSpPr>
            <a:spLocks noGrp="1"/>
          </p:cNvSpPr>
          <p:nvPr>
            <p:ph type="sldNum" sz="quarter" idx="12"/>
          </p:nvPr>
        </p:nvSpPr>
        <p:spPr/>
        <p:txBody>
          <a:bodyPr/>
          <a:lstStyle/>
          <a:p>
            <a:fld id="{9A5C560A-F639-45B7-91AE-E2F6837F5A75}" type="slidenum">
              <a:rPr lang="en-US" smtClean="0"/>
              <a:t>‹#›</a:t>
            </a:fld>
            <a:endParaRPr lang="en-US"/>
          </a:p>
        </p:txBody>
      </p:sp>
    </p:spTree>
    <p:extLst>
      <p:ext uri="{BB962C8B-B14F-4D97-AF65-F5344CB8AC3E}">
        <p14:creationId xmlns:p14="http://schemas.microsoft.com/office/powerpoint/2010/main" val="3021635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E1D33E-67E1-33AD-16E7-797CC6418C0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85F5F4A-5EE7-F6A8-E4CC-77293CFA10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A59052-EDD5-2E7D-FF33-83269E8B399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2F6184-0DB0-44B4-BC85-6FE096EDA416}" type="datetimeFigureOut">
              <a:rPr lang="en-US" smtClean="0"/>
              <a:t>10/6/2026</a:t>
            </a:fld>
            <a:endParaRPr lang="en-US"/>
          </a:p>
        </p:txBody>
      </p:sp>
      <p:sp>
        <p:nvSpPr>
          <p:cNvPr id="5" name="Footer Placeholder 4">
            <a:extLst>
              <a:ext uri="{FF2B5EF4-FFF2-40B4-BE49-F238E27FC236}">
                <a16:creationId xmlns:a16="http://schemas.microsoft.com/office/drawing/2014/main" id="{2638FFD5-7D0F-DF41-9457-0DD8855F5E3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8EA9C151-1671-D22D-9BD7-D3B83DA391A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5C560A-F639-45B7-91AE-E2F6837F5A75}" type="slidenum">
              <a:rPr lang="en-US" smtClean="0"/>
              <a:t>‹#›</a:t>
            </a:fld>
            <a:endParaRPr lang="en-US"/>
          </a:p>
        </p:txBody>
      </p:sp>
    </p:spTree>
    <p:extLst>
      <p:ext uri="{BB962C8B-B14F-4D97-AF65-F5344CB8AC3E}">
        <p14:creationId xmlns:p14="http://schemas.microsoft.com/office/powerpoint/2010/main" val="21808220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purifiedbyfaith.com/" TargetMode="External"/><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hemeOverride" Target="../theme/themeOverride2.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themeOverride" Target="../theme/themeOverride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hemeOverride" Target="../theme/themeOverride4.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hemeOverride" Target="../theme/themeOverride5.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themeOverride" Target="../theme/themeOverride6.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themeOverride" Target="../theme/themeOverride7.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hemeOverride" Target="../theme/themeOverride8.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hemeOverride" Target="../theme/themeOverride9.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hemeOverride" Target="../theme/themeOverride10.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hemeOverride" Target="../theme/themeOverride11.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hemeOverride" Target="../theme/themeOverride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themeOverride" Target="../theme/themeOverride1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hemeOverride" Target="../theme/themeOverride14.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hemeOverride" Target="../theme/themeOverride15.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hemeOverride" Target="../theme/themeOverride16.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hemeOverride" Target="../theme/themeOverride17.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hemeOverride" Target="../theme/themeOverride18.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hemeOverride" Target="../theme/themeOverride19.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hemeOverride" Target="../theme/themeOverride20.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hemeOverride" Target="../theme/themeOverride2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156AEA5-A722-6365-F6D2-84CD929E7F8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BF5BEA-6F71-8EF4-2419-05B85524021E}"/>
              </a:ext>
            </a:extLst>
          </p:cNvPr>
          <p:cNvSpPr>
            <a:spLocks noGrp="1"/>
          </p:cNvSpPr>
          <p:nvPr>
            <p:ph type="ctrTitle"/>
          </p:nvPr>
        </p:nvSpPr>
        <p:spPr>
          <a:xfrm>
            <a:off x="0" y="4890781"/>
            <a:ext cx="12192000" cy="762280"/>
          </a:xfrm>
        </p:spPr>
        <p:txBody>
          <a:bodyPr>
            <a:normAutofit fontScale="90000"/>
          </a:bodyPr>
          <a:lstStyle/>
          <a:p>
            <a:r>
              <a:rPr lang="en-US" b="1" dirty="0">
                <a:solidFill>
                  <a:srgbClr val="F5F5F5"/>
                </a:solidFill>
                <a:effectLst>
                  <a:outerShdw blurRad="50800" dist="38100" dir="2700000" algn="tl" rotWithShape="0">
                    <a:prstClr val="black">
                      <a:alpha val="30000"/>
                    </a:prstClr>
                  </a:outerShdw>
                </a:effectLst>
                <a:latin typeface="Garamond" panose="02020404030301010803" pitchFamily="18" charset="0"/>
              </a:rPr>
              <a:t>The Book of </a:t>
            </a:r>
            <a:r>
              <a:rPr lang="en-US" b="1" dirty="0">
                <a:solidFill>
                  <a:srgbClr val="FFD700"/>
                </a:solidFill>
                <a:effectLst>
                  <a:outerShdw blurRad="50800" dist="38100" dir="2700000" algn="tl" rotWithShape="0">
                    <a:prstClr val="black">
                      <a:alpha val="30000"/>
                    </a:prstClr>
                  </a:outerShdw>
                </a:effectLst>
                <a:latin typeface="Garamond" panose="02020404030301010803" pitchFamily="18" charset="0"/>
              </a:rPr>
              <a:t>Revelation</a:t>
            </a:r>
          </a:p>
        </p:txBody>
      </p:sp>
      <p:sp>
        <p:nvSpPr>
          <p:cNvPr id="3" name="Subtitle 2">
            <a:extLst>
              <a:ext uri="{FF2B5EF4-FFF2-40B4-BE49-F238E27FC236}">
                <a16:creationId xmlns:a16="http://schemas.microsoft.com/office/drawing/2014/main" id="{7E4F87BD-5FA4-E4CE-8EBF-44003857ED6B}"/>
              </a:ext>
            </a:extLst>
          </p:cNvPr>
          <p:cNvSpPr>
            <a:spLocks noGrp="1"/>
          </p:cNvSpPr>
          <p:nvPr>
            <p:ph type="subTitle" idx="1"/>
          </p:nvPr>
        </p:nvSpPr>
        <p:spPr>
          <a:xfrm>
            <a:off x="1" y="5552272"/>
            <a:ext cx="12191999" cy="824754"/>
          </a:xfrm>
        </p:spPr>
        <p:txBody>
          <a:bodyPr>
            <a:normAutofit lnSpcReduction="10000"/>
          </a:bodyPr>
          <a:lstStyle/>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“The kingdom of the world has become the kingdom of our Lord and of His Christ, </a:t>
            </a:r>
          </a:p>
          <a:p>
            <a:r>
              <a:rPr lang="en-US" i="1" dirty="0">
                <a:solidFill>
                  <a:srgbClr val="99FFFF"/>
                </a:solidFill>
                <a:effectLst>
                  <a:outerShdw blurRad="50800" dist="38100" dir="2700000" algn="tl" rotWithShape="0">
                    <a:prstClr val="black">
                      <a:alpha val="30000"/>
                    </a:prstClr>
                  </a:outerShdw>
                </a:effectLst>
                <a:latin typeface="Cambria" panose="02040503050406030204" pitchFamily="18" charset="0"/>
                <a:ea typeface="Cambria" panose="02040503050406030204" pitchFamily="18" charset="0"/>
              </a:rPr>
              <a:t>and He shall reign forever and ever.” </a:t>
            </a:r>
            <a:r>
              <a:rPr lang="en-US" i="1" dirty="0">
                <a:solidFill>
                  <a:srgbClr val="F5F5F5"/>
                </a:solidFill>
                <a:effectLst>
                  <a:outerShdw blurRad="50800" dist="38100" dir="2700000" algn="tl" rotWithShape="0">
                    <a:prstClr val="black">
                      <a:alpha val="30000"/>
                    </a:prstClr>
                  </a:outerShdw>
                </a:effectLst>
                <a:ea typeface="Cambria" panose="02040503050406030204" pitchFamily="18" charset="0"/>
              </a:rPr>
              <a:t>(Revelation 11:15)</a:t>
            </a:r>
          </a:p>
        </p:txBody>
      </p:sp>
      <p:pic>
        <p:nvPicPr>
          <p:cNvPr id="5" name="Picture 4">
            <a:extLst>
              <a:ext uri="{FF2B5EF4-FFF2-40B4-BE49-F238E27FC236}">
                <a16:creationId xmlns:a16="http://schemas.microsoft.com/office/drawing/2014/main" id="{E6B77EC4-847A-CA5E-0EA9-9AFED537A48F}"/>
              </a:ext>
            </a:extLst>
          </p:cNvPr>
          <p:cNvPicPr>
            <a:picLocks noChangeAspect="1"/>
          </p:cNvPicPr>
          <p:nvPr/>
        </p:nvPicPr>
        <p:blipFill>
          <a:blip r:embed="rId2"/>
          <a:stretch>
            <a:fillRect/>
          </a:stretch>
        </p:blipFill>
        <p:spPr>
          <a:xfrm>
            <a:off x="1975049" y="127256"/>
            <a:ext cx="8241902" cy="4645959"/>
          </a:xfrm>
          <a:prstGeom prst="rect">
            <a:avLst/>
          </a:prstGeom>
        </p:spPr>
      </p:pic>
      <p:sp>
        <p:nvSpPr>
          <p:cNvPr id="7" name="TextBox 6">
            <a:extLst>
              <a:ext uri="{FF2B5EF4-FFF2-40B4-BE49-F238E27FC236}">
                <a16:creationId xmlns:a16="http://schemas.microsoft.com/office/drawing/2014/main" id="{D1ACC48C-E65B-82E1-E349-C28E896F3077}"/>
              </a:ext>
            </a:extLst>
          </p:cNvPr>
          <p:cNvSpPr txBox="1"/>
          <p:nvPr/>
        </p:nvSpPr>
        <p:spPr>
          <a:xfrm>
            <a:off x="11791889" y="2923563"/>
            <a:ext cx="400110" cy="3934436"/>
          </a:xfrm>
          <a:prstGeom prst="rect">
            <a:avLst/>
          </a:prstGeom>
          <a:noFill/>
        </p:spPr>
        <p:txBody>
          <a:bodyPr vert="vert"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Image credit – https://www.bible.com/events/84698</a:t>
            </a:r>
            <a:endParaRPr kumimoji="0" lang="en-US" sz="12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9864A2B5-73AE-281B-7D37-E25664D2194A}"/>
              </a:ext>
            </a:extLst>
          </p:cNvPr>
          <p:cNvSpPr txBox="1"/>
          <p:nvPr/>
        </p:nvSpPr>
        <p:spPr>
          <a:xfrm>
            <a:off x="-1" y="6550222"/>
            <a:ext cx="12192000"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Class recording and notes will be available on </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hlinkClick r:id="rId3">
                  <a:extLst>
                    <a:ext uri="{A12FA001-AC4F-418D-AE19-62706E023703}">
                      <ahyp:hlinkClr xmlns:ahyp="http://schemas.microsoft.com/office/drawing/2018/hyperlinkcolor" val="tx"/>
                    </a:ext>
                  </a:extLst>
                </a:hlinkClick>
              </a:rPr>
              <a:t>https://www.purifiedbyfaith.com/</a:t>
            </a:r>
            <a:r>
              <a:rPr kumimoji="0" lang="en-US" sz="1400" b="0" i="0" u="none" strike="noStrike" kern="1200" cap="none" spc="0" normalizeH="0" baseline="0" noProof="0" dirty="0">
                <a:ln>
                  <a:noFill/>
                </a:ln>
                <a:solidFill>
                  <a:prstClr val="white">
                    <a:lumMod val="65000"/>
                  </a:prstClr>
                </a:solidFill>
                <a:effectLst>
                  <a:outerShdw blurRad="50800" dist="50800" dir="5400000" algn="ctr">
                    <a:srgbClr val="000000"/>
                  </a:outerShdw>
                </a:effectLst>
                <a:uLnTx/>
                <a:uFillTx/>
                <a:latin typeface="Calibri" panose="020F0502020204030204" pitchFamily="34" charset="0"/>
                <a:ea typeface="+mn-ea"/>
                <a:cs typeface="+mn-cs"/>
              </a:rPr>
              <a:t> </a:t>
            </a:r>
            <a:endParaRPr kumimoji="0" lang="en-US" sz="1400" b="0" i="0" u="none" strike="noStrike" kern="1200" cap="none" spc="0" normalizeH="0" baseline="0" noProof="0" dirty="0">
              <a:ln>
                <a:noFill/>
              </a:ln>
              <a:solidFill>
                <a:prstClr val="white">
                  <a:lumMod val="65000"/>
                </a:prstClr>
              </a:solidFill>
              <a:effectLst>
                <a:outerShdw blurRad="50800" dist="50800" dir="5400000" algn="ctr" rotWithShape="0">
                  <a:prstClr val="black"/>
                </a:outerShdw>
              </a:effectLst>
              <a:uLnTx/>
              <a:uFillTx/>
              <a:latin typeface="Calibri" panose="020F0502020204030204"/>
              <a:ea typeface="+mn-ea"/>
              <a:cs typeface="+mn-cs"/>
            </a:endParaRPr>
          </a:p>
        </p:txBody>
      </p:sp>
    </p:spTree>
    <p:extLst>
      <p:ext uri="{BB962C8B-B14F-4D97-AF65-F5344CB8AC3E}">
        <p14:creationId xmlns:p14="http://schemas.microsoft.com/office/powerpoint/2010/main" val="937786876"/>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7B623F79-C7C0-2DEE-E62F-390E6CCB90C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F32D359-3AA5-485E-F29D-C9686EE5FA09}"/>
              </a:ext>
            </a:extLst>
          </p:cNvPr>
          <p:cNvSpPr>
            <a:spLocks noGrp="1"/>
          </p:cNvSpPr>
          <p:nvPr>
            <p:ph type="title"/>
          </p:nvPr>
        </p:nvSpPr>
        <p:spPr>
          <a:xfrm>
            <a:off x="0" y="1"/>
            <a:ext cx="12226954" cy="583473"/>
          </a:xfrm>
        </p:spPr>
        <p:txBody>
          <a:bodyPr>
            <a:noAutofit/>
          </a:bodyPr>
          <a:lstStyle/>
          <a:p>
            <a:pPr algn="ctr"/>
            <a:r>
              <a:rPr lang="en-US" dirty="0">
                <a:solidFill>
                  <a:srgbClr val="F5F5F5"/>
                </a:solidFill>
                <a:effectLst>
                  <a:outerShdw blurRad="50800" dist="38100" dir="2700000" algn="tl" rotWithShape="0">
                    <a:prstClr val="black"/>
                  </a:outerShdw>
                </a:effectLst>
                <a:latin typeface="+mn-lt"/>
              </a:rPr>
              <a:t>High Level Outline of the Book of Revelation</a:t>
            </a:r>
          </a:p>
        </p:txBody>
      </p:sp>
      <p:sp>
        <p:nvSpPr>
          <p:cNvPr id="2" name="Content Placeholder 1">
            <a:extLst>
              <a:ext uri="{FF2B5EF4-FFF2-40B4-BE49-F238E27FC236}">
                <a16:creationId xmlns:a16="http://schemas.microsoft.com/office/drawing/2014/main" id="{AB8453CB-B6BD-1537-CF37-C47283C7E904}"/>
              </a:ext>
            </a:extLst>
          </p:cNvPr>
          <p:cNvSpPr>
            <a:spLocks noGrp="1"/>
          </p:cNvSpPr>
          <p:nvPr>
            <p:ph idx="1"/>
          </p:nvPr>
        </p:nvSpPr>
        <p:spPr>
          <a:xfrm>
            <a:off x="167780" y="653143"/>
            <a:ext cx="11891394" cy="6043748"/>
          </a:xfrm>
        </p:spPr>
        <p:txBody>
          <a:bodyPr>
            <a:normAutofit fontScale="85000" lnSpcReduction="20000"/>
          </a:bodyPr>
          <a:lstStyle/>
          <a:p>
            <a:r>
              <a:rPr lang="en-US" sz="3200" dirty="0">
                <a:solidFill>
                  <a:srgbClr val="F5F5F5"/>
                </a:solidFill>
                <a:effectLst>
                  <a:outerShdw blurRad="38100" dist="38100" dir="2700000" algn="tl" rotWithShape="0">
                    <a:prstClr val="black"/>
                  </a:outerShdw>
                </a:effectLst>
                <a:ea typeface="+mj-ea"/>
                <a:cs typeface="+mj-cs"/>
              </a:rPr>
              <a:t>Introduction </a:t>
            </a:r>
            <a:r>
              <a:rPr lang="en-US" sz="3200" dirty="0">
                <a:solidFill>
                  <a:srgbClr val="00FFFF"/>
                </a:solidFill>
                <a:effectLst>
                  <a:outerShdw blurRad="38100" dist="38100" dir="2700000" algn="tl" rotWithShape="0">
                    <a:prstClr val="black"/>
                  </a:outerShdw>
                </a:effectLst>
                <a:ea typeface="+mj-ea"/>
                <a:cs typeface="+mj-cs"/>
              </a:rPr>
              <a:t>(1:1-8)</a:t>
            </a:r>
            <a:r>
              <a:rPr lang="en-US" sz="3200" dirty="0">
                <a:solidFill>
                  <a:srgbClr val="F5F5F5"/>
                </a:solidFill>
                <a:effectLst>
                  <a:outerShdw blurRad="38100" dist="38100" dir="2700000" algn="tl" rotWithShape="0">
                    <a:prstClr val="black"/>
                  </a:outerShdw>
                </a:effectLst>
                <a:ea typeface="+mj-ea"/>
                <a:cs typeface="+mj-cs"/>
              </a:rPr>
              <a:t> </a:t>
            </a:r>
          </a:p>
          <a:p>
            <a:r>
              <a:rPr lang="en-US" sz="3200" dirty="0">
                <a:solidFill>
                  <a:srgbClr val="F5F5F5"/>
                </a:solidFill>
                <a:effectLst>
                  <a:outerShdw blurRad="38100" dist="38100" dir="2700000" algn="tl" rotWithShape="0">
                    <a:prstClr val="black"/>
                  </a:outerShdw>
                </a:effectLst>
                <a:ea typeface="+mj-ea"/>
                <a:cs typeface="+mj-cs"/>
              </a:rPr>
              <a:t>Jesus Among the Seven Churches </a:t>
            </a:r>
            <a:r>
              <a:rPr lang="en-US" sz="3200" dirty="0">
                <a:solidFill>
                  <a:srgbClr val="00FFFF"/>
                </a:solidFill>
                <a:effectLst>
                  <a:outerShdw blurRad="38100" dist="38100" dir="2700000" algn="tl" rotWithShape="0">
                    <a:prstClr val="black"/>
                  </a:outerShdw>
                </a:effectLst>
                <a:ea typeface="+mj-ea"/>
                <a:cs typeface="+mj-cs"/>
              </a:rPr>
              <a:t>(1:9-20)</a:t>
            </a:r>
          </a:p>
          <a:p>
            <a:r>
              <a:rPr lang="en-US" sz="3200" dirty="0">
                <a:solidFill>
                  <a:srgbClr val="F5F5F5"/>
                </a:solidFill>
                <a:effectLst>
                  <a:outerShdw blurRad="38100" dist="38100" dir="2700000" algn="tl" rotWithShape="0">
                    <a:prstClr val="black"/>
                  </a:outerShdw>
                </a:effectLst>
                <a:ea typeface="+mj-ea"/>
                <a:cs typeface="+mj-cs"/>
              </a:rPr>
              <a:t>Letters to the Seven Churches: </a:t>
            </a:r>
            <a:r>
              <a:rPr lang="en-US" sz="3200" dirty="0">
                <a:solidFill>
                  <a:srgbClr val="00FFFF"/>
                </a:solidFill>
                <a:effectLst>
                  <a:outerShdw blurRad="38100" dist="38100" dir="2700000" algn="tl" rotWithShape="0">
                    <a:prstClr val="black"/>
                  </a:outerShdw>
                </a:effectLst>
              </a:rPr>
              <a:t>(2-3) </a:t>
            </a:r>
          </a:p>
          <a:p>
            <a:r>
              <a:rPr lang="en-US" sz="3200" dirty="0">
                <a:solidFill>
                  <a:srgbClr val="F5F5F5"/>
                </a:solidFill>
                <a:effectLst>
                  <a:outerShdw blurRad="38100" dist="38100" dir="2700000" algn="tl" rotWithShape="0">
                    <a:prstClr val="black"/>
                  </a:outerShdw>
                </a:effectLst>
                <a:ea typeface="+mj-ea"/>
                <a:cs typeface="+mj-cs"/>
              </a:rPr>
              <a:t>The Throne of God and the Lamb </a:t>
            </a:r>
            <a:r>
              <a:rPr lang="en-US" sz="3200" dirty="0">
                <a:solidFill>
                  <a:srgbClr val="00FFFF"/>
                </a:solidFill>
                <a:effectLst>
                  <a:outerShdw blurRad="38100" dist="38100" dir="2700000" algn="tl" rotWithShape="0">
                    <a:prstClr val="black"/>
                  </a:outerShdw>
                </a:effectLst>
              </a:rPr>
              <a:t>(4-5) </a:t>
            </a:r>
          </a:p>
          <a:p>
            <a:r>
              <a:rPr lang="en-US" sz="3200" dirty="0">
                <a:solidFill>
                  <a:srgbClr val="FFD700"/>
                </a:solidFill>
                <a:effectLst>
                  <a:outerShdw blurRad="38100" dist="38100" dir="2700000" algn="tl" rotWithShape="0">
                    <a:prstClr val="black"/>
                  </a:outerShdw>
                </a:effectLst>
                <a:ea typeface="+mj-ea"/>
                <a:cs typeface="+mj-cs"/>
              </a:rPr>
              <a:t>Three</a:t>
            </a:r>
            <a:r>
              <a:rPr lang="en-US" sz="3200" dirty="0">
                <a:solidFill>
                  <a:srgbClr val="F5F5F5"/>
                </a:solidFill>
                <a:effectLst>
                  <a:outerShdw blurRad="38100" dist="38100" dir="2700000" algn="tl" rotWithShape="0">
                    <a:prstClr val="black"/>
                  </a:outerShdw>
                </a:effectLst>
                <a:ea typeface="+mj-ea"/>
                <a:cs typeface="+mj-cs"/>
              </a:rPr>
              <a:t> Sets of Divine Judgments </a:t>
            </a:r>
            <a:r>
              <a:rPr lang="en-US" sz="3200" dirty="0">
                <a:solidFill>
                  <a:srgbClr val="00FFFF"/>
                </a:solidFill>
                <a:effectLst>
                  <a:outerShdw blurRad="38100" dist="38100" dir="2700000" algn="tl" rotWithShape="0">
                    <a:prstClr val="black"/>
                  </a:outerShdw>
                </a:effectLst>
              </a:rPr>
              <a:t>(6:1-16:21) </a:t>
            </a:r>
          </a:p>
          <a:p>
            <a:pPr lvl="1"/>
            <a:r>
              <a:rPr lang="en-US" sz="2800" dirty="0">
                <a:solidFill>
                  <a:srgbClr val="FFD700"/>
                </a:solidFill>
                <a:effectLst>
                  <a:outerShdw blurRad="38100" dist="38100" dir="2700000" algn="tl" rotWithShape="0">
                    <a:prstClr val="black"/>
                  </a:outerShdw>
                </a:effectLst>
                <a:ea typeface="+mj-ea"/>
                <a:cs typeface="+mj-cs"/>
              </a:rPr>
              <a:t>Seven Seals </a:t>
            </a:r>
            <a:r>
              <a:rPr lang="en-US" sz="2800" dirty="0">
                <a:solidFill>
                  <a:srgbClr val="00FFFF"/>
                </a:solidFill>
                <a:effectLst>
                  <a:outerShdw blurRad="38100" dist="38100" dir="2700000" algn="tl" rotWithShape="0">
                    <a:prstClr val="black"/>
                  </a:outerShdw>
                </a:effectLst>
              </a:rPr>
              <a:t>(6:1-17; 8:1) </a:t>
            </a:r>
          </a:p>
          <a:p>
            <a:pPr lvl="2"/>
            <a:r>
              <a:rPr lang="en-US" sz="2400" dirty="0">
                <a:solidFill>
                  <a:srgbClr val="F5F5F5"/>
                </a:solidFill>
                <a:effectLst>
                  <a:outerShdw blurRad="38100" dist="38100" dir="2700000" algn="tl" rotWithShape="0">
                    <a:prstClr val="black"/>
                  </a:outerShdw>
                </a:effectLst>
                <a:ea typeface="+mj-ea"/>
                <a:cs typeface="+mj-cs"/>
              </a:rPr>
              <a:t>Interlude Between Seal 6 and 7: Sealing of the 144,000 </a:t>
            </a:r>
            <a:r>
              <a:rPr lang="en-US" sz="2400" dirty="0">
                <a:solidFill>
                  <a:srgbClr val="00FFFF"/>
                </a:solidFill>
                <a:effectLst>
                  <a:outerShdw blurRad="38100" dist="38100" dir="2700000" algn="tl" rotWithShape="0">
                    <a:prstClr val="black"/>
                  </a:outerShdw>
                </a:effectLst>
              </a:rPr>
              <a:t>(7:1-8)</a:t>
            </a:r>
            <a:r>
              <a:rPr lang="en-US" sz="2400" dirty="0">
                <a:solidFill>
                  <a:srgbClr val="F5F5F5"/>
                </a:solidFill>
                <a:effectLst>
                  <a:outerShdw blurRad="38100" dist="38100" dir="2700000" algn="tl" rotWithShape="0">
                    <a:prstClr val="black"/>
                  </a:outerShdw>
                </a:effectLst>
                <a:ea typeface="+mj-ea"/>
                <a:cs typeface="+mj-cs"/>
              </a:rPr>
              <a:t>; Great Multitude Before the Throne </a:t>
            </a:r>
            <a:r>
              <a:rPr lang="en-US" sz="2400" dirty="0">
                <a:solidFill>
                  <a:srgbClr val="00FFFF"/>
                </a:solidFill>
                <a:effectLst>
                  <a:outerShdw blurRad="38100" dist="38100" dir="2700000" algn="tl" rotWithShape="0">
                    <a:prstClr val="black"/>
                  </a:outerShdw>
                </a:effectLst>
              </a:rPr>
              <a:t>(7:9-17) </a:t>
            </a:r>
            <a:endParaRPr lang="en-US" sz="2400" dirty="0">
              <a:solidFill>
                <a:srgbClr val="F5F5F5"/>
              </a:solidFill>
              <a:effectLst>
                <a:outerShdw blurRad="38100" dist="38100" dir="2700000" algn="tl" rotWithShape="0">
                  <a:prstClr val="black"/>
                </a:outerShdw>
              </a:effectLst>
              <a:ea typeface="+mj-ea"/>
              <a:cs typeface="+mj-cs"/>
            </a:endParaRPr>
          </a:p>
          <a:p>
            <a:pPr lvl="1"/>
            <a:r>
              <a:rPr lang="en-US" sz="2800" dirty="0">
                <a:solidFill>
                  <a:srgbClr val="FFD700"/>
                </a:solidFill>
                <a:effectLst>
                  <a:outerShdw blurRad="38100" dist="38100" dir="2700000" algn="tl" rotWithShape="0">
                    <a:prstClr val="black"/>
                  </a:outerShdw>
                </a:effectLst>
                <a:ea typeface="+mj-ea"/>
                <a:cs typeface="+mj-cs"/>
              </a:rPr>
              <a:t>Seven Trumpets </a:t>
            </a:r>
            <a:r>
              <a:rPr lang="en-US" sz="2800" dirty="0">
                <a:solidFill>
                  <a:srgbClr val="00FFFF"/>
                </a:solidFill>
                <a:effectLst>
                  <a:outerShdw blurRad="38100" dist="38100" dir="2700000" algn="tl" rotWithShape="0">
                    <a:prstClr val="black"/>
                  </a:outerShdw>
                </a:effectLst>
              </a:rPr>
              <a:t>(8:2-9:21; 11:14-19) </a:t>
            </a:r>
          </a:p>
          <a:p>
            <a:pPr lvl="2"/>
            <a:r>
              <a:rPr lang="en-US" sz="2400" dirty="0">
                <a:solidFill>
                  <a:srgbClr val="F5F5F5"/>
                </a:solidFill>
                <a:effectLst>
                  <a:outerShdw blurRad="38100" dist="38100" dir="2700000" algn="tl" rotWithShape="0">
                    <a:prstClr val="black"/>
                  </a:outerShdw>
                </a:effectLst>
              </a:rPr>
              <a:t>Interlude Between Trumpet 6 and 7: Angel and the Scroll </a:t>
            </a:r>
            <a:r>
              <a:rPr lang="en-US" sz="2400" dirty="0">
                <a:solidFill>
                  <a:srgbClr val="00FFFF"/>
                </a:solidFill>
                <a:effectLst>
                  <a:outerShdw blurRad="38100" dist="38100" dir="2700000" algn="tl" rotWithShape="0">
                    <a:prstClr val="black"/>
                  </a:outerShdw>
                </a:effectLst>
              </a:rPr>
              <a:t>(10:1-11)</a:t>
            </a:r>
            <a:r>
              <a:rPr lang="en-US" sz="2400" dirty="0">
                <a:solidFill>
                  <a:srgbClr val="F5F5F5"/>
                </a:solidFill>
                <a:effectLst>
                  <a:outerShdw blurRad="38100" dist="38100" dir="2700000" algn="tl" rotWithShape="0">
                    <a:prstClr val="black"/>
                  </a:outerShdw>
                </a:effectLst>
              </a:rPr>
              <a:t>; Measuring the Temple </a:t>
            </a:r>
            <a:r>
              <a:rPr lang="en-US" sz="2400" dirty="0">
                <a:solidFill>
                  <a:srgbClr val="00FFFF"/>
                </a:solidFill>
                <a:effectLst>
                  <a:outerShdw blurRad="38100" dist="38100" dir="2700000" algn="tl" rotWithShape="0">
                    <a:prstClr val="black"/>
                  </a:outerShdw>
                </a:effectLst>
              </a:rPr>
              <a:t>(11:1-2)</a:t>
            </a:r>
            <a:r>
              <a:rPr lang="en-US" sz="2400" dirty="0">
                <a:solidFill>
                  <a:srgbClr val="F5F5F5"/>
                </a:solidFill>
                <a:effectLst>
                  <a:outerShdw blurRad="38100" dist="38100" dir="2700000" algn="tl" rotWithShape="0">
                    <a:prstClr val="black"/>
                  </a:outerShdw>
                </a:effectLst>
              </a:rPr>
              <a:t>; The Two Witnesses </a:t>
            </a:r>
            <a:r>
              <a:rPr lang="en-US" sz="2400" dirty="0">
                <a:solidFill>
                  <a:srgbClr val="00FFFF"/>
                </a:solidFill>
                <a:effectLst>
                  <a:outerShdw blurRad="38100" dist="38100" dir="2700000" algn="tl" rotWithShape="0">
                    <a:prstClr val="black"/>
                  </a:outerShdw>
                </a:effectLst>
              </a:rPr>
              <a:t>(11:3-13)</a:t>
            </a:r>
            <a:r>
              <a:rPr lang="en-US" sz="2400" dirty="0">
                <a:solidFill>
                  <a:srgbClr val="F5F5F5"/>
                </a:solidFill>
                <a:effectLst>
                  <a:outerShdw blurRad="38100" dist="38100" dir="2700000" algn="tl" rotWithShape="0">
                    <a:prstClr val="black"/>
                  </a:outerShdw>
                </a:effectLst>
              </a:rPr>
              <a:t>  </a:t>
            </a:r>
            <a:endParaRPr lang="en-US" sz="2400" dirty="0">
              <a:solidFill>
                <a:srgbClr val="00FFFF"/>
              </a:solidFill>
              <a:effectLst>
                <a:outerShdw blurRad="38100" dist="38100" dir="2700000" algn="tl" rotWithShape="0">
                  <a:prstClr val="black"/>
                </a:outerShdw>
              </a:effectLst>
            </a:endParaRPr>
          </a:p>
          <a:p>
            <a:pPr lvl="1"/>
            <a:r>
              <a:rPr lang="en-US" sz="2800" dirty="0">
                <a:solidFill>
                  <a:srgbClr val="F5F5F5"/>
                </a:solidFill>
                <a:effectLst>
                  <a:outerShdw blurRad="38100" dist="38100" dir="2700000" algn="tl" rotWithShape="0">
                    <a:prstClr val="black"/>
                  </a:outerShdw>
                </a:effectLst>
                <a:ea typeface="+mj-ea"/>
                <a:cs typeface="+mj-cs"/>
              </a:rPr>
              <a:t>Interlude Between Trumpets and Bowls: Persecution, Deliverance and Judgment </a:t>
            </a:r>
            <a:r>
              <a:rPr lang="en-US" sz="2800" dirty="0">
                <a:solidFill>
                  <a:srgbClr val="00FFFF"/>
                </a:solidFill>
                <a:effectLst>
                  <a:outerShdw blurRad="38100" dist="38100" dir="2700000" algn="tl" rotWithShape="0">
                    <a:prstClr val="black"/>
                  </a:outerShdw>
                </a:effectLst>
              </a:rPr>
              <a:t>(12–14)</a:t>
            </a:r>
          </a:p>
          <a:p>
            <a:pPr lvl="1"/>
            <a:r>
              <a:rPr lang="en-US" sz="2800" dirty="0">
                <a:solidFill>
                  <a:srgbClr val="FFD700"/>
                </a:solidFill>
                <a:effectLst>
                  <a:outerShdw blurRad="38100" dist="38100" dir="2700000" algn="tl" rotWithShape="0">
                    <a:prstClr val="black"/>
                  </a:outerShdw>
                </a:effectLst>
                <a:ea typeface="+mj-ea"/>
                <a:cs typeface="+mj-cs"/>
              </a:rPr>
              <a:t>Seven Bowls </a:t>
            </a:r>
            <a:r>
              <a:rPr lang="en-US" sz="2800" dirty="0">
                <a:solidFill>
                  <a:srgbClr val="00FFFF"/>
                </a:solidFill>
                <a:effectLst>
                  <a:outerShdw blurRad="38100" dist="38100" dir="2700000" algn="tl" rotWithShape="0">
                    <a:prstClr val="black"/>
                  </a:outerShdw>
                </a:effectLst>
              </a:rPr>
              <a:t>(15–16) </a:t>
            </a:r>
            <a:endParaRPr lang="en-US" sz="2800" dirty="0">
              <a:solidFill>
                <a:srgbClr val="F5F5F5"/>
              </a:solidFill>
              <a:effectLst>
                <a:outerShdw blurRad="38100" dist="38100" dir="2700000" algn="tl" rotWithShape="0">
                  <a:prstClr val="black"/>
                </a:outerShdw>
              </a:effectLst>
            </a:endParaRPr>
          </a:p>
          <a:p>
            <a:r>
              <a:rPr lang="en-US" sz="3200" dirty="0">
                <a:solidFill>
                  <a:srgbClr val="F5F5F5"/>
                </a:solidFill>
                <a:effectLst>
                  <a:outerShdw blurRad="38100" dist="38100" dir="2700000" algn="tl" rotWithShape="0">
                    <a:prstClr val="black"/>
                  </a:outerShdw>
                </a:effectLst>
                <a:ea typeface="+mj-ea"/>
                <a:cs typeface="+mj-cs"/>
              </a:rPr>
              <a:t>The Fall of Babylon </a:t>
            </a:r>
            <a:r>
              <a:rPr lang="en-US" sz="3200" dirty="0">
                <a:solidFill>
                  <a:srgbClr val="00FFFF"/>
                </a:solidFill>
                <a:effectLst>
                  <a:outerShdw blurRad="38100" dist="38100" dir="2700000" algn="tl" rotWithShape="0">
                    <a:prstClr val="black"/>
                  </a:outerShdw>
                </a:effectLst>
              </a:rPr>
              <a:t>(17:1-19:10) </a:t>
            </a:r>
          </a:p>
          <a:p>
            <a:r>
              <a:rPr lang="en-US" sz="3200" dirty="0">
                <a:solidFill>
                  <a:srgbClr val="F5F5F5"/>
                </a:solidFill>
                <a:effectLst>
                  <a:outerShdw blurRad="38100" dist="38100" dir="2700000" algn="tl" rotWithShape="0">
                    <a:prstClr val="black"/>
                  </a:outerShdw>
                </a:effectLst>
                <a:ea typeface="+mj-ea"/>
                <a:cs typeface="+mj-cs"/>
              </a:rPr>
              <a:t>The Last Battle </a:t>
            </a:r>
            <a:r>
              <a:rPr lang="en-US" sz="3200" dirty="0">
                <a:solidFill>
                  <a:srgbClr val="00FFFF"/>
                </a:solidFill>
                <a:effectLst>
                  <a:outerShdw blurRad="38100" dist="38100" dir="2700000" algn="tl" rotWithShape="0">
                    <a:prstClr val="black"/>
                  </a:outerShdw>
                </a:effectLst>
              </a:rPr>
              <a:t>(19:11-20:15) </a:t>
            </a:r>
          </a:p>
          <a:p>
            <a:r>
              <a:rPr lang="en-US" sz="3200" dirty="0">
                <a:solidFill>
                  <a:srgbClr val="F5F5F5"/>
                </a:solidFill>
                <a:effectLst>
                  <a:outerShdw blurRad="38100" dist="38100" dir="2700000" algn="tl" rotWithShape="0">
                    <a:prstClr val="black"/>
                  </a:outerShdw>
                </a:effectLst>
                <a:ea typeface="+mj-ea"/>
                <a:cs typeface="+mj-cs"/>
              </a:rPr>
              <a:t>The Marriage of Heaven and Earth </a:t>
            </a:r>
            <a:r>
              <a:rPr lang="en-US" sz="3200" dirty="0">
                <a:solidFill>
                  <a:srgbClr val="00FFFF"/>
                </a:solidFill>
                <a:effectLst>
                  <a:outerShdw blurRad="38100" dist="38100" dir="2700000" algn="tl" rotWithShape="0">
                    <a:prstClr val="black"/>
                  </a:outerShdw>
                </a:effectLst>
              </a:rPr>
              <a:t>(21:1-22:5) </a:t>
            </a:r>
          </a:p>
          <a:p>
            <a:r>
              <a:rPr lang="en-US" sz="3200" dirty="0">
                <a:solidFill>
                  <a:srgbClr val="F5F5F5"/>
                </a:solidFill>
                <a:effectLst>
                  <a:outerShdw blurRad="38100" dist="38100" dir="2700000" algn="tl" rotWithShape="0">
                    <a:prstClr val="black"/>
                  </a:outerShdw>
                </a:effectLst>
                <a:ea typeface="+mj-ea"/>
                <a:cs typeface="+mj-cs"/>
              </a:rPr>
              <a:t>Epilogue</a:t>
            </a:r>
            <a:r>
              <a:rPr lang="en-US" sz="3200" dirty="0">
                <a:solidFill>
                  <a:srgbClr val="F5F5F5"/>
                </a:solidFill>
                <a:effectLst>
                  <a:outerShdw blurRad="38100" dist="38100" dir="2700000" algn="tl" rotWithShape="0">
                    <a:prstClr val="black"/>
                  </a:outerShdw>
                </a:effectLst>
              </a:rPr>
              <a:t> </a:t>
            </a:r>
            <a:r>
              <a:rPr lang="en-US" sz="3200" dirty="0">
                <a:solidFill>
                  <a:srgbClr val="00FFFF"/>
                </a:solidFill>
                <a:effectLst>
                  <a:outerShdw blurRad="38100" dist="38100" dir="2700000" algn="tl" rotWithShape="0">
                    <a:prstClr val="black"/>
                  </a:outerShdw>
                </a:effectLst>
              </a:rPr>
              <a:t>(22:6-21) </a:t>
            </a:r>
          </a:p>
          <a:p>
            <a:endParaRPr lang="en-US" sz="3200" dirty="0">
              <a:solidFill>
                <a:srgbClr val="F5F5F5"/>
              </a:solidFill>
              <a:effectLst>
                <a:outerShdw blurRad="50800" dist="38100" dir="2700000" algn="tl" rotWithShape="0">
                  <a:prstClr val="black">
                    <a:alpha val="30000"/>
                  </a:prstClr>
                </a:outerShdw>
              </a:effectLst>
            </a:endParaRPr>
          </a:p>
        </p:txBody>
      </p:sp>
    </p:spTree>
    <p:extLst>
      <p:ext uri="{BB962C8B-B14F-4D97-AF65-F5344CB8AC3E}">
        <p14:creationId xmlns:p14="http://schemas.microsoft.com/office/powerpoint/2010/main" val="175311521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EC1B4178-BAFA-9E1A-03BE-7EE749B2E19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33C1FDA-4CD1-5E87-DE9B-C55A1E12F013}"/>
              </a:ext>
            </a:extLst>
          </p:cNvPr>
          <p:cNvSpPr>
            <a:spLocks noGrp="1"/>
          </p:cNvSpPr>
          <p:nvPr>
            <p:ph type="title"/>
          </p:nvPr>
        </p:nvSpPr>
        <p:spPr>
          <a:xfrm>
            <a:off x="0" y="1"/>
            <a:ext cx="12192000" cy="713064"/>
          </a:xfrm>
        </p:spPr>
        <p:txBody>
          <a:bodyPr>
            <a:noAutofit/>
          </a:bodyPr>
          <a:lstStyle/>
          <a:p>
            <a:pPr algn="ctr"/>
            <a:r>
              <a:rPr lang="en-US" sz="4800" b="1" dirty="0">
                <a:solidFill>
                  <a:srgbClr val="F5F5F5"/>
                </a:solidFill>
                <a:effectLst>
                  <a:outerShdw blurRad="38100" dist="38100" dir="2700000" algn="ctr" rotWithShape="0">
                    <a:schemeClr val="tx1"/>
                  </a:outerShdw>
                </a:effectLst>
                <a:ea typeface="Tahoma" panose="020B0604030504040204" pitchFamily="34" charset="0"/>
                <a:cs typeface="Tahoma" panose="020B0604030504040204" pitchFamily="34" charset="0"/>
              </a:rPr>
              <a:t>The Third Woe and Seventh Trumpet (11:14-19)</a:t>
            </a:r>
          </a:p>
        </p:txBody>
      </p:sp>
      <p:sp>
        <p:nvSpPr>
          <p:cNvPr id="5" name="Content Placeholder 4">
            <a:extLst>
              <a:ext uri="{FF2B5EF4-FFF2-40B4-BE49-F238E27FC236}">
                <a16:creationId xmlns:a16="http://schemas.microsoft.com/office/drawing/2014/main" id="{A62C4A8C-FF16-B50D-7A2A-6A0B63243675}"/>
              </a:ext>
            </a:extLst>
          </p:cNvPr>
          <p:cNvSpPr>
            <a:spLocks noGrp="1"/>
          </p:cNvSpPr>
          <p:nvPr>
            <p:ph idx="1"/>
          </p:nvPr>
        </p:nvSpPr>
        <p:spPr>
          <a:xfrm>
            <a:off x="323273" y="675314"/>
            <a:ext cx="11610109" cy="6182687"/>
          </a:xfrm>
        </p:spPr>
        <p:txBody>
          <a:bodyPr>
            <a:normAutofit fontScale="92500" lnSpcReduction="20000"/>
          </a:bodyPr>
          <a:lstStyle/>
          <a:p>
            <a:pPr marL="0" indent="0">
              <a:buNone/>
            </a:pP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11:14</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second woe has passed; the third woe is coming soon.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15</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seventh angel sounded his trumpet, and there were loud voices in heaven, which said: “The kingdom of the world has become the kingdom of our Lord and of his Christ, and he will reign for ever and ever.”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16</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twenty-four elders, who were seated on their thrones before God, fell on their faces and worshiped God,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17</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saying: “We give thanks to you, Lord God Almighty, the One who is and who was, because you have taken your great power and have begun to reign.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18</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nations were angry; and your wrath has come. The time has come for judging the dead, and for rewarding your servants the prophets and your saints and those who reverence your name, both small and great-- and for destroying those who destroy the earth.” </a:t>
            </a:r>
            <a:r>
              <a:rPr lang="en-US" sz="36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19</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God's temple in heaven was opened, and within his temple was seen the ark of his covenant. And there came flashes of lightning, rumblings, peals of thunder, an earthquake and a great hailstorm. </a:t>
            </a:r>
            <a:r>
              <a:rPr lang="en-US" sz="3600" dirty="0">
                <a:solidFill>
                  <a:srgbClr val="F5F5F5"/>
                </a:solidFill>
                <a:effectLst>
                  <a:outerShdw blurRad="38100" dist="38100" dir="27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(NIV)</a:t>
            </a:r>
            <a:endPar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420052032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9308F029-D20E-A0D4-738C-20B8B5BF0093}"/>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664A3C81-40BF-88E9-738B-31E34585F8BE}"/>
              </a:ext>
            </a:extLst>
          </p:cNvPr>
          <p:cNvSpPr>
            <a:spLocks noGrp="1"/>
          </p:cNvSpPr>
          <p:nvPr>
            <p:ph type="title"/>
          </p:nvPr>
        </p:nvSpPr>
        <p:spPr>
          <a:xfrm>
            <a:off x="0" y="0"/>
            <a:ext cx="12192000" cy="503339"/>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11:14</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second woe has passed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behold,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third woe is soon to come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13117FC7-09CB-8C94-8AA1-20BA8A09525F}"/>
              </a:ext>
            </a:extLst>
          </p:cNvPr>
          <p:cNvSpPr>
            <a:spLocks noGrp="1"/>
          </p:cNvSpPr>
          <p:nvPr>
            <p:ph idx="1"/>
          </p:nvPr>
        </p:nvSpPr>
        <p:spPr>
          <a:xfrm>
            <a:off x="33556" y="570411"/>
            <a:ext cx="12025617" cy="6287592"/>
          </a:xfrm>
        </p:spPr>
        <p:txBody>
          <a:bodyPr>
            <a:normAutofit fontScale="85000" lnSpcReduction="20000"/>
          </a:bodyPr>
          <a:lstStyle/>
          <a:p>
            <a:r>
              <a:rPr lang="en-US" sz="3200" dirty="0">
                <a:solidFill>
                  <a:srgbClr val="F5F5F5"/>
                </a:solidFill>
                <a:effectLst>
                  <a:outerShdw blurRad="38100" dist="38100" dir="2700000" algn="ctr" rotWithShape="0">
                    <a:schemeClr val="tx1"/>
                  </a:outerShdw>
                </a:effectLst>
              </a:rPr>
              <a:t>In Revelation 8:13, after the first </a:t>
            </a:r>
            <a:r>
              <a:rPr lang="en-US" sz="3200" b="1" i="1" dirty="0">
                <a:solidFill>
                  <a:srgbClr val="F5F5F5"/>
                </a:solidFill>
                <a:effectLst>
                  <a:outerShdw blurRad="38100" dist="38100" dir="2700000" algn="ctr" rotWithShape="0">
                    <a:schemeClr val="tx1"/>
                  </a:outerShdw>
                </a:effectLst>
              </a:rPr>
              <a:t>four</a:t>
            </a:r>
            <a:r>
              <a:rPr lang="en-US" sz="3200" dirty="0">
                <a:solidFill>
                  <a:srgbClr val="F5F5F5"/>
                </a:solidFill>
                <a:effectLst>
                  <a:outerShdw blurRad="38100" dist="38100" dir="2700000" algn="ctr" rotWithShape="0">
                    <a:schemeClr val="tx1"/>
                  </a:outerShdw>
                </a:effectLst>
              </a:rPr>
              <a:t> trumpets had blown, we were introduced to three “woes”: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Woe, woe, woe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 those who dwell on the earth, at the blasts of the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other</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trumpets that the three angels are about to blow!</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From this we see that the </a:t>
            </a:r>
            <a:r>
              <a:rPr lang="en-US" sz="3200" b="1" i="1" dirty="0">
                <a:solidFill>
                  <a:srgbClr val="F5F5F5"/>
                </a:solidFill>
                <a:effectLst>
                  <a:outerShdw blurRad="38100" dist="38100" dir="2700000" algn="ctr" rotWithShape="0">
                    <a:schemeClr val="tx1"/>
                  </a:outerShdw>
                </a:effectLst>
              </a:rPr>
              <a:t>three woes </a:t>
            </a:r>
            <a:r>
              <a:rPr lang="en-US" sz="3200" dirty="0">
                <a:solidFill>
                  <a:srgbClr val="F5F5F5"/>
                </a:solidFill>
                <a:effectLst>
                  <a:outerShdw blurRad="38100" dist="38100" dir="2700000" algn="ctr" rotWithShape="0">
                    <a:schemeClr val="tx1"/>
                  </a:outerShdw>
                </a:effectLst>
              </a:rPr>
              <a:t>correspond to the </a:t>
            </a:r>
            <a:r>
              <a:rPr lang="en-US" sz="3200" b="1" i="1" dirty="0">
                <a:solidFill>
                  <a:srgbClr val="F5F5F5"/>
                </a:solidFill>
                <a:effectLst>
                  <a:outerShdw blurRad="38100" dist="38100" dir="2700000" algn="ctr" rotWithShape="0">
                    <a:schemeClr val="tx1"/>
                  </a:outerShdw>
                </a:effectLst>
              </a:rPr>
              <a:t>last three trumpets</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first woe</a:t>
            </a:r>
            <a:r>
              <a:rPr lang="en-US" sz="3200" dirty="0">
                <a:solidFill>
                  <a:srgbClr val="F5F5F5"/>
                </a:solidFill>
                <a:effectLst>
                  <a:outerShdw blurRad="38100" dist="38100" dir="2700000" algn="ctr" rotWithShape="0">
                    <a:schemeClr val="tx1"/>
                  </a:outerShdw>
                </a:effectLst>
              </a:rPr>
              <a:t>” (which is the </a:t>
            </a:r>
            <a:r>
              <a:rPr lang="en-US" sz="3200" b="1" i="1" dirty="0">
                <a:solidFill>
                  <a:srgbClr val="F5F5F5"/>
                </a:solidFill>
                <a:effectLst>
                  <a:outerShdw blurRad="38100" dist="38100" dir="2700000" algn="ctr" rotWithShape="0">
                    <a:schemeClr val="tx1"/>
                  </a:outerShdw>
                </a:effectLst>
              </a:rPr>
              <a:t>fifth</a:t>
            </a:r>
            <a:r>
              <a:rPr lang="en-US" sz="3200" dirty="0">
                <a:solidFill>
                  <a:srgbClr val="F5F5F5"/>
                </a:solidFill>
                <a:effectLst>
                  <a:outerShdw blurRad="38100" dist="38100" dir="2700000" algn="ctr" rotWithShape="0">
                    <a:schemeClr val="tx1"/>
                  </a:outerShdw>
                </a:effectLst>
              </a:rPr>
              <a:t> trumpet) ended before the sixth trumpet sounded (9:12–13). </a:t>
            </a:r>
          </a:p>
          <a:p>
            <a:r>
              <a:rPr lang="en-US" sz="3200" dirty="0">
                <a:solidFill>
                  <a:srgbClr val="F5F5F5"/>
                </a:solidFill>
                <a:effectLst>
                  <a:outerShdw blurRad="38100" dist="38100" dir="2700000" algn="ctr" rotWithShape="0">
                    <a:schemeClr val="tx1"/>
                  </a:outerShdw>
                </a:effectLst>
              </a:rPr>
              <a:t>And now we see here that:</a:t>
            </a:r>
          </a:p>
          <a:p>
            <a:pPr lvl="1"/>
            <a:r>
              <a:rPr lang="en-US" sz="2800" dirty="0">
                <a:solidFill>
                  <a:srgbClr val="F5F5F5"/>
                </a:solidFill>
                <a:effectLst>
                  <a:outerShdw blurRad="38100" dist="38100" dir="2700000" algn="ctr" rotWithShape="0">
                    <a:schemeClr val="tx1"/>
                  </a:outerShdw>
                </a:effectLst>
              </a:rPr>
              <a:t>The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second woe</a:t>
            </a:r>
            <a:r>
              <a:rPr lang="en-US" sz="2800" dirty="0">
                <a:solidFill>
                  <a:srgbClr val="F5F5F5"/>
                </a:solidFill>
                <a:effectLst>
                  <a:outerShdw blurRad="38100" dist="38100" dir="2700000" algn="ctr" rotWithShape="0">
                    <a:schemeClr val="tx1"/>
                  </a:outerShdw>
                </a:effectLst>
              </a:rPr>
              <a:t>” (which is the </a:t>
            </a:r>
            <a:r>
              <a:rPr lang="en-US" sz="2800" b="1" i="1" dirty="0">
                <a:solidFill>
                  <a:srgbClr val="F5F5F5"/>
                </a:solidFill>
                <a:effectLst>
                  <a:outerShdw blurRad="38100" dist="38100" dir="2700000" algn="ctr" rotWithShape="0">
                    <a:schemeClr val="tx1"/>
                  </a:outerShdw>
                </a:effectLst>
              </a:rPr>
              <a:t>sixth</a:t>
            </a:r>
            <a:r>
              <a:rPr lang="en-US" sz="2800" dirty="0">
                <a:solidFill>
                  <a:srgbClr val="F5F5F5"/>
                </a:solidFill>
                <a:effectLst>
                  <a:outerShdw blurRad="38100" dist="38100" dir="2700000" algn="ctr" rotWithShape="0">
                    <a:schemeClr val="tx1"/>
                  </a:outerShdw>
                </a:effectLst>
              </a:rPr>
              <a:t> trumpet)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has passed</a:t>
            </a:r>
            <a:r>
              <a:rPr lang="en-US" sz="2800" dirty="0">
                <a:solidFill>
                  <a:srgbClr val="F5F5F5"/>
                </a:solidFill>
                <a:effectLst>
                  <a:outerShdw blurRad="38100" dist="38100" dir="2700000" algn="ctr" rotWithShape="0">
                    <a:schemeClr val="tx1"/>
                  </a:outerShdw>
                </a:effectLst>
              </a:rPr>
              <a:t>”</a:t>
            </a:r>
          </a:p>
          <a:p>
            <a:pPr lvl="1"/>
            <a:r>
              <a:rPr lang="en-US" sz="2800" dirty="0">
                <a:solidFill>
                  <a:srgbClr val="F5F5F5"/>
                </a:solidFill>
                <a:effectLst>
                  <a:outerShdw blurRad="38100" dist="38100" dir="2700000" algn="ctr" rotWithShape="0">
                    <a:schemeClr val="tx1"/>
                  </a:outerShdw>
                </a:effectLst>
              </a:rPr>
              <a:t>And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third woe </a:t>
            </a:r>
            <a:r>
              <a:rPr lang="en-US" sz="2800" dirty="0">
                <a:solidFill>
                  <a:srgbClr val="F5F5F5"/>
                </a:solidFill>
                <a:effectLst>
                  <a:outerShdw blurRad="38100" dist="38100" dir="2700000" algn="ctr" rotWithShape="0">
                    <a:schemeClr val="tx1"/>
                  </a:outerShdw>
                </a:effectLst>
              </a:rPr>
              <a:t>(which is the </a:t>
            </a:r>
            <a:r>
              <a:rPr lang="en-US" sz="2800" b="1" i="1" dirty="0">
                <a:solidFill>
                  <a:srgbClr val="F5F5F5"/>
                </a:solidFill>
                <a:effectLst>
                  <a:outerShdw blurRad="38100" dist="38100" dir="2700000" algn="ctr" rotWithShape="0">
                    <a:schemeClr val="tx1"/>
                  </a:outerShdw>
                </a:effectLst>
              </a:rPr>
              <a:t>seventh</a:t>
            </a:r>
            <a:r>
              <a:rPr lang="en-US" sz="2800" dirty="0">
                <a:solidFill>
                  <a:srgbClr val="F5F5F5"/>
                </a:solidFill>
                <a:effectLst>
                  <a:outerShdw blurRad="38100" dist="38100" dir="2700000" algn="ctr" rotWithShape="0">
                    <a:schemeClr val="tx1"/>
                  </a:outerShdw>
                </a:effectLst>
              </a:rPr>
              <a:t> trumpet)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is soon to come.</a:t>
            </a:r>
            <a:r>
              <a:rPr lang="en-US" sz="28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We’re not told what all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third woe</a:t>
            </a:r>
            <a:r>
              <a:rPr lang="en-US" sz="3200" dirty="0">
                <a:solidFill>
                  <a:srgbClr val="F5F5F5"/>
                </a:solidFill>
                <a:effectLst>
                  <a:outerShdw blurRad="38100" dist="38100" dir="2700000" algn="ctr" rotWithShape="0">
                    <a:schemeClr val="tx1"/>
                  </a:outerShdw>
                </a:effectLst>
              </a:rPr>
              <a:t>” includes (since the text never explicitly mentions when the third woe has ended), but it </a:t>
            </a:r>
            <a:r>
              <a:rPr lang="en-US" sz="3200" b="1" i="1" dirty="0">
                <a:solidFill>
                  <a:srgbClr val="F5F5F5"/>
                </a:solidFill>
                <a:effectLst>
                  <a:outerShdw blurRad="38100" dist="38100" dir="2700000" algn="ctr" rotWithShape="0">
                    <a:schemeClr val="tx1"/>
                  </a:outerShdw>
                </a:effectLst>
              </a:rPr>
              <a:t>probably</a:t>
            </a:r>
            <a:r>
              <a:rPr lang="en-US" sz="3200" dirty="0">
                <a:solidFill>
                  <a:srgbClr val="F5F5F5"/>
                </a:solidFill>
                <a:effectLst>
                  <a:outerShdw blurRad="38100" dist="38100" dir="2700000" algn="ctr" rotWithShape="0">
                    <a:schemeClr val="tx1"/>
                  </a:outerShdw>
                </a:effectLst>
              </a:rPr>
              <a:t> </a:t>
            </a:r>
            <a:r>
              <a:rPr lang="en-US" sz="3200" b="1" i="1" dirty="0">
                <a:solidFill>
                  <a:srgbClr val="F5F5F5"/>
                </a:solidFill>
                <a:effectLst>
                  <a:outerShdw blurRad="38100" dist="38100" dir="2700000" algn="ctr" rotWithShape="0">
                    <a:schemeClr val="tx1"/>
                  </a:outerShdw>
                </a:effectLst>
              </a:rPr>
              <a:t>includes</a:t>
            </a:r>
            <a:r>
              <a:rPr lang="en-US" sz="3200" dirty="0">
                <a:solidFill>
                  <a:srgbClr val="F5F5F5"/>
                </a:solidFill>
                <a:effectLst>
                  <a:outerShdw blurRad="38100" dist="38100" dir="2700000" algn="ctr" rotWithShape="0">
                    <a:schemeClr val="tx1"/>
                  </a:outerShdw>
                </a:effectLst>
              </a:rPr>
              <a:t>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woe</a:t>
            </a:r>
            <a:r>
              <a:rPr lang="en-US" sz="3200" dirty="0">
                <a:solidFill>
                  <a:srgbClr val="F5F5F5"/>
                </a:solidFill>
                <a:effectLst>
                  <a:outerShdw blurRad="38100" dist="38100" dir="2700000" algn="ctr" rotWithShape="0">
                    <a:schemeClr val="tx1"/>
                  </a:outerShdw>
                </a:effectLst>
              </a:rPr>
              <a:t>” following Satan’s expulsion from heaven that we will see in 12:12: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woe</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to you, O earth and sea, for the devil has come down to you in great wrath, because he knows that his time is short!</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Thus, there is an increase in </a:t>
            </a:r>
            <a:r>
              <a:rPr lang="en-US" sz="3200" b="1" i="1" dirty="0">
                <a:solidFill>
                  <a:srgbClr val="F5F5F5"/>
                </a:solidFill>
                <a:effectLst>
                  <a:outerShdw blurRad="38100" dist="38100" dir="2700000" algn="ctr" rotWithShape="0">
                    <a:schemeClr val="tx1"/>
                  </a:outerShdw>
                </a:effectLst>
              </a:rPr>
              <a:t>intensity</a:t>
            </a:r>
            <a:r>
              <a:rPr lang="en-US" sz="3200" dirty="0">
                <a:solidFill>
                  <a:srgbClr val="F5F5F5"/>
                </a:solidFill>
                <a:effectLst>
                  <a:outerShdw blurRad="38100" dist="38100" dir="2700000" algn="ctr" rotWithShape="0">
                    <a:schemeClr val="tx1"/>
                  </a:outerShdw>
                </a:effectLst>
              </a:rPr>
              <a:t> between the last two woes: </a:t>
            </a:r>
          </a:p>
          <a:p>
            <a:pPr lvl="1"/>
            <a:r>
              <a:rPr lang="en-US" sz="2800" dirty="0">
                <a:solidFill>
                  <a:srgbClr val="F5F5F5"/>
                </a:solidFill>
                <a:effectLst>
                  <a:outerShdw blurRad="38100" dist="38100" dir="2700000" algn="ctr" rotWithShape="0">
                    <a:schemeClr val="tx1"/>
                  </a:outerShdw>
                </a:effectLst>
              </a:rPr>
              <a:t>In the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second woe</a:t>
            </a:r>
            <a:r>
              <a:rPr lang="en-US" sz="2800" dirty="0">
                <a:solidFill>
                  <a:srgbClr val="F5F5F5"/>
                </a:solidFill>
                <a:effectLst>
                  <a:outerShdw blurRad="38100" dist="38100" dir="2700000" algn="ctr" rotWithShape="0">
                    <a:schemeClr val="tx1"/>
                  </a:outerShdw>
                </a:effectLst>
              </a:rPr>
              <a:t>”, the </a:t>
            </a:r>
            <a:r>
              <a:rPr lang="en-US" sz="2800" b="1" i="1" dirty="0">
                <a:solidFill>
                  <a:srgbClr val="F5F5F5"/>
                </a:solidFill>
                <a:effectLst>
                  <a:outerShdw blurRad="38100" dist="38100" dir="2700000" algn="ctr" rotWithShape="0">
                    <a:schemeClr val="tx1"/>
                  </a:outerShdw>
                </a:effectLst>
              </a:rPr>
              <a:t>temple</a:t>
            </a:r>
            <a:r>
              <a:rPr lang="en-US" sz="2800" dirty="0">
                <a:solidFill>
                  <a:srgbClr val="F5F5F5"/>
                </a:solidFill>
                <a:effectLst>
                  <a:outerShdw blurRad="38100" dist="38100" dir="2700000" algn="ctr" rotWithShape="0">
                    <a:schemeClr val="tx1"/>
                  </a:outerShdw>
                </a:effectLst>
              </a:rPr>
              <a:t> was “cast out” like a demon (11:2)</a:t>
            </a:r>
          </a:p>
          <a:p>
            <a:pPr lvl="1"/>
            <a:r>
              <a:rPr lang="en-US" sz="2800" dirty="0">
                <a:solidFill>
                  <a:srgbClr val="F5F5F5"/>
                </a:solidFill>
                <a:effectLst>
                  <a:outerShdw blurRad="38100" dist="38100" dir="2700000" algn="ctr" rotWithShape="0">
                    <a:schemeClr val="tx1"/>
                  </a:outerShdw>
                </a:effectLst>
              </a:rPr>
              <a:t>As a part of the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third woe</a:t>
            </a:r>
            <a:r>
              <a:rPr lang="en-US" sz="2800" dirty="0">
                <a:solidFill>
                  <a:srgbClr val="F5F5F5"/>
                </a:solidFill>
                <a:effectLst>
                  <a:outerShdw blurRad="38100" dist="38100" dir="2700000" algn="ctr" rotWithShape="0">
                    <a:schemeClr val="tx1"/>
                  </a:outerShdw>
                </a:effectLst>
              </a:rPr>
              <a:t>”, </a:t>
            </a:r>
            <a:r>
              <a:rPr lang="en-US" sz="2800" b="1" i="1" dirty="0">
                <a:solidFill>
                  <a:srgbClr val="F5F5F5"/>
                </a:solidFill>
                <a:effectLst>
                  <a:outerShdw blurRad="38100" dist="38100" dir="2700000" algn="ctr" rotWithShape="0">
                    <a:schemeClr val="tx1"/>
                  </a:outerShdw>
                </a:effectLst>
              </a:rPr>
              <a:t>Satan himself </a:t>
            </a:r>
            <a:r>
              <a:rPr lang="en-US" sz="2800" dirty="0">
                <a:solidFill>
                  <a:srgbClr val="F5F5F5"/>
                </a:solidFill>
                <a:effectLst>
                  <a:outerShdw blurRad="38100" dist="38100" dir="2700000" algn="ctr" rotWithShape="0">
                    <a:schemeClr val="tx1"/>
                  </a:outerShdw>
                </a:effectLst>
              </a:rPr>
              <a:t>will be “cast out” of heaven to the earth (12:10) where, in the short time he has remaining, he will </a:t>
            </a:r>
            <a:r>
              <a:rPr lang="en-US" sz="2800" b="1" i="1" dirty="0">
                <a:solidFill>
                  <a:srgbClr val="F5F5F5"/>
                </a:solidFill>
                <a:effectLst>
                  <a:outerShdw blurRad="38100" dist="38100" dir="2700000" algn="ctr" rotWithShape="0">
                    <a:schemeClr val="tx1"/>
                  </a:outerShdw>
                </a:effectLst>
              </a:rPr>
              <a:t>intensify</a:t>
            </a:r>
            <a:r>
              <a:rPr lang="en-US" sz="2800" dirty="0">
                <a:solidFill>
                  <a:srgbClr val="F5F5F5"/>
                </a:solidFill>
                <a:effectLst>
                  <a:outerShdw blurRad="38100" dist="38100" dir="2700000" algn="ctr" rotWithShape="0">
                    <a:schemeClr val="tx1"/>
                  </a:outerShdw>
                </a:effectLst>
              </a:rPr>
              <a:t> his persecution of believers on the earth (Revelation 12:12–17).</a:t>
            </a:r>
          </a:p>
        </p:txBody>
      </p:sp>
    </p:spTree>
    <p:extLst>
      <p:ext uri="{BB962C8B-B14F-4D97-AF65-F5344CB8AC3E}">
        <p14:creationId xmlns:p14="http://schemas.microsoft.com/office/powerpoint/2010/main" val="294058664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6" end="6"/>
                                            </p:txEl>
                                          </p:spTgt>
                                        </p:tgtEl>
                                        <p:attrNameLst>
                                          <p:attrName>style.visibility</p:attrName>
                                        </p:attrNameLst>
                                      </p:cBhvr>
                                      <p:to>
                                        <p:strVal val="visible"/>
                                      </p:to>
                                    </p:set>
                                    <p:anim calcmode="lin" valueType="num">
                                      <p:cBhvr>
                                        <p:cTn id="49"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51" dur="500"/>
                                        <p:tgtEl>
                                          <p:spTgt spid="5">
                                            <p:txEl>
                                              <p:pRg st="6" end="6"/>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7" end="7"/>
                                            </p:txEl>
                                          </p:spTgt>
                                        </p:tgtEl>
                                        <p:attrNameLst>
                                          <p:attrName>style.visibility</p:attrName>
                                        </p:attrNameLst>
                                      </p:cBhvr>
                                      <p:to>
                                        <p:strVal val="visible"/>
                                      </p:to>
                                    </p:set>
                                    <p:anim calcmode="lin" valueType="num">
                                      <p:cBhvr>
                                        <p:cTn id="56"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8" dur="500"/>
                                        <p:tgtEl>
                                          <p:spTgt spid="5">
                                            <p:txEl>
                                              <p:pRg st="7" end="7"/>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53" presetClass="entr" presetSubtype="16" fill="hold" nodeType="clickEffect">
                                  <p:stCondLst>
                                    <p:cond delay="0"/>
                                  </p:stCondLst>
                                  <p:childTnLst>
                                    <p:set>
                                      <p:cBhvr>
                                        <p:cTn id="62" dur="1" fill="hold">
                                          <p:stCondLst>
                                            <p:cond delay="0"/>
                                          </p:stCondLst>
                                        </p:cTn>
                                        <p:tgtEl>
                                          <p:spTgt spid="5">
                                            <p:txEl>
                                              <p:pRg st="8" end="8"/>
                                            </p:txEl>
                                          </p:spTgt>
                                        </p:tgtEl>
                                        <p:attrNameLst>
                                          <p:attrName>style.visibility</p:attrName>
                                        </p:attrNameLst>
                                      </p:cBhvr>
                                      <p:to>
                                        <p:strVal val="visible"/>
                                      </p:to>
                                    </p:set>
                                    <p:anim calcmode="lin" valueType="num">
                                      <p:cBhvr>
                                        <p:cTn id="63"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64"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65" dur="500"/>
                                        <p:tgtEl>
                                          <p:spTgt spid="5">
                                            <p:txEl>
                                              <p:pRg st="8" end="8"/>
                                            </p:txEl>
                                          </p:spTgt>
                                        </p:tgtEl>
                                      </p:cBhvr>
                                    </p:animEffect>
                                  </p:childTnLst>
                                </p:cTn>
                              </p:par>
                            </p:childTnLst>
                          </p:cTn>
                        </p:par>
                      </p:childTnLst>
                    </p:cTn>
                  </p:par>
                  <p:par>
                    <p:cTn id="66" fill="hold">
                      <p:stCondLst>
                        <p:cond delay="indefinite"/>
                      </p:stCondLst>
                      <p:childTnLst>
                        <p:par>
                          <p:cTn id="67" fill="hold">
                            <p:stCondLst>
                              <p:cond delay="0"/>
                            </p:stCondLst>
                            <p:childTnLst>
                              <p:par>
                                <p:cTn id="68" presetID="53" presetClass="entr" presetSubtype="16" fill="hold" nodeType="clickEffect">
                                  <p:stCondLst>
                                    <p:cond delay="0"/>
                                  </p:stCondLst>
                                  <p:childTnLst>
                                    <p:set>
                                      <p:cBhvr>
                                        <p:cTn id="69" dur="1" fill="hold">
                                          <p:stCondLst>
                                            <p:cond delay="0"/>
                                          </p:stCondLst>
                                        </p:cTn>
                                        <p:tgtEl>
                                          <p:spTgt spid="5">
                                            <p:txEl>
                                              <p:pRg st="9" end="9"/>
                                            </p:txEl>
                                          </p:spTgt>
                                        </p:tgtEl>
                                        <p:attrNameLst>
                                          <p:attrName>style.visibility</p:attrName>
                                        </p:attrNameLst>
                                      </p:cBhvr>
                                      <p:to>
                                        <p:strVal val="visible"/>
                                      </p:to>
                                    </p:set>
                                    <p:anim calcmode="lin" valueType="num">
                                      <p:cBhvr>
                                        <p:cTn id="70" dur="500" fill="hold"/>
                                        <p:tgtEl>
                                          <p:spTgt spid="5">
                                            <p:txEl>
                                              <p:pRg st="9" end="9"/>
                                            </p:txEl>
                                          </p:spTgt>
                                        </p:tgtEl>
                                        <p:attrNameLst>
                                          <p:attrName>ppt_w</p:attrName>
                                        </p:attrNameLst>
                                      </p:cBhvr>
                                      <p:tavLst>
                                        <p:tav tm="0">
                                          <p:val>
                                            <p:fltVal val="0"/>
                                          </p:val>
                                        </p:tav>
                                        <p:tav tm="100000">
                                          <p:val>
                                            <p:strVal val="#ppt_w"/>
                                          </p:val>
                                        </p:tav>
                                      </p:tavLst>
                                    </p:anim>
                                    <p:anim calcmode="lin" valueType="num">
                                      <p:cBhvr>
                                        <p:cTn id="71" dur="500" fill="hold"/>
                                        <p:tgtEl>
                                          <p:spTgt spid="5">
                                            <p:txEl>
                                              <p:pRg st="9" end="9"/>
                                            </p:txEl>
                                          </p:spTgt>
                                        </p:tgtEl>
                                        <p:attrNameLst>
                                          <p:attrName>ppt_h</p:attrName>
                                        </p:attrNameLst>
                                      </p:cBhvr>
                                      <p:tavLst>
                                        <p:tav tm="0">
                                          <p:val>
                                            <p:fltVal val="0"/>
                                          </p:val>
                                        </p:tav>
                                        <p:tav tm="100000">
                                          <p:val>
                                            <p:strVal val="#ppt_h"/>
                                          </p:val>
                                        </p:tav>
                                      </p:tavLst>
                                    </p:anim>
                                    <p:animEffect transition="in" filter="fade">
                                      <p:cBhvr>
                                        <p:cTn id="72" dur="500"/>
                                        <p:tgtEl>
                                          <p:spTgt spid="5">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BFAC6EBF-C547-4051-D404-6F37A783097B}"/>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EAADB832-A918-6E2B-11D8-B53DF32AA0B0}"/>
              </a:ext>
            </a:extLst>
          </p:cNvPr>
          <p:cNvSpPr>
            <a:spLocks noGrp="1"/>
          </p:cNvSpPr>
          <p:nvPr>
            <p:ph type="title"/>
          </p:nvPr>
        </p:nvSpPr>
        <p:spPr>
          <a:xfrm>
            <a:off x="0" y="0"/>
            <a:ext cx="12192000" cy="107379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seventh angel blew his trumpet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there were loud voices in heaven, saying, “The kingdom of the world has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become the kingdom of our Lord and of his Christ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he shall reign forever and ever.”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8346A56E-740C-B38E-1E91-2E61E0721C02}"/>
              </a:ext>
            </a:extLst>
          </p:cNvPr>
          <p:cNvSpPr>
            <a:spLocks noGrp="1"/>
          </p:cNvSpPr>
          <p:nvPr>
            <p:ph idx="1"/>
          </p:nvPr>
        </p:nvSpPr>
        <p:spPr>
          <a:xfrm>
            <a:off x="33556" y="1166949"/>
            <a:ext cx="12025617" cy="5691051"/>
          </a:xfrm>
        </p:spPr>
        <p:txBody>
          <a:bodyPr>
            <a:normAutofit fontScale="85000" lnSpcReduction="20000"/>
          </a:bodyPr>
          <a:lstStyle/>
          <a:p>
            <a:r>
              <a:rPr lang="en-US" sz="3200" dirty="0">
                <a:solidFill>
                  <a:srgbClr val="F5F5F5"/>
                </a:solidFill>
                <a:effectLst>
                  <a:outerShdw blurRad="38100" dist="38100" dir="2700000" algn="ctr" rotWithShape="0">
                    <a:schemeClr val="tx1"/>
                  </a:outerShdw>
                </a:effectLst>
              </a:rPr>
              <a:t>So, here we the blowing of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seventh… trumpet</a:t>
            </a:r>
            <a:r>
              <a:rPr lang="en-US" sz="3200" dirty="0">
                <a:solidFill>
                  <a:srgbClr val="F5F5F5"/>
                </a:solidFill>
                <a:effectLst>
                  <a:outerShdw blurRad="38100" dist="38100" dir="2700000" algn="ctr" rotWithShape="0">
                    <a:schemeClr val="tx1"/>
                  </a:outerShdw>
                </a:effectLst>
              </a:rPr>
              <a:t>” – the </a:t>
            </a:r>
            <a:r>
              <a:rPr lang="en-US" sz="3200" b="1" i="1" dirty="0">
                <a:solidFill>
                  <a:srgbClr val="F5F5F5"/>
                </a:solidFill>
                <a:effectLst>
                  <a:outerShdw blurRad="38100" dist="38100" dir="2700000" algn="ctr" rotWithShape="0">
                    <a:schemeClr val="tx1"/>
                  </a:outerShdw>
                </a:effectLst>
              </a:rPr>
              <a:t>last</a:t>
            </a:r>
            <a:r>
              <a:rPr lang="en-US" sz="3200" dirty="0">
                <a:solidFill>
                  <a:srgbClr val="F5F5F5"/>
                </a:solidFill>
                <a:effectLst>
                  <a:outerShdw blurRad="38100" dist="38100" dir="2700000" algn="ctr" rotWithShape="0">
                    <a:schemeClr val="tx1"/>
                  </a:outerShdw>
                </a:effectLst>
              </a:rPr>
              <a:t> of the seven trumpet judgements.</a:t>
            </a:r>
          </a:p>
          <a:p>
            <a:r>
              <a:rPr lang="en-US" sz="3200" b="1" i="1" dirty="0">
                <a:solidFill>
                  <a:srgbClr val="F5F5F5"/>
                </a:solidFill>
                <a:effectLst>
                  <a:outerShdw blurRad="38100" dist="38100" dir="2700000" algn="ctr" rotWithShape="0">
                    <a:schemeClr val="tx1"/>
                  </a:outerShdw>
                </a:effectLst>
              </a:rPr>
              <a:t>This</a:t>
            </a:r>
            <a:r>
              <a:rPr lang="en-US" sz="3200" dirty="0">
                <a:solidFill>
                  <a:srgbClr val="F5F5F5"/>
                </a:solidFill>
                <a:effectLst>
                  <a:outerShdw blurRad="38100" dist="38100" dir="2700000" algn="ctr" rotWithShape="0">
                    <a:schemeClr val="tx1"/>
                  </a:outerShdw>
                </a:effectLst>
              </a:rPr>
              <a:t> seventh (and last)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trumpet</a:t>
            </a:r>
            <a:r>
              <a:rPr lang="en-US" sz="3200" dirty="0">
                <a:solidFill>
                  <a:srgbClr val="F5F5F5"/>
                </a:solidFill>
                <a:effectLst>
                  <a:outerShdw blurRad="38100" dist="38100" dir="2700000" algn="ctr" rotWithShape="0">
                    <a:schemeClr val="tx1"/>
                  </a:outerShdw>
                </a:effectLst>
              </a:rPr>
              <a:t>” is </a:t>
            </a:r>
            <a:r>
              <a:rPr lang="en-US" sz="3200" b="1" i="1" dirty="0">
                <a:solidFill>
                  <a:srgbClr val="F5F5F5"/>
                </a:solidFill>
                <a:effectLst>
                  <a:outerShdw blurRad="38100" dist="38100" dir="2700000" algn="ctr" rotWithShape="0">
                    <a:schemeClr val="tx1"/>
                  </a:outerShdw>
                </a:effectLst>
              </a:rPr>
              <a:t>distinct from </a:t>
            </a:r>
            <a:r>
              <a:rPr lang="en-US" sz="3200" dirty="0">
                <a:solidFill>
                  <a:srgbClr val="F5F5F5"/>
                </a:solidFill>
                <a:effectLst>
                  <a:outerShdw blurRad="38100" dist="38100" dir="2700000" algn="ctr" rotWithShape="0">
                    <a:schemeClr val="tx1"/>
                  </a:outerShdw>
                </a:effectLst>
              </a:rPr>
              <a:t>and should </a:t>
            </a:r>
            <a:r>
              <a:rPr lang="en-US" sz="3200" b="1" i="1" dirty="0">
                <a:solidFill>
                  <a:srgbClr val="F5F5F5"/>
                </a:solidFill>
                <a:effectLst>
                  <a:outerShdw blurRad="38100" dist="38100" dir="2700000" algn="ctr" rotWithShape="0">
                    <a:schemeClr val="tx1"/>
                  </a:outerShdw>
                </a:effectLst>
              </a:rPr>
              <a:t>not</a:t>
            </a:r>
            <a:r>
              <a:rPr lang="en-US" sz="3200" dirty="0">
                <a:solidFill>
                  <a:srgbClr val="F5F5F5"/>
                </a:solidFill>
                <a:effectLst>
                  <a:outerShdw blurRad="38100" dist="38100" dir="2700000" algn="ctr" rotWithShape="0">
                    <a:schemeClr val="tx1"/>
                  </a:outerShdw>
                </a:effectLst>
              </a:rPr>
              <a:t> be confused with, </a:t>
            </a:r>
            <a:r>
              <a:rPr lang="en-US" sz="3200" b="1" i="1" dirty="0">
                <a:solidFill>
                  <a:srgbClr val="F5F5F5"/>
                </a:solidFill>
                <a:effectLst>
                  <a:outerShdw blurRad="38100" dist="38100" dir="2700000" algn="ctr" rotWithShape="0">
                    <a:schemeClr val="tx1"/>
                  </a:outerShdw>
                </a:effectLst>
              </a:rPr>
              <a:t>Paul’s</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last trumpet</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a moment, in the twinkling of an eye… the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last trumpet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…will sound, and the dead will be raised imperishable, and we shall be changed.</a:t>
            </a:r>
            <a:r>
              <a:rPr lang="en-US" sz="3200" dirty="0">
                <a:solidFill>
                  <a:srgbClr val="F5F5F5"/>
                </a:solidFill>
                <a:effectLst>
                  <a:outerShdw blurRad="38100" dist="38100" dir="2700000" algn="ctr" rotWithShape="0">
                    <a:schemeClr val="tx1"/>
                  </a:outerShdw>
                </a:effectLst>
              </a:rPr>
              <a:t>” (1 Cor 15:52) </a:t>
            </a:r>
          </a:p>
          <a:p>
            <a:r>
              <a:rPr lang="en-US" sz="3200" dirty="0">
                <a:solidFill>
                  <a:srgbClr val="F5F5F5"/>
                </a:solidFill>
                <a:effectLst>
                  <a:outerShdw blurRad="38100" dist="38100" dir="2700000" algn="ctr" rotWithShape="0">
                    <a:schemeClr val="tx1"/>
                  </a:outerShdw>
                </a:effectLst>
              </a:rPr>
              <a:t>John here in Revelation 11 is focusing on </a:t>
            </a:r>
            <a:r>
              <a:rPr lang="en-US" sz="3200" b="1" i="1" dirty="0">
                <a:solidFill>
                  <a:srgbClr val="F5F5F5"/>
                </a:solidFill>
                <a:effectLst>
                  <a:outerShdw blurRad="38100" dist="38100" dir="2700000" algn="ctr" rotWithShape="0">
                    <a:schemeClr val="tx1"/>
                  </a:outerShdw>
                </a:effectLst>
              </a:rPr>
              <a:t>first-century</a:t>
            </a:r>
            <a:r>
              <a:rPr lang="en-US" sz="3200" dirty="0">
                <a:solidFill>
                  <a:srgbClr val="F5F5F5"/>
                </a:solidFill>
                <a:effectLst>
                  <a:outerShdw blurRad="38100" dist="38100" dir="2700000" algn="ctr" rotWithShape="0">
                    <a:schemeClr val="tx1"/>
                  </a:outerShdw>
                </a:effectLst>
              </a:rPr>
              <a:t> history, things that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must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soon</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take place</a:t>
            </a:r>
            <a:r>
              <a:rPr lang="en-US" sz="3200" dirty="0">
                <a:solidFill>
                  <a:srgbClr val="F5F5F5"/>
                </a:solidFill>
                <a:effectLst>
                  <a:outerShdw blurRad="38100" dist="38100" dir="2700000" algn="ctr" rotWithShape="0">
                    <a:schemeClr val="tx1"/>
                  </a:outerShdw>
                </a:effectLst>
              </a:rPr>
              <a:t>” (1:1, 3), </a:t>
            </a:r>
          </a:p>
          <a:p>
            <a:r>
              <a:rPr lang="en-US" sz="3200" dirty="0">
                <a:solidFill>
                  <a:srgbClr val="F5F5F5"/>
                </a:solidFill>
                <a:effectLst>
                  <a:outerShdw blurRad="38100" dist="38100" dir="2700000" algn="ctr" rotWithShape="0">
                    <a:schemeClr val="tx1"/>
                  </a:outerShdw>
                </a:effectLst>
              </a:rPr>
              <a:t>Whereas Paul looks down to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end</a:t>
            </a:r>
            <a:r>
              <a:rPr lang="en-US" sz="3200" dirty="0">
                <a:solidFill>
                  <a:srgbClr val="F5F5F5"/>
                </a:solidFill>
                <a:effectLst>
                  <a:outerShdw blurRad="38100" dist="38100" dir="2700000" algn="ctr" rotWithShape="0">
                    <a:schemeClr val="tx1"/>
                  </a:outerShdw>
                </a:effectLst>
              </a:rPr>
              <a:t>” of history (1 Cor 15:24a) at the conquering of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last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enemy</a:t>
            </a:r>
            <a:r>
              <a:rPr lang="en-US" sz="3200" dirty="0">
                <a:solidFill>
                  <a:srgbClr val="F5F5F5"/>
                </a:solidFill>
                <a:effectLst>
                  <a:outerShdw blurRad="38100" dist="38100" dir="2700000" algn="ctr" rotWithShape="0">
                    <a:schemeClr val="tx1"/>
                  </a:outerShdw>
                </a:effectLst>
              </a:rPr>
              <a:t>,” that 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death</a:t>
            </a:r>
            <a:r>
              <a:rPr lang="en-US" sz="3200" dirty="0">
                <a:solidFill>
                  <a:srgbClr val="F5F5F5"/>
                </a:solidFill>
                <a:effectLst>
                  <a:outerShdw blurRad="38100" dist="38100" dir="2700000" algn="ctr" rotWithShape="0">
                    <a:schemeClr val="tx1"/>
                  </a:outerShdw>
                </a:effectLst>
              </a:rPr>
              <a:t>” itself (1 Cor 15:26; cf. Jn 6:39,40, 44,54). </a:t>
            </a:r>
          </a:p>
          <a:p>
            <a:r>
              <a:rPr lang="en-US" sz="3200" dirty="0">
                <a:solidFill>
                  <a:srgbClr val="F5F5F5"/>
                </a:solidFill>
                <a:effectLst>
                  <a:outerShdw blurRad="38100" dist="38100" dir="2700000" algn="ctr" rotWithShape="0">
                    <a:schemeClr val="tx1"/>
                  </a:outerShdw>
                </a:effectLst>
              </a:rPr>
              <a:t>John reflects on the </a:t>
            </a:r>
            <a:r>
              <a:rPr lang="en-US" sz="3200" b="1" i="1" dirty="0">
                <a:solidFill>
                  <a:srgbClr val="F5F5F5"/>
                </a:solidFill>
                <a:effectLst>
                  <a:outerShdw blurRad="38100" dist="38100" dir="2700000" algn="ctr" rotWithShape="0">
                    <a:schemeClr val="tx1"/>
                  </a:outerShdw>
                </a:effectLst>
              </a:rPr>
              <a:t>beginning</a:t>
            </a:r>
            <a:r>
              <a:rPr lang="en-US" sz="3200" dirty="0">
                <a:solidFill>
                  <a:srgbClr val="F5F5F5"/>
                </a:solidFill>
                <a:effectLst>
                  <a:outerShdw blurRad="38100" dist="38100" dir="2700000" algn="ctr" rotWithShape="0">
                    <a:schemeClr val="tx1"/>
                  </a:outerShdw>
                </a:effectLst>
              </a:rPr>
              <a:t> of the kingdom which has now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become</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kingdom of our Lord and of his Christ</a:t>
            </a:r>
            <a:r>
              <a:rPr lang="en-US" sz="3200" dirty="0">
                <a:solidFill>
                  <a:srgbClr val="F5F5F5"/>
                </a:solidFill>
                <a:effectLst>
                  <a:outerShdw blurRad="38100" dist="38100" dir="2700000" algn="ctr" rotWithShape="0">
                    <a:schemeClr val="tx1"/>
                  </a:outerShdw>
                </a:effectLst>
              </a:rPr>
              <a:t>” (11:15b), wherein he has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begun</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to reign</a:t>
            </a:r>
            <a:r>
              <a:rPr lang="en-US" sz="3200" dirty="0">
                <a:solidFill>
                  <a:srgbClr val="F5F5F5"/>
                </a:solidFill>
                <a:effectLst>
                  <a:outerShdw blurRad="38100" dist="38100" dir="2700000" algn="ctr" rotWithShape="0">
                    <a:schemeClr val="tx1"/>
                  </a:outerShdw>
                </a:effectLst>
              </a:rPr>
              <a:t>” (11:17b); </a:t>
            </a:r>
          </a:p>
          <a:p>
            <a:r>
              <a:rPr lang="en-US" sz="3200" dirty="0">
                <a:solidFill>
                  <a:srgbClr val="F5F5F5"/>
                </a:solidFill>
                <a:effectLst>
                  <a:outerShdw blurRad="38100" dist="38100" dir="2700000" algn="ctr" rotWithShape="0">
                    <a:schemeClr val="tx1"/>
                  </a:outerShdw>
                </a:effectLst>
              </a:rPr>
              <a:t>Paul envisions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a:t>
            </a:r>
            <a:r>
              <a:rPr lang="en-US" sz="3200" b="1"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end</a:t>
            </a:r>
            <a:r>
              <a:rPr lang="en-US" sz="3200" dirty="0">
                <a:solidFill>
                  <a:srgbClr val="F5F5F5"/>
                </a:solidFill>
                <a:effectLst>
                  <a:outerShdw blurRad="38100" dist="38100" dir="2700000" algn="ctr" rotWithShape="0">
                    <a:schemeClr val="tx1"/>
                  </a:outerShdw>
                </a:effectLst>
              </a:rPr>
              <a:t>” of the kingdom, when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[Christ] delivers the kingdom to God the Father</a:t>
            </a:r>
            <a:r>
              <a:rPr lang="en-US" sz="3200" dirty="0">
                <a:solidFill>
                  <a:srgbClr val="F5F5F5"/>
                </a:solidFill>
                <a:effectLst>
                  <a:outerShdw blurRad="38100" dist="38100" dir="2700000" algn="ctr" rotWithShape="0">
                    <a:schemeClr val="tx1"/>
                  </a:outerShdw>
                </a:effectLst>
              </a:rPr>
              <a:t>” (1Cor 15:24), and when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Son himself will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also</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be subjected to</a:t>
            </a:r>
            <a:r>
              <a:rPr lang="en-US" sz="3200" dirty="0">
                <a:solidFill>
                  <a:srgbClr val="F5F5F5"/>
                </a:solidFill>
                <a:effectLst>
                  <a:outerShdw blurRad="38100" dist="38100" dir="2700000" algn="ctr" rotWithShape="0">
                    <a:schemeClr val="tx1"/>
                  </a:outerShdw>
                </a:effectLst>
              </a:rPr>
              <a:t>” the Father (1Cor 15:28b).</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187398710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D8BB3880-3F46-A02F-AA99-39F49506264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EEFE8AF-A208-4BB3-69C0-E0F91A1F2E80}"/>
              </a:ext>
            </a:extLst>
          </p:cNvPr>
          <p:cNvSpPr>
            <a:spLocks noGrp="1"/>
          </p:cNvSpPr>
          <p:nvPr>
            <p:ph type="title"/>
          </p:nvPr>
        </p:nvSpPr>
        <p:spPr>
          <a:xfrm>
            <a:off x="0" y="0"/>
            <a:ext cx="12192000" cy="107379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seventh angel blew his trumpet, and there were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loud voices in heaven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saying, “The kingdom of the world has become the kingdom of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our Lord and of his Christ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he shall reign forever and ever.”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5F6D3A9D-20A8-5FFE-2A5C-60E147EB1E9F}"/>
              </a:ext>
            </a:extLst>
          </p:cNvPr>
          <p:cNvSpPr>
            <a:spLocks noGrp="1"/>
          </p:cNvSpPr>
          <p:nvPr>
            <p:ph idx="1"/>
          </p:nvPr>
        </p:nvSpPr>
        <p:spPr>
          <a:xfrm>
            <a:off x="33556" y="1287710"/>
            <a:ext cx="12025617" cy="5570290"/>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Here we </a:t>
            </a:r>
            <a:r>
              <a:rPr lang="en-US" sz="3200" b="1" i="1" dirty="0">
                <a:solidFill>
                  <a:srgbClr val="F5F5F5"/>
                </a:solidFill>
                <a:effectLst>
                  <a:outerShdw blurRad="38100" dist="38100" dir="2700000" algn="ctr" rotWithShape="0">
                    <a:schemeClr val="tx1"/>
                  </a:outerShdw>
                </a:effectLst>
              </a:rPr>
              <a:t>also</a:t>
            </a:r>
            <a:r>
              <a:rPr lang="en-US" sz="3200" dirty="0">
                <a:solidFill>
                  <a:srgbClr val="F5F5F5"/>
                </a:solidFill>
                <a:effectLst>
                  <a:outerShdw blurRad="38100" dist="38100" dir="2700000" algn="ctr" rotWithShape="0">
                    <a:schemeClr val="tx1"/>
                  </a:outerShdw>
                </a:effectLst>
              </a:rPr>
              <a:t> see a </a:t>
            </a:r>
            <a:r>
              <a:rPr lang="en-US" sz="3200" b="1" i="1" dirty="0">
                <a:solidFill>
                  <a:srgbClr val="F5F5F5"/>
                </a:solidFill>
                <a:effectLst>
                  <a:outerShdw blurRad="38100" dist="38100" dir="2700000" algn="ctr" rotWithShape="0">
                    <a:schemeClr val="tx1"/>
                  </a:outerShdw>
                </a:effectLst>
              </a:rPr>
              <a:t>remarkable</a:t>
            </a:r>
            <a:r>
              <a:rPr lang="en-US" sz="3200" dirty="0">
                <a:solidFill>
                  <a:srgbClr val="F5F5F5"/>
                </a:solidFill>
                <a:effectLst>
                  <a:outerShdw blurRad="38100" dist="38100" dir="2700000" algn="ctr" rotWithShape="0">
                    <a:schemeClr val="tx1"/>
                  </a:outerShdw>
                </a:effectLst>
              </a:rPr>
              <a:t> contrast between the seventh </a:t>
            </a:r>
            <a:r>
              <a:rPr lang="en-US" sz="3200" b="1" i="1" dirty="0">
                <a:solidFill>
                  <a:srgbClr val="F5F5F5"/>
                </a:solidFill>
                <a:effectLst>
                  <a:outerShdw blurRad="38100" dist="38100" dir="2700000" algn="ctr" rotWithShape="0">
                    <a:schemeClr val="tx1"/>
                  </a:outerShdw>
                </a:effectLst>
              </a:rPr>
              <a:t>seal</a:t>
            </a:r>
            <a:r>
              <a:rPr lang="en-US" sz="3200" dirty="0">
                <a:solidFill>
                  <a:srgbClr val="F5F5F5"/>
                </a:solidFill>
                <a:effectLst>
                  <a:outerShdw blurRad="38100" dist="38100" dir="2700000" algn="ctr" rotWithShape="0">
                    <a:schemeClr val="tx1"/>
                  </a:outerShdw>
                </a:effectLst>
              </a:rPr>
              <a:t> and the seventh </a:t>
            </a:r>
            <a:r>
              <a:rPr lang="en-US" sz="3200" b="1" i="1" dirty="0">
                <a:solidFill>
                  <a:srgbClr val="F5F5F5"/>
                </a:solidFill>
                <a:effectLst>
                  <a:outerShdw blurRad="38100" dist="38100" dir="2700000" algn="ctr" rotWithShape="0">
                    <a:schemeClr val="tx1"/>
                  </a:outerShdw>
                </a:effectLst>
              </a:rPr>
              <a:t>trumpet</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In the opening of the seventh </a:t>
            </a:r>
            <a:r>
              <a:rPr lang="en-US" sz="3200" b="1" i="1" dirty="0">
                <a:solidFill>
                  <a:srgbClr val="F5F5F5"/>
                </a:solidFill>
                <a:effectLst>
                  <a:outerShdw blurRad="38100" dist="38100" dir="2700000" algn="ctr" rotWithShape="0">
                    <a:schemeClr val="tx1"/>
                  </a:outerShdw>
                </a:effectLst>
              </a:rPr>
              <a:t>seal</a:t>
            </a:r>
            <a:r>
              <a:rPr lang="en-US" sz="3200" dirty="0">
                <a:solidFill>
                  <a:srgbClr val="F5F5F5"/>
                </a:solidFill>
                <a:effectLst>
                  <a:outerShdw blurRad="38100" dist="38100" dir="2700000" algn="ctr" rotWithShape="0">
                    <a:schemeClr val="tx1"/>
                  </a:outerShdw>
                </a:effectLst>
              </a:rPr>
              <a:t> we are greeted with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silence</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in heaven</a:t>
            </a:r>
            <a:r>
              <a:rPr lang="en-US" sz="3200" dirty="0">
                <a:solidFill>
                  <a:srgbClr val="F5F5F5"/>
                </a:solidFill>
                <a:effectLst>
                  <a:outerShdw blurRad="38100" dist="38100" dir="2700000" algn="ctr" rotWithShape="0">
                    <a:schemeClr val="tx1"/>
                  </a:outerShdw>
                </a:effectLst>
              </a:rPr>
              <a:t>” (8:1)</a:t>
            </a:r>
          </a:p>
          <a:p>
            <a:r>
              <a:rPr lang="en-US" sz="3200" dirty="0">
                <a:solidFill>
                  <a:srgbClr val="F5F5F5"/>
                </a:solidFill>
                <a:effectLst>
                  <a:outerShdw blurRad="38100" dist="38100" dir="2700000" algn="ctr" rotWithShape="0">
                    <a:schemeClr val="tx1"/>
                  </a:outerShdw>
                </a:effectLst>
              </a:rPr>
              <a:t>But </a:t>
            </a:r>
            <a:r>
              <a:rPr lang="en-US" sz="3200" b="1" i="1" dirty="0">
                <a:solidFill>
                  <a:srgbClr val="F5F5F5"/>
                </a:solidFill>
                <a:effectLst>
                  <a:outerShdw blurRad="38100" dist="38100" dir="2700000" algn="ctr" rotWithShape="0">
                    <a:schemeClr val="tx1"/>
                  </a:outerShdw>
                </a:effectLst>
              </a:rPr>
              <a:t>now</a:t>
            </a:r>
            <a:r>
              <a:rPr lang="en-US" sz="3200" dirty="0">
                <a:solidFill>
                  <a:srgbClr val="F5F5F5"/>
                </a:solidFill>
                <a:effectLst>
                  <a:outerShdw blurRad="38100" dist="38100" dir="2700000" algn="ctr" rotWithShape="0">
                    <a:schemeClr val="tx1"/>
                  </a:outerShdw>
                </a:effectLst>
              </a:rPr>
              <a:t> with the sounding of the seventh </a:t>
            </a:r>
            <a:r>
              <a:rPr lang="en-US" sz="3200" b="1" i="1" dirty="0">
                <a:solidFill>
                  <a:srgbClr val="F5F5F5"/>
                </a:solidFill>
                <a:effectLst>
                  <a:outerShdw blurRad="38100" dist="38100" dir="2700000" algn="ctr" rotWithShape="0">
                    <a:schemeClr val="tx1"/>
                  </a:outerShdw>
                </a:effectLst>
              </a:rPr>
              <a:t>trumpet</a:t>
            </a:r>
            <a:r>
              <a:rPr lang="en-US" sz="3200" dirty="0">
                <a:solidFill>
                  <a:srgbClr val="F5F5F5"/>
                </a:solidFill>
                <a:effectLst>
                  <a:outerShdw blurRad="38100" dist="38100" dir="2700000" algn="ctr" rotWithShape="0">
                    <a:schemeClr val="tx1"/>
                  </a:outerShdw>
                </a:effectLst>
              </a:rPr>
              <a:t> we hear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loud voices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heaven</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John does tell us the specific </a:t>
            </a:r>
            <a:r>
              <a:rPr lang="en-US" sz="3200" b="1" i="1" dirty="0">
                <a:solidFill>
                  <a:srgbClr val="F5F5F5"/>
                </a:solidFill>
                <a:effectLst>
                  <a:outerShdw blurRad="38100" dist="38100" dir="2700000" algn="ctr" rotWithShape="0">
                    <a:schemeClr val="tx1"/>
                  </a:outerShdw>
                </a:effectLst>
              </a:rPr>
              <a:t>source</a:t>
            </a:r>
            <a:r>
              <a:rPr lang="en-US" sz="3200" dirty="0">
                <a:solidFill>
                  <a:srgbClr val="F5F5F5"/>
                </a:solidFill>
                <a:effectLst>
                  <a:outerShdw blurRad="38100" dist="38100" dir="2700000" algn="ctr" rotWithShape="0">
                    <a:schemeClr val="tx1"/>
                  </a:outerShdw>
                </a:effectLst>
              </a:rPr>
              <a:t> of these voices, except to note generally that they are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heaven</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 I suspect that the twenty-four elders are the ones crying out here, because, as we will see, they are </a:t>
            </a:r>
            <a:r>
              <a:rPr lang="en-US" sz="3200" b="1" i="1" dirty="0">
                <a:solidFill>
                  <a:srgbClr val="F5F5F5"/>
                </a:solidFill>
                <a:effectLst>
                  <a:outerShdw blurRad="38100" dist="38100" dir="2700000" algn="ctr" rotWithShape="0">
                    <a:schemeClr val="tx1"/>
                  </a:outerShdw>
                </a:effectLst>
              </a:rPr>
              <a:t>immediately</a:t>
            </a:r>
            <a:r>
              <a:rPr lang="en-US" sz="3200" dirty="0">
                <a:solidFill>
                  <a:srgbClr val="F5F5F5"/>
                </a:solidFill>
                <a:effectLst>
                  <a:outerShdw blurRad="38100" dist="38100" dir="2700000" algn="ctr" rotWithShape="0">
                    <a:schemeClr val="tx1"/>
                  </a:outerShdw>
                </a:effectLst>
              </a:rPr>
              <a:t> mentioned in the next verse.</a:t>
            </a:r>
          </a:p>
          <a:p>
            <a:r>
              <a:rPr lang="en-US" sz="3200" b="1" i="1" dirty="0">
                <a:solidFill>
                  <a:srgbClr val="F5F5F5"/>
                </a:solidFill>
                <a:effectLst>
                  <a:outerShdw blurRad="38100" dist="38100" dir="2700000" algn="ctr" rotWithShape="0">
                    <a:schemeClr val="tx1"/>
                  </a:outerShdw>
                </a:effectLst>
              </a:rPr>
              <a:t>Whoever</a:t>
            </a:r>
            <a:r>
              <a:rPr lang="en-US" sz="3200" dirty="0">
                <a:solidFill>
                  <a:srgbClr val="F5F5F5"/>
                </a:solidFill>
                <a:effectLst>
                  <a:outerShdw blurRad="38100" dist="38100" dir="2700000" algn="ctr" rotWithShape="0">
                    <a:schemeClr val="tx1"/>
                  </a:outerShdw>
                </a:effectLst>
              </a:rPr>
              <a:t> these voices represent,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heaven</a:t>
            </a:r>
            <a:r>
              <a:rPr lang="en-US" sz="3200" dirty="0">
                <a:solidFill>
                  <a:srgbClr val="F5F5F5"/>
                </a:solidFill>
                <a:effectLst>
                  <a:outerShdw blurRad="38100" dist="38100" dir="2700000" algn="ctr" rotWithShape="0">
                    <a:schemeClr val="tx1"/>
                  </a:outerShdw>
                </a:effectLst>
              </a:rPr>
              <a:t>” is </a:t>
            </a:r>
            <a:r>
              <a:rPr lang="en-US" sz="3200" b="1" i="1" dirty="0">
                <a:solidFill>
                  <a:srgbClr val="F5F5F5"/>
                </a:solidFill>
                <a:effectLst>
                  <a:outerShdw blurRad="38100" dist="38100" dir="2700000" algn="ctr" rotWithShape="0">
                    <a:schemeClr val="tx1"/>
                  </a:outerShdw>
                </a:effectLst>
              </a:rPr>
              <a:t>loudly</a:t>
            </a:r>
            <a:r>
              <a:rPr lang="en-US" sz="3200" dirty="0">
                <a:solidFill>
                  <a:srgbClr val="F5F5F5"/>
                </a:solidFill>
                <a:effectLst>
                  <a:outerShdw blurRad="38100" dist="38100" dir="2700000" algn="ctr" rotWithShape="0">
                    <a:schemeClr val="tx1"/>
                  </a:outerShdw>
                </a:effectLst>
              </a:rPr>
              <a:t> praising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our Lord and… his Christ</a:t>
            </a:r>
            <a:r>
              <a:rPr lang="en-US" sz="3200" dirty="0">
                <a:solidFill>
                  <a:srgbClr val="F5F5F5"/>
                </a:solidFill>
                <a:effectLst>
                  <a:outerShdw blurRad="38100" dist="38100" dir="2700000" algn="ctr" rotWithShape="0">
                    <a:schemeClr val="tx1"/>
                  </a:outerShdw>
                </a:effectLst>
              </a:rPr>
              <a:t>” at the sounding of the seventh trumpet and the coming destruction of the temple in Jerusalem.</a:t>
            </a:r>
          </a:p>
        </p:txBody>
      </p:sp>
    </p:spTree>
    <p:extLst>
      <p:ext uri="{BB962C8B-B14F-4D97-AF65-F5344CB8AC3E}">
        <p14:creationId xmlns:p14="http://schemas.microsoft.com/office/powerpoint/2010/main" val="18489839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17C5CA04-5B0D-A25B-115D-DDCC05FDB13E}"/>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4335B8E-4C45-EF26-4F2B-0A1982E64D8A}"/>
              </a:ext>
            </a:extLst>
          </p:cNvPr>
          <p:cNvSpPr>
            <a:spLocks noGrp="1"/>
          </p:cNvSpPr>
          <p:nvPr>
            <p:ph type="title"/>
          </p:nvPr>
        </p:nvSpPr>
        <p:spPr>
          <a:xfrm>
            <a:off x="0" y="0"/>
            <a:ext cx="12192000" cy="104938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seventh angel blew his trumpet, and there were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loud voices in heaven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saying, “The kingdom of the world has become the kingdom of our Lord and of his Christ, and he shall reign forever and ever.”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19A7BD53-0506-29DF-2CE6-5E3F55418D7F}"/>
              </a:ext>
            </a:extLst>
          </p:cNvPr>
          <p:cNvSpPr>
            <a:spLocks noGrp="1"/>
          </p:cNvSpPr>
          <p:nvPr>
            <p:ph idx="1"/>
          </p:nvPr>
        </p:nvSpPr>
        <p:spPr>
          <a:xfrm>
            <a:off x="33556" y="1175657"/>
            <a:ext cx="12025617" cy="5682343"/>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The text here encourages the original readers (as well as later readers, like ourselves) to view the things that take place on the earth from a </a:t>
            </a:r>
            <a:r>
              <a:rPr lang="en-US" sz="3200" b="1" i="1" dirty="0">
                <a:solidFill>
                  <a:srgbClr val="F5F5F5"/>
                </a:solidFill>
                <a:effectLst>
                  <a:outerShdw blurRad="38100" dist="38100" dir="2700000" algn="ctr" rotWithShape="0">
                    <a:schemeClr val="tx1"/>
                  </a:outerShdw>
                </a:effectLst>
              </a:rPr>
              <a:t>heavenly</a:t>
            </a:r>
            <a:r>
              <a:rPr lang="en-US" sz="3200" dirty="0">
                <a:solidFill>
                  <a:srgbClr val="F5F5F5"/>
                </a:solidFill>
                <a:effectLst>
                  <a:outerShdw blurRad="38100" dist="38100" dir="2700000" algn="ctr" rotWithShape="0">
                    <a:schemeClr val="tx1"/>
                  </a:outerShdw>
                </a:effectLst>
              </a:rPr>
              <a:t> perspective.</a:t>
            </a:r>
          </a:p>
          <a:p>
            <a:r>
              <a:rPr lang="en-US" sz="3200" dirty="0">
                <a:solidFill>
                  <a:srgbClr val="F5F5F5"/>
                </a:solidFill>
                <a:effectLst>
                  <a:outerShdw blurRad="38100" dist="38100" dir="2700000" algn="ctr" rotWithShape="0">
                    <a:schemeClr val="tx1"/>
                  </a:outerShdw>
                </a:effectLst>
              </a:rPr>
              <a:t>The saints on earth are not to understand their experiences </a:t>
            </a:r>
            <a:r>
              <a:rPr lang="en-US" sz="3200" b="1" i="1" dirty="0">
                <a:solidFill>
                  <a:srgbClr val="F5F5F5"/>
                </a:solidFill>
                <a:effectLst>
                  <a:outerShdw blurRad="38100" dist="38100" dir="2700000" algn="ctr" rotWithShape="0">
                    <a:schemeClr val="tx1"/>
                  </a:outerShdw>
                </a:effectLst>
              </a:rPr>
              <a:t>solely</a:t>
            </a:r>
            <a:r>
              <a:rPr lang="en-US" sz="3200" dirty="0">
                <a:solidFill>
                  <a:srgbClr val="F5F5F5"/>
                </a:solidFill>
                <a:effectLst>
                  <a:outerShdw blurRad="38100" dist="38100" dir="2700000" algn="ctr" rotWithShape="0">
                    <a:schemeClr val="tx1"/>
                  </a:outerShdw>
                </a:effectLst>
              </a:rPr>
              <a:t> from their </a:t>
            </a:r>
            <a:r>
              <a:rPr lang="en-US" sz="3200" b="1" i="1" dirty="0">
                <a:solidFill>
                  <a:srgbClr val="F5F5F5"/>
                </a:solidFill>
                <a:effectLst>
                  <a:outerShdw blurRad="38100" dist="38100" dir="2700000" algn="ctr" rotWithShape="0">
                    <a:schemeClr val="tx1"/>
                  </a:outerShdw>
                </a:effectLst>
              </a:rPr>
              <a:t>earthly</a:t>
            </a:r>
            <a:r>
              <a:rPr lang="en-US" sz="3200" dirty="0">
                <a:solidFill>
                  <a:srgbClr val="F5F5F5"/>
                </a:solidFill>
                <a:effectLst>
                  <a:outerShdw blurRad="38100" dist="38100" dir="2700000" algn="ctr" rotWithShape="0">
                    <a:schemeClr val="tx1"/>
                  </a:outerShdw>
                </a:effectLst>
              </a:rPr>
              <a:t> point of view. </a:t>
            </a:r>
          </a:p>
          <a:p>
            <a:r>
              <a:rPr lang="en-US" sz="3200" dirty="0">
                <a:solidFill>
                  <a:srgbClr val="F5F5F5"/>
                </a:solidFill>
                <a:effectLst>
                  <a:outerShdw blurRad="38100" dist="38100" dir="2700000" algn="ctr" rotWithShape="0">
                    <a:schemeClr val="tx1"/>
                  </a:outerShdw>
                </a:effectLst>
              </a:rPr>
              <a:t>We must not be </a:t>
            </a:r>
            <a:r>
              <a:rPr lang="en-US" sz="3200" b="1" i="1" dirty="0">
                <a:solidFill>
                  <a:srgbClr val="F5F5F5"/>
                </a:solidFill>
                <a:effectLst>
                  <a:outerShdw blurRad="38100" dist="38100" dir="2700000" algn="ctr" rotWithShape="0">
                    <a:schemeClr val="tx1"/>
                  </a:outerShdw>
                </a:effectLst>
              </a:rPr>
              <a:t>dismayed</a:t>
            </a:r>
            <a:r>
              <a:rPr lang="en-US" sz="3200" dirty="0">
                <a:solidFill>
                  <a:srgbClr val="F5F5F5"/>
                </a:solidFill>
                <a:effectLst>
                  <a:outerShdw blurRad="38100" dist="38100" dir="2700000" algn="ctr" rotWithShape="0">
                    <a:schemeClr val="tx1"/>
                  </a:outerShdw>
                </a:effectLst>
              </a:rPr>
              <a:t>; God is in control and his plan is unfolding.</a:t>
            </a:r>
          </a:p>
          <a:p>
            <a:r>
              <a:rPr lang="en-US" sz="3200" dirty="0">
                <a:solidFill>
                  <a:srgbClr val="F5F5F5"/>
                </a:solidFill>
                <a:effectLst>
                  <a:outerShdw blurRad="38100" dist="38100" dir="2700000" algn="ctr" rotWithShape="0">
                    <a:schemeClr val="tx1"/>
                  </a:outerShdw>
                </a:effectLst>
              </a:rPr>
              <a:t>The first-century Church was being reminded here that God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works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all things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according to the counsel of his will</a:t>
            </a:r>
            <a:r>
              <a:rPr lang="en-US" sz="3200" dirty="0">
                <a:solidFill>
                  <a:srgbClr val="F5F5F5"/>
                </a:solidFill>
                <a:effectLst>
                  <a:outerShdw blurRad="38100" dist="38100" dir="2700000" algn="ctr" rotWithShape="0">
                    <a:schemeClr val="tx1"/>
                  </a:outerShdw>
                </a:effectLst>
              </a:rPr>
              <a:t>” (Eph 1:11). </a:t>
            </a:r>
          </a:p>
          <a:p>
            <a:r>
              <a:rPr lang="en-US" sz="3200" dirty="0">
                <a:solidFill>
                  <a:srgbClr val="F5F5F5"/>
                </a:solidFill>
                <a:effectLst>
                  <a:outerShdw blurRad="38100" dist="38100" dir="2700000" algn="ctr" rotWithShape="0">
                    <a:schemeClr val="tx1"/>
                  </a:outerShdw>
                </a:effectLst>
              </a:rPr>
              <a:t>The destruction of Jerusalem – the birthplace and headquarters of Christianity – did </a:t>
            </a:r>
            <a:r>
              <a:rPr lang="en-US" sz="3200" b="1" i="1" dirty="0">
                <a:solidFill>
                  <a:srgbClr val="F5F5F5"/>
                </a:solidFill>
                <a:effectLst>
                  <a:outerShdw blurRad="38100" dist="38100" dir="2700000" algn="ctr" rotWithShape="0">
                    <a:schemeClr val="tx1"/>
                  </a:outerShdw>
                </a:effectLst>
              </a:rPr>
              <a:t>not</a:t>
            </a:r>
            <a:r>
              <a:rPr lang="en-US" sz="3200" dirty="0">
                <a:solidFill>
                  <a:srgbClr val="F5F5F5"/>
                </a:solidFill>
                <a:effectLst>
                  <a:outerShdw blurRad="38100" dist="38100" dir="2700000" algn="ctr" rotWithShape="0">
                    <a:schemeClr val="tx1"/>
                  </a:outerShdw>
                </a:effectLst>
              </a:rPr>
              <a:t> result in the </a:t>
            </a:r>
            <a:r>
              <a:rPr lang="en-US" sz="3200" b="1" i="1" dirty="0">
                <a:solidFill>
                  <a:srgbClr val="F5F5F5"/>
                </a:solidFill>
                <a:effectLst>
                  <a:outerShdw blurRad="38100" dist="38100" dir="2700000" algn="ctr" rotWithShape="0">
                    <a:schemeClr val="tx1"/>
                  </a:outerShdw>
                </a:effectLst>
              </a:rPr>
              <a:t>demise</a:t>
            </a:r>
            <a:r>
              <a:rPr lang="en-US" sz="3200" dirty="0">
                <a:solidFill>
                  <a:srgbClr val="F5F5F5"/>
                </a:solidFill>
                <a:effectLst>
                  <a:outerShdw blurRad="38100" dist="38100" dir="2700000" algn="ctr" rotWithShape="0">
                    <a:schemeClr val="tx1"/>
                  </a:outerShdw>
                </a:effectLst>
              </a:rPr>
              <a:t> of the Christian faith. </a:t>
            </a:r>
          </a:p>
          <a:p>
            <a:r>
              <a:rPr lang="en-US" sz="3200" dirty="0">
                <a:solidFill>
                  <a:srgbClr val="F5F5F5"/>
                </a:solidFill>
                <a:effectLst>
                  <a:outerShdw blurRad="38100" dist="38100" dir="2700000" algn="ctr" rotWithShape="0">
                    <a:schemeClr val="tx1"/>
                  </a:outerShdw>
                </a:effectLst>
              </a:rPr>
              <a:t>Rather it </a:t>
            </a:r>
            <a:r>
              <a:rPr lang="en-US" sz="3200" b="1" i="1" dirty="0">
                <a:solidFill>
                  <a:srgbClr val="F5F5F5"/>
                </a:solidFill>
                <a:effectLst>
                  <a:outerShdw blurRad="38100" dist="38100" dir="2700000" algn="ctr" rotWithShape="0">
                    <a:schemeClr val="tx1"/>
                  </a:outerShdw>
                </a:effectLst>
              </a:rPr>
              <a:t>sealed</a:t>
            </a:r>
            <a:r>
              <a:rPr lang="en-US" sz="3200" dirty="0">
                <a:solidFill>
                  <a:srgbClr val="F5F5F5"/>
                </a:solidFill>
                <a:effectLst>
                  <a:outerShdw blurRad="38100" dist="38100" dir="2700000" algn="ctr" rotWithShape="0">
                    <a:schemeClr val="tx1"/>
                  </a:outerShdw>
                </a:effectLst>
              </a:rPr>
              <a:t> the young faith’s long-term victory as it </a:t>
            </a:r>
            <a:r>
              <a:rPr lang="en-US" sz="3200" b="1" i="1" dirty="0">
                <a:solidFill>
                  <a:srgbClr val="F5F5F5"/>
                </a:solidFill>
                <a:effectLst>
                  <a:outerShdw blurRad="38100" dist="38100" dir="2700000" algn="ctr" rotWithShape="0">
                    <a:schemeClr val="tx1"/>
                  </a:outerShdw>
                </a:effectLst>
              </a:rPr>
              <a:t>separated</a:t>
            </a:r>
            <a:r>
              <a:rPr lang="en-US" sz="3200" dirty="0">
                <a:solidFill>
                  <a:srgbClr val="F5F5F5"/>
                </a:solidFill>
                <a:effectLst>
                  <a:outerShdw blurRad="38100" dist="38100" dir="2700000" algn="ctr" rotWithShape="0">
                    <a:schemeClr val="tx1"/>
                  </a:outerShdw>
                </a:effectLst>
              </a:rPr>
              <a:t> from Judaism. </a:t>
            </a:r>
          </a:p>
          <a:p>
            <a:r>
              <a:rPr lang="en-US" sz="3200" dirty="0">
                <a:solidFill>
                  <a:srgbClr val="F5F5F5"/>
                </a:solidFill>
                <a:effectLst>
                  <a:outerShdw blurRad="38100" dist="38100" dir="2700000" algn="ctr" rotWithShape="0">
                    <a:schemeClr val="tx1"/>
                  </a:outerShdw>
                </a:effectLst>
              </a:rPr>
              <a:t>The Jews </a:t>
            </a:r>
            <a:r>
              <a:rPr lang="en-US" sz="3200" b="1" i="1" dirty="0">
                <a:solidFill>
                  <a:srgbClr val="F5F5F5"/>
                </a:solidFill>
                <a:effectLst>
                  <a:outerShdw blurRad="38100" dist="38100" dir="2700000" algn="ctr" rotWithShape="0">
                    <a:schemeClr val="tx1"/>
                  </a:outerShdw>
                </a:effectLst>
              </a:rPr>
              <a:t>remaining</a:t>
            </a:r>
            <a:r>
              <a:rPr lang="en-US" sz="3200" dirty="0">
                <a:solidFill>
                  <a:srgbClr val="F5F5F5"/>
                </a:solidFill>
                <a:effectLst>
                  <a:outerShdw blurRad="38100" dist="38100" dir="2700000" algn="ctr" rotWithShape="0">
                    <a:schemeClr val="tx1"/>
                  </a:outerShdw>
                </a:effectLst>
              </a:rPr>
              <a:t> </a:t>
            </a:r>
            <a:r>
              <a:rPr lang="en-US" sz="3200" b="1" i="1" dirty="0">
                <a:solidFill>
                  <a:srgbClr val="F5F5F5"/>
                </a:solidFill>
                <a:effectLst>
                  <a:outerShdw blurRad="38100" dist="38100" dir="2700000" algn="ctr" rotWithShape="0">
                    <a:schemeClr val="tx1"/>
                  </a:outerShdw>
                </a:effectLst>
              </a:rPr>
              <a:t>within</a:t>
            </a:r>
            <a:r>
              <a:rPr lang="en-US" sz="3200" dirty="0">
                <a:solidFill>
                  <a:srgbClr val="F5F5F5"/>
                </a:solidFill>
                <a:effectLst>
                  <a:outerShdw blurRad="38100" dist="38100" dir="2700000" algn="ctr" rotWithShape="0">
                    <a:schemeClr val="tx1"/>
                  </a:outerShdw>
                </a:effectLst>
              </a:rPr>
              <a:t> Judaism, however, </a:t>
            </a:r>
            <a:r>
              <a:rPr lang="en-US" sz="3200" b="1" i="1" dirty="0">
                <a:solidFill>
                  <a:srgbClr val="F5F5F5"/>
                </a:solidFill>
                <a:effectLst>
                  <a:outerShdw blurRad="38100" dist="38100" dir="2700000" algn="ctr" rotWithShape="0">
                    <a:schemeClr val="tx1"/>
                  </a:outerShdw>
                </a:effectLst>
              </a:rPr>
              <a:t>wept</a:t>
            </a:r>
            <a:r>
              <a:rPr lang="en-US" sz="3200" dirty="0">
                <a:solidFill>
                  <a:srgbClr val="F5F5F5"/>
                </a:solidFill>
                <a:effectLst>
                  <a:outerShdw blurRad="38100" dist="38100" dir="2700000" algn="ctr" rotWithShape="0">
                    <a:schemeClr val="tx1"/>
                  </a:outerShdw>
                </a:effectLst>
              </a:rPr>
              <a:t> for Jerusalem (Lk 23:28-30)—just as they did in the Old Testament (Ne 1:1-4; Ps 137:1; Isa 30:19; 65:19; Jer 14:2). </a:t>
            </a:r>
          </a:p>
        </p:txBody>
      </p:sp>
    </p:spTree>
    <p:extLst>
      <p:ext uri="{BB962C8B-B14F-4D97-AF65-F5344CB8AC3E}">
        <p14:creationId xmlns:p14="http://schemas.microsoft.com/office/powerpoint/2010/main" val="32233186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A552A178-F93F-A63A-272D-0542C25001B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49C2B33-2125-1905-8B6B-FC6EACA38285}"/>
              </a:ext>
            </a:extLst>
          </p:cNvPr>
          <p:cNvSpPr>
            <a:spLocks noGrp="1"/>
          </p:cNvSpPr>
          <p:nvPr>
            <p:ph type="title"/>
          </p:nvPr>
        </p:nvSpPr>
        <p:spPr>
          <a:xfrm>
            <a:off x="0" y="0"/>
            <a:ext cx="12192000" cy="107379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seventh angel blew his trumpet, and there were loud voices in heaven, saying,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kingdom of the world has become the kingdom of our Lord and of his Christ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he shall reign forever and ever.”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60C8EE91-038E-885C-BD9D-3A2FFB5DFAC7}"/>
              </a:ext>
            </a:extLst>
          </p:cNvPr>
          <p:cNvSpPr>
            <a:spLocks noGrp="1"/>
          </p:cNvSpPr>
          <p:nvPr>
            <p:ph idx="1"/>
          </p:nvPr>
        </p:nvSpPr>
        <p:spPr>
          <a:xfrm>
            <a:off x="33556" y="1170264"/>
            <a:ext cx="12025617" cy="5687736"/>
          </a:xfrm>
        </p:spPr>
        <p:txBody>
          <a:bodyPr>
            <a:normAutofit fontScale="92500"/>
          </a:bodyPr>
          <a:lstStyle/>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kingdom of the world</a:t>
            </a:r>
            <a:r>
              <a:rPr lang="en-US" sz="3200" dirty="0">
                <a:solidFill>
                  <a:srgbClr val="F5F5F5"/>
                </a:solidFill>
                <a:effectLst>
                  <a:outerShdw blurRad="38100" dist="38100" dir="2700000" algn="ctr" rotWithShape="0">
                    <a:schemeClr val="tx1"/>
                  </a:outerShdw>
                </a:effectLst>
              </a:rPr>
              <a:t>” here is </a:t>
            </a:r>
            <a:r>
              <a:rPr lang="en-US" sz="3200" b="1" i="1" dirty="0">
                <a:solidFill>
                  <a:srgbClr val="F5F5F5"/>
                </a:solidFill>
                <a:effectLst>
                  <a:outerShdw blurRad="38100" dist="38100" dir="2700000" algn="ctr" rotWithShape="0">
                    <a:schemeClr val="tx1"/>
                  </a:outerShdw>
                </a:effectLst>
              </a:rPr>
              <a:t>singular</a:t>
            </a:r>
            <a:r>
              <a:rPr lang="en-US" sz="3200" dirty="0">
                <a:solidFill>
                  <a:srgbClr val="F5F5F5"/>
                </a:solidFill>
                <a:effectLst>
                  <a:outerShdw blurRad="38100" dist="38100" dir="2700000" algn="ctr" rotWithShape="0">
                    <a:schemeClr val="tx1"/>
                  </a:outerShdw>
                </a:effectLst>
              </a:rPr>
              <a:t> because the world’s opposition forms </a:t>
            </a:r>
            <a:r>
              <a:rPr lang="en-US" sz="3200" b="1" i="1" dirty="0">
                <a:solidFill>
                  <a:srgbClr val="F5F5F5"/>
                </a:solidFill>
                <a:effectLst>
                  <a:outerShdw blurRad="38100" dist="38100" dir="2700000" algn="ctr" rotWithShape="0">
                    <a:schemeClr val="tx1"/>
                  </a:outerShdw>
                </a:effectLst>
              </a:rPr>
              <a:t>one</a:t>
            </a:r>
            <a:r>
              <a:rPr lang="en-US" sz="3200" dirty="0">
                <a:solidFill>
                  <a:srgbClr val="F5F5F5"/>
                </a:solidFill>
                <a:effectLst>
                  <a:outerShdw blurRad="38100" dist="38100" dir="2700000" algn="ctr" rotWithShape="0">
                    <a:schemeClr val="tx1"/>
                  </a:outerShdw>
                </a:effectLst>
              </a:rPr>
              <a:t> dominion under Satan (John 14:30; Acts 26:18; 2 Corinthians 4:4; Colossians 1:13; 1 John 5:19). </a:t>
            </a:r>
          </a:p>
          <a:p>
            <a:r>
              <a:rPr lang="en-US" sz="3200" dirty="0">
                <a:solidFill>
                  <a:srgbClr val="F5F5F5"/>
                </a:solidFill>
                <a:effectLst>
                  <a:outerShdw blurRad="38100" dist="38100" dir="2700000" algn="ctr" rotWithShape="0">
                    <a:schemeClr val="tx1"/>
                  </a:outerShdw>
                </a:effectLst>
              </a:rPr>
              <a:t>Jerusalem's fall now provides </a:t>
            </a:r>
            <a:r>
              <a:rPr lang="en-US" sz="3200" b="1" i="1" dirty="0">
                <a:solidFill>
                  <a:srgbClr val="F5F5F5"/>
                </a:solidFill>
                <a:effectLst>
                  <a:outerShdw blurRad="38100" dist="38100" dir="2700000" algn="ctr" rotWithShape="0">
                    <a:schemeClr val="tx1"/>
                  </a:outerShdw>
                </a:effectLst>
              </a:rPr>
              <a:t>public evidence </a:t>
            </a:r>
            <a:r>
              <a:rPr lang="en-US" sz="3200" dirty="0">
                <a:solidFill>
                  <a:srgbClr val="F5F5F5"/>
                </a:solidFill>
                <a:effectLst>
                  <a:outerShdw blurRad="38100" dist="38100" dir="2700000" algn="ctr" rotWithShape="0">
                    <a:schemeClr val="tx1"/>
                  </a:outerShdw>
                </a:effectLst>
              </a:rPr>
              <a:t>that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kingdom of the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world</a:t>
            </a:r>
            <a:r>
              <a:rPr lang="en-US" sz="3200" dirty="0">
                <a:solidFill>
                  <a:srgbClr val="F5F5F5"/>
                </a:solidFill>
                <a:effectLst>
                  <a:outerShdw blurRad="38100" dist="38100" dir="2700000" algn="ctr" rotWithShape="0">
                    <a:schemeClr val="tx1"/>
                  </a:outerShdw>
                </a:effectLst>
              </a:rPr>
              <a:t>”, united under </a:t>
            </a:r>
            <a:r>
              <a:rPr lang="en-US" sz="3200" b="1" i="1" dirty="0">
                <a:solidFill>
                  <a:srgbClr val="F5F5F5"/>
                </a:solidFill>
                <a:effectLst>
                  <a:outerShdw blurRad="38100" dist="38100" dir="2700000" algn="ctr" rotWithShape="0">
                    <a:schemeClr val="tx1"/>
                  </a:outerShdw>
                </a:effectLst>
              </a:rPr>
              <a:t>Satan</a:t>
            </a:r>
            <a:r>
              <a:rPr lang="en-US" sz="3200" dirty="0">
                <a:solidFill>
                  <a:srgbClr val="F5F5F5"/>
                </a:solidFill>
                <a:effectLst>
                  <a:outerShdw blurRad="38100" dist="38100" dir="2700000" algn="ctr" rotWithShape="0">
                    <a:schemeClr val="tx1"/>
                  </a:outerShdw>
                </a:effectLst>
              </a:rPr>
              <a:t>, has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become</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kingdom of our Lord and of his Christ</a:t>
            </a:r>
            <a:r>
              <a:rPr lang="en-US" sz="3200" dirty="0">
                <a:solidFill>
                  <a:srgbClr val="F5F5F5"/>
                </a:solidFill>
                <a:effectLst>
                  <a:outerShdw blurRad="38100" dist="38100" dir="2700000" algn="ctr" rotWithShape="0">
                    <a:schemeClr val="tx1"/>
                  </a:outerShdw>
                </a:effectLst>
              </a:rPr>
              <a:t>”, and therefore is now under </a:t>
            </a:r>
            <a:r>
              <a:rPr lang="en-US" sz="3200" b="1" i="1" dirty="0">
                <a:solidFill>
                  <a:srgbClr val="F5F5F5"/>
                </a:solidFill>
                <a:effectLst>
                  <a:outerShdw blurRad="38100" dist="38100" dir="2700000" algn="ctr" rotWithShape="0">
                    <a:schemeClr val="tx1"/>
                  </a:outerShdw>
                </a:effectLst>
              </a:rPr>
              <a:t>Christ's</a:t>
            </a:r>
            <a:r>
              <a:rPr lang="en-US" sz="3200" dirty="0">
                <a:solidFill>
                  <a:srgbClr val="F5F5F5"/>
                </a:solidFill>
                <a:effectLst>
                  <a:outerShdw blurRad="38100" dist="38100" dir="2700000" algn="ctr" rotWithShape="0">
                    <a:schemeClr val="tx1"/>
                  </a:outerShdw>
                </a:effectLst>
              </a:rPr>
              <a:t> judicial authority.</a:t>
            </a:r>
          </a:p>
          <a:p>
            <a:r>
              <a:rPr lang="en-US" sz="3200" dirty="0">
                <a:solidFill>
                  <a:srgbClr val="F5F5F5"/>
                </a:solidFill>
                <a:effectLst>
                  <a:outerShdw blurRad="38100" dist="38100" dir="2700000" algn="ctr" rotWithShape="0">
                    <a:schemeClr val="tx1"/>
                  </a:outerShdw>
                </a:effectLst>
              </a:rPr>
              <a:t>Christ </a:t>
            </a:r>
            <a:r>
              <a:rPr lang="en-US" sz="3200" b="1" i="1" dirty="0">
                <a:solidFill>
                  <a:srgbClr val="F5F5F5"/>
                </a:solidFill>
                <a:effectLst>
                  <a:outerShdw blurRad="38100" dist="38100" dir="2700000" algn="ctr" rotWithShape="0">
                    <a:schemeClr val="tx1"/>
                  </a:outerShdw>
                </a:effectLst>
              </a:rPr>
              <a:t>received</a:t>
            </a:r>
            <a:r>
              <a:rPr lang="en-US" sz="3200" dirty="0">
                <a:solidFill>
                  <a:srgbClr val="F5F5F5"/>
                </a:solidFill>
                <a:effectLst>
                  <a:outerShdw blurRad="38100" dist="38100" dir="2700000" algn="ctr" rotWithShape="0">
                    <a:schemeClr val="tx1"/>
                  </a:outerShdw>
                </a:effectLst>
              </a:rPr>
              <a:t> this authority through His resurrection and exaltation (Matthew 28:18; Ephesians 1:20–21). </a:t>
            </a:r>
          </a:p>
          <a:p>
            <a:r>
              <a:rPr lang="en-US" sz="3200" dirty="0">
                <a:solidFill>
                  <a:srgbClr val="F5F5F5"/>
                </a:solidFill>
                <a:effectLst>
                  <a:outerShdw blurRad="38100" dist="38100" dir="2700000" algn="ctr" rotWithShape="0">
                    <a:schemeClr val="tx1"/>
                  </a:outerShdw>
                </a:effectLst>
              </a:rPr>
              <a:t>AD 70 visibly demonstrated His heavenly rule, fulfilling the manifestation of his kingdom’s </a:t>
            </a:r>
            <a:r>
              <a:rPr lang="en-US" sz="3200" b="1" i="1" dirty="0">
                <a:solidFill>
                  <a:srgbClr val="F5F5F5"/>
                </a:solidFill>
                <a:effectLst>
                  <a:outerShdw blurRad="38100" dist="38100" dir="2700000" algn="ctr" rotWithShape="0">
                    <a:schemeClr val="tx1"/>
                  </a:outerShdw>
                </a:effectLst>
              </a:rPr>
              <a:t>power</a:t>
            </a:r>
            <a:r>
              <a:rPr lang="en-US" sz="3200" dirty="0">
                <a:solidFill>
                  <a:srgbClr val="F5F5F5"/>
                </a:solidFill>
                <a:effectLst>
                  <a:outerShdw blurRad="38100" dist="38100" dir="2700000" algn="ctr" rotWithShape="0">
                    <a:schemeClr val="tx1"/>
                  </a:outerShdw>
                </a:effectLst>
              </a:rPr>
              <a:t> that he </a:t>
            </a:r>
            <a:r>
              <a:rPr lang="en-US" sz="3200" b="1" i="1" dirty="0">
                <a:solidFill>
                  <a:srgbClr val="F5F5F5"/>
                </a:solidFill>
                <a:effectLst>
                  <a:outerShdw blurRad="38100" dist="38100" dir="2700000" algn="ctr" rotWithShape="0">
                    <a:schemeClr val="tx1"/>
                  </a:outerShdw>
                </a:effectLst>
              </a:rPr>
              <a:t>promised</a:t>
            </a:r>
            <a:r>
              <a:rPr lang="en-US" sz="3200" dirty="0">
                <a:solidFill>
                  <a:srgbClr val="F5F5F5"/>
                </a:solidFill>
                <a:effectLst>
                  <a:outerShdw blurRad="38100" dist="38100" dir="2700000" algn="ctr" rotWithShape="0">
                    <a:schemeClr val="tx1"/>
                  </a:outerShdw>
                </a:effectLst>
              </a:rPr>
              <a:t> would come –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Truly, I [Jesus] say to you, there are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some standing here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who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will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not taste death until they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see the kingdom of God after it has come with power</a:t>
            </a:r>
            <a:r>
              <a:rPr lang="en-US" sz="3200" dirty="0">
                <a:solidFill>
                  <a:srgbClr val="F5F5F5"/>
                </a:solidFill>
                <a:effectLst>
                  <a:outerShdw blurRad="38100" dist="38100" dir="2700000" algn="ctr" rotWithShape="0">
                    <a:schemeClr val="tx1"/>
                  </a:outerShdw>
                </a:effectLst>
              </a:rPr>
              <a:t>.” (Mark 9:1).</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26005742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3A0B2DAD-8946-5E86-5C08-F9FCECEDCE9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02EB3E69-4579-97E5-503F-C68674870BE9}"/>
              </a:ext>
            </a:extLst>
          </p:cNvPr>
          <p:cNvSpPr>
            <a:spLocks noGrp="1"/>
          </p:cNvSpPr>
          <p:nvPr>
            <p:ph type="title"/>
          </p:nvPr>
        </p:nvSpPr>
        <p:spPr>
          <a:xfrm>
            <a:off x="0" y="0"/>
            <a:ext cx="12192000" cy="107379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seventh angel blew his trumpet, and there were loud voices in heaven, saying,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kingdom of the world has become the kingdom of our Lord and of his Christ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he shall reign forever and ever.”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B60D35AD-2FD9-0540-06D1-09A4A10CAFFD}"/>
              </a:ext>
            </a:extLst>
          </p:cNvPr>
          <p:cNvSpPr>
            <a:spLocks noGrp="1"/>
          </p:cNvSpPr>
          <p:nvPr>
            <p:ph idx="1"/>
          </p:nvPr>
        </p:nvSpPr>
        <p:spPr>
          <a:xfrm>
            <a:off x="33556" y="1287710"/>
            <a:ext cx="12025617" cy="5570290"/>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The announcement that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kingdom of the world has become the kingdom of our Lord and of his Christ</a:t>
            </a:r>
            <a:r>
              <a:rPr lang="en-US" sz="3200" dirty="0">
                <a:solidFill>
                  <a:srgbClr val="F5F5F5"/>
                </a:solidFill>
                <a:effectLst>
                  <a:outerShdw blurRad="38100" dist="38100" dir="2700000" algn="ctr" rotWithShape="0">
                    <a:schemeClr val="tx1"/>
                  </a:outerShdw>
                </a:effectLst>
              </a:rPr>
              <a:t>” echoes the universal dominion promised to the Davidic king in Psalm 2:</a:t>
            </a:r>
          </a:p>
          <a:p>
            <a:pPr lvl="1"/>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As for me, I have set my King on Zion, my holy hill… Ask of me, and I will make the nations your heritage, and the ends of the earth your possession. </a:t>
            </a:r>
            <a:r>
              <a:rPr lang="en-US" sz="2800" dirty="0">
                <a:solidFill>
                  <a:srgbClr val="F5F5F5"/>
                </a:solidFill>
                <a:effectLst>
                  <a:outerShdw blurRad="38100" dist="38100" dir="2700000" algn="ctr" rotWithShape="0">
                    <a:schemeClr val="tx1"/>
                  </a:outerShdw>
                </a:effectLst>
              </a:rPr>
              <a:t>(Psalm 2:6,8)</a:t>
            </a:r>
          </a:p>
          <a:p>
            <a:r>
              <a:rPr lang="en-US" sz="3200" dirty="0">
                <a:solidFill>
                  <a:srgbClr val="F5F5F5"/>
                </a:solidFill>
                <a:effectLst>
                  <a:outerShdw blurRad="38100" dist="38100" dir="2700000" algn="ctr" rotWithShape="0">
                    <a:schemeClr val="tx1"/>
                  </a:outerShdw>
                </a:effectLst>
              </a:rPr>
              <a:t>Psalm 2 is a coronation Psalm that says that even though the nations rebel against him now, God’s King, </a:t>
            </a:r>
            <a:r>
              <a:rPr lang="en-US" sz="3200" b="1" i="1" dirty="0">
                <a:solidFill>
                  <a:srgbClr val="F5F5F5"/>
                </a:solidFill>
                <a:effectLst>
                  <a:outerShdw blurRad="38100" dist="38100" dir="2700000" algn="ctr" rotWithShape="0">
                    <a:schemeClr val="tx1"/>
                  </a:outerShdw>
                </a:effectLst>
              </a:rPr>
              <a:t>especially</a:t>
            </a:r>
            <a:r>
              <a:rPr lang="en-US" sz="3200" dirty="0">
                <a:solidFill>
                  <a:srgbClr val="F5F5F5"/>
                </a:solidFill>
                <a:effectLst>
                  <a:outerShdw blurRad="38100" dist="38100" dir="2700000" algn="ctr" rotWithShape="0">
                    <a:schemeClr val="tx1"/>
                  </a:outerShdw>
                </a:effectLst>
              </a:rPr>
              <a:t> his </a:t>
            </a:r>
            <a:r>
              <a:rPr lang="en-US" sz="3200" b="1" i="1" dirty="0">
                <a:solidFill>
                  <a:srgbClr val="F5F5F5"/>
                </a:solidFill>
                <a:effectLst>
                  <a:outerShdw blurRad="38100" dist="38100" dir="2700000" algn="ctr" rotWithShape="0">
                    <a:schemeClr val="tx1"/>
                  </a:outerShdw>
                </a:effectLst>
              </a:rPr>
              <a:t>ultimate</a:t>
            </a:r>
            <a:r>
              <a:rPr lang="en-US" sz="3200" dirty="0">
                <a:solidFill>
                  <a:srgbClr val="F5F5F5"/>
                </a:solidFill>
                <a:effectLst>
                  <a:outerShdw blurRad="38100" dist="38100" dir="2700000" algn="ctr" rotWithShape="0">
                    <a:schemeClr val="tx1"/>
                  </a:outerShdw>
                </a:effectLst>
              </a:rPr>
              <a:t> king (the Messiah) will receive the nations as His inheritance and he will </a:t>
            </a:r>
            <a:r>
              <a:rPr lang="en-US" sz="3200" b="1" i="1" dirty="0">
                <a:solidFill>
                  <a:srgbClr val="F5F5F5"/>
                </a:solidFill>
                <a:effectLst>
                  <a:outerShdw blurRad="38100" dist="38100" dir="2700000" algn="ctr" rotWithShape="0">
                    <a:schemeClr val="tx1"/>
                  </a:outerShdw>
                </a:effectLst>
              </a:rPr>
              <a:t>rule</a:t>
            </a:r>
            <a:r>
              <a:rPr lang="en-US" sz="3200" dirty="0">
                <a:solidFill>
                  <a:srgbClr val="F5F5F5"/>
                </a:solidFill>
                <a:effectLst>
                  <a:outerShdw blurRad="38100" dist="38100" dir="2700000" algn="ctr" rotWithShape="0">
                    <a:schemeClr val="tx1"/>
                  </a:outerShdw>
                </a:effectLst>
              </a:rPr>
              <a:t> over them.</a:t>
            </a:r>
          </a:p>
          <a:p>
            <a:r>
              <a:rPr lang="en-US" sz="3200" dirty="0">
                <a:solidFill>
                  <a:srgbClr val="F5F5F5"/>
                </a:solidFill>
                <a:effectLst>
                  <a:outerShdw blurRad="38100" dist="38100" dir="2700000" algn="ctr" rotWithShape="0">
                    <a:schemeClr val="tx1"/>
                  </a:outerShdw>
                </a:effectLst>
              </a:rPr>
              <a:t>Our passage is joyfully announcing that that the promise of Psalm 2 has now reached that </a:t>
            </a:r>
            <a:r>
              <a:rPr lang="en-US" sz="3200" b="1" i="1" dirty="0">
                <a:solidFill>
                  <a:srgbClr val="F5F5F5"/>
                </a:solidFill>
                <a:effectLst>
                  <a:outerShdw blurRad="38100" dist="38100" dir="2700000" algn="ctr" rotWithShape="0">
                    <a:schemeClr val="tx1"/>
                  </a:outerShdw>
                </a:effectLst>
              </a:rPr>
              <a:t>greater</a:t>
            </a:r>
            <a:r>
              <a:rPr lang="en-US" sz="3200" dirty="0">
                <a:solidFill>
                  <a:srgbClr val="F5F5F5"/>
                </a:solidFill>
                <a:effectLst>
                  <a:outerShdw blurRad="38100" dist="38100" dir="2700000" algn="ctr" rotWithShape="0">
                    <a:schemeClr val="tx1"/>
                  </a:outerShdw>
                </a:effectLst>
              </a:rPr>
              <a:t> fulfillment where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Christ</a:t>
            </a:r>
            <a:r>
              <a:rPr lang="en-US" sz="3200" dirty="0">
                <a:solidFill>
                  <a:srgbClr val="F5F5F5"/>
                </a:solidFill>
                <a:effectLst>
                  <a:outerShdw blurRad="38100" dist="38100" dir="2700000" algn="ctr" rotWithShape="0">
                    <a:schemeClr val="tx1"/>
                  </a:outerShdw>
                </a:effectLst>
              </a:rPr>
              <a:t>”, the </a:t>
            </a:r>
            <a:r>
              <a:rPr lang="en-US" sz="3200" b="1" i="1" dirty="0">
                <a:solidFill>
                  <a:srgbClr val="F5F5F5"/>
                </a:solidFill>
                <a:effectLst>
                  <a:outerShdw blurRad="38100" dist="38100" dir="2700000" algn="ctr" rotWithShape="0">
                    <a:schemeClr val="tx1"/>
                  </a:outerShdw>
                </a:effectLst>
              </a:rPr>
              <a:t>ultimate</a:t>
            </a:r>
            <a:r>
              <a:rPr lang="en-US" sz="3200" dirty="0">
                <a:solidFill>
                  <a:srgbClr val="F5F5F5"/>
                </a:solidFill>
                <a:effectLst>
                  <a:outerShdw blurRad="38100" dist="38100" dir="2700000" algn="ctr" rotWithShape="0">
                    <a:schemeClr val="tx1"/>
                  </a:outerShdw>
                </a:effectLst>
              </a:rPr>
              <a:t> king, has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begun his reign</a:t>
            </a:r>
            <a:r>
              <a:rPr lang="en-US" sz="3200" dirty="0">
                <a:solidFill>
                  <a:srgbClr val="F5F5F5"/>
                </a:solidFill>
                <a:effectLst>
                  <a:outerShdw blurRad="38100" dist="38100" dir="2700000" algn="ctr" rotWithShape="0">
                    <a:schemeClr val="tx1"/>
                  </a:outerShdw>
                </a:effectLst>
              </a:rPr>
              <a:t>” (cf. 11:17b).</a:t>
            </a:r>
          </a:p>
          <a:p>
            <a:r>
              <a:rPr lang="en-US" sz="3200" dirty="0">
                <a:solidFill>
                  <a:srgbClr val="F5F5F5"/>
                </a:solidFill>
                <a:effectLst>
                  <a:outerShdw blurRad="38100" dist="38100" dir="2700000" algn="ctr" rotWithShape="0">
                    <a:schemeClr val="tx1"/>
                  </a:outerShdw>
                </a:effectLst>
              </a:rPr>
              <a:t>This fulfillment of Psalm 2 will be developed further when we get to verse 18.</a:t>
            </a:r>
          </a:p>
        </p:txBody>
      </p:sp>
    </p:spTree>
    <p:extLst>
      <p:ext uri="{BB962C8B-B14F-4D97-AF65-F5344CB8AC3E}">
        <p14:creationId xmlns:p14="http://schemas.microsoft.com/office/powerpoint/2010/main" val="4083940891"/>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E03EE552-2149-BF31-EE70-8422D0BD2EF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684CFC7-AAA4-CE58-D2B9-2F8D734CCD2A}"/>
              </a:ext>
            </a:extLst>
          </p:cNvPr>
          <p:cNvSpPr>
            <a:spLocks noGrp="1"/>
          </p:cNvSpPr>
          <p:nvPr>
            <p:ph type="title"/>
          </p:nvPr>
        </p:nvSpPr>
        <p:spPr>
          <a:xfrm>
            <a:off x="0" y="0"/>
            <a:ext cx="12192000" cy="101087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seventh angel blew his trumpet, and there were loud voices in heaven, saying, “The kingdom of the world has become the kingdom of our Lord and of his Christ, and he shall reign forever and ever.”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6B0625F6-0F9C-646F-4909-328CF51A7173}"/>
              </a:ext>
            </a:extLst>
          </p:cNvPr>
          <p:cNvSpPr>
            <a:spLocks noGrp="1"/>
          </p:cNvSpPr>
          <p:nvPr>
            <p:ph idx="1"/>
          </p:nvPr>
        </p:nvSpPr>
        <p:spPr>
          <a:xfrm>
            <a:off x="33556" y="1073791"/>
            <a:ext cx="12025617" cy="5784209"/>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Jerusalem was the </a:t>
            </a:r>
            <a:r>
              <a:rPr lang="en-US" sz="3200" b="1" i="1" dirty="0">
                <a:solidFill>
                  <a:srgbClr val="F5F5F5"/>
                </a:solidFill>
                <a:effectLst>
                  <a:outerShdw blurRad="38100" dist="38100" dir="2700000" algn="ctr" rotWithShape="0">
                    <a:schemeClr val="tx1"/>
                  </a:outerShdw>
                </a:effectLst>
              </a:rPr>
              <a:t>first major enemy </a:t>
            </a:r>
            <a:r>
              <a:rPr lang="en-US" sz="3200" dirty="0">
                <a:solidFill>
                  <a:srgbClr val="F5F5F5"/>
                </a:solidFill>
                <a:effectLst>
                  <a:outerShdw blurRad="38100" dist="38100" dir="2700000" algn="ctr" rotWithShape="0">
                    <a:schemeClr val="tx1"/>
                  </a:outerShdw>
                </a:effectLst>
              </a:rPr>
              <a:t>to fall in the historical advance of Christ’s kingdom. </a:t>
            </a:r>
          </a:p>
          <a:p>
            <a:r>
              <a:rPr lang="en-US" sz="3200" dirty="0">
                <a:solidFill>
                  <a:srgbClr val="F5F5F5"/>
                </a:solidFill>
                <a:effectLst>
                  <a:outerShdw blurRad="38100" dist="38100" dir="2700000" algn="ctr" rotWithShape="0">
                    <a:schemeClr val="tx1"/>
                  </a:outerShdw>
                </a:effectLst>
              </a:rPr>
              <a:t>Her fall was </a:t>
            </a:r>
            <a:r>
              <a:rPr lang="en-US" sz="3200" b="1" i="1" dirty="0">
                <a:solidFill>
                  <a:srgbClr val="F5F5F5"/>
                </a:solidFill>
                <a:effectLst>
                  <a:outerShdw blurRad="38100" dist="38100" dir="2700000" algn="ctr" rotWithShape="0">
                    <a:schemeClr val="tx1"/>
                  </a:outerShdw>
                </a:effectLst>
              </a:rPr>
              <a:t>particularly</a:t>
            </a:r>
            <a:r>
              <a:rPr lang="en-US" sz="3200" dirty="0">
                <a:solidFill>
                  <a:srgbClr val="F5F5F5"/>
                </a:solidFill>
                <a:effectLst>
                  <a:outerShdw blurRad="38100" dist="38100" dir="2700000" algn="ctr" rotWithShape="0">
                    <a:schemeClr val="tx1"/>
                  </a:outerShdw>
                </a:effectLst>
              </a:rPr>
              <a:t> important in that she was the first persecutor of and leading threat to the apostolic church.</a:t>
            </a:r>
          </a:p>
          <a:p>
            <a:r>
              <a:rPr lang="en-US" sz="3200" dirty="0">
                <a:solidFill>
                  <a:srgbClr val="F5F5F5"/>
                </a:solidFill>
                <a:effectLst>
                  <a:outerShdw blurRad="38100" dist="38100" dir="2700000" algn="ctr" rotWithShape="0">
                    <a:schemeClr val="tx1"/>
                  </a:outerShdw>
                </a:effectLst>
              </a:rPr>
              <a:t>Her defeat was like Jericho’s fall: an initial victory guaranteeing a larger conquest. </a:t>
            </a:r>
          </a:p>
          <a:p>
            <a:r>
              <a:rPr lang="en-US" sz="3200" dirty="0">
                <a:solidFill>
                  <a:srgbClr val="F5F5F5"/>
                </a:solidFill>
                <a:effectLst>
                  <a:outerShdw blurRad="38100" dist="38100" dir="2700000" algn="ctr" rotWithShape="0">
                    <a:schemeClr val="tx1"/>
                  </a:outerShdw>
                </a:effectLst>
              </a:rPr>
              <a:t>With the fall of Jerusalem, the world was conquered </a:t>
            </a:r>
            <a:r>
              <a:rPr lang="en-US" sz="3200" b="1" i="1" dirty="0">
                <a:solidFill>
                  <a:srgbClr val="F5F5F5"/>
                </a:solidFill>
                <a:effectLst>
                  <a:outerShdw blurRad="38100" dist="38100" dir="2700000" algn="ctr" rotWithShape="0">
                    <a:schemeClr val="tx1"/>
                  </a:outerShdw>
                </a:effectLst>
              </a:rPr>
              <a:t>in principle</a:t>
            </a:r>
            <a:r>
              <a:rPr lang="en-US" sz="3200" dirty="0">
                <a:solidFill>
                  <a:srgbClr val="F5F5F5"/>
                </a:solidFill>
                <a:effectLst>
                  <a:outerShdw blurRad="38100" dist="38100" dir="2700000" algn="ctr" rotWithShape="0">
                    <a:schemeClr val="tx1"/>
                  </a:outerShdw>
                </a:effectLst>
              </a:rPr>
              <a:t>, while the full historical outworking remained ahead –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Now in putting everything in subjection to him, he left nothing outside his control.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At present, we do not yet see everything in subjection to him</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t>
            </a:r>
            <a:r>
              <a:rPr lang="en-US" sz="3200" dirty="0">
                <a:solidFill>
                  <a:srgbClr val="F5F5F5"/>
                </a:solidFill>
                <a:effectLst>
                  <a:outerShdw blurRad="38100" dist="38100" dir="2700000" algn="ctr" rotWithShape="0">
                    <a:schemeClr val="tx1"/>
                  </a:outerShdw>
                </a:effectLst>
              </a:rPr>
              <a:t> (Hebrews 2:8b) </a:t>
            </a:r>
          </a:p>
          <a:p>
            <a:r>
              <a:rPr lang="en-US" sz="3200" dirty="0">
                <a:solidFill>
                  <a:srgbClr val="F5F5F5"/>
                </a:solidFill>
                <a:effectLst>
                  <a:outerShdw blurRad="38100" dist="38100" dir="2700000" algn="ctr" rotWithShape="0">
                    <a:schemeClr val="tx1"/>
                  </a:outerShdw>
                </a:effectLst>
              </a:rPr>
              <a:t>The destruction of the temple also completed the transition from the old covenant order and confirmed the unrestricted incorporation of Gentiles into God’s kingdom—the completion of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mystery</a:t>
            </a:r>
            <a:r>
              <a:rPr lang="en-US" sz="3200" dirty="0">
                <a:solidFill>
                  <a:srgbClr val="F5F5F5"/>
                </a:solidFill>
                <a:effectLst>
                  <a:outerShdw blurRad="38100" dist="38100" dir="2700000" algn="ctr" rotWithShape="0">
                    <a:schemeClr val="tx1"/>
                  </a:outerShdw>
                </a:effectLst>
              </a:rPr>
              <a:t>” announced in Revelation 10:7 (cf. Romans 11:11–12).</a:t>
            </a:r>
          </a:p>
        </p:txBody>
      </p:sp>
    </p:spTree>
    <p:extLst>
      <p:ext uri="{BB962C8B-B14F-4D97-AF65-F5344CB8AC3E}">
        <p14:creationId xmlns:p14="http://schemas.microsoft.com/office/powerpoint/2010/main" val="116843469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71B492D6-CB1B-B714-BE0B-A547089DF30C}"/>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D9E79A11-307D-5A28-945B-C2F6CC6CE58C}"/>
              </a:ext>
            </a:extLst>
          </p:cNvPr>
          <p:cNvSpPr>
            <a:spLocks noGrp="1"/>
          </p:cNvSpPr>
          <p:nvPr>
            <p:ph type="title"/>
          </p:nvPr>
        </p:nvSpPr>
        <p:spPr>
          <a:xfrm>
            <a:off x="0" y="0"/>
            <a:ext cx="12192000" cy="101087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seventh angel blew his trumpet, and there were loud voices in heaven, saying, “The kingdom of the world has become the kingdom of our Lord and of his Christ, and he shall reign forever and ever.”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E019BA73-14EA-1807-6ACA-D82B75F3D28F}"/>
              </a:ext>
            </a:extLst>
          </p:cNvPr>
          <p:cNvSpPr>
            <a:spLocks noGrp="1"/>
          </p:cNvSpPr>
          <p:nvPr>
            <p:ph idx="1"/>
          </p:nvPr>
        </p:nvSpPr>
        <p:spPr>
          <a:xfrm>
            <a:off x="33556" y="1073791"/>
            <a:ext cx="12025617" cy="5784209"/>
          </a:xfrm>
        </p:spPr>
        <p:txBody>
          <a:bodyPr>
            <a:normAutofit fontScale="92500" lnSpcReduction="20000"/>
          </a:bodyPr>
          <a:lstStyle/>
          <a:p>
            <a:r>
              <a:rPr lang="en-US" sz="3600" dirty="0">
                <a:solidFill>
                  <a:srgbClr val="F5F5F5"/>
                </a:solidFill>
                <a:effectLst>
                  <a:outerShdw blurRad="38100" dist="38100" dir="2700000" algn="ctr" rotWithShape="0">
                    <a:schemeClr val="tx1"/>
                  </a:outerShdw>
                </a:effectLst>
              </a:rPr>
              <a:t>In this passage we also see a fulfillment of the </a:t>
            </a:r>
            <a:r>
              <a:rPr lang="en-US" sz="3600" b="1" i="1" dirty="0">
                <a:solidFill>
                  <a:srgbClr val="F5F5F5"/>
                </a:solidFill>
                <a:effectLst>
                  <a:outerShdw blurRad="38100" dist="38100" dir="2700000" algn="ctr" rotWithShape="0">
                    <a:schemeClr val="tx1"/>
                  </a:outerShdw>
                </a:effectLst>
              </a:rPr>
              <a:t>kingdom</a:t>
            </a:r>
            <a:r>
              <a:rPr lang="en-US" sz="3600" dirty="0">
                <a:solidFill>
                  <a:srgbClr val="F5F5F5"/>
                </a:solidFill>
                <a:effectLst>
                  <a:outerShdw blurRad="38100" dist="38100" dir="2700000" algn="ctr" rotWithShape="0">
                    <a:schemeClr val="tx1"/>
                  </a:outerShdw>
                </a:effectLst>
              </a:rPr>
              <a:t> and </a:t>
            </a:r>
            <a:r>
              <a:rPr lang="en-US" sz="3600" b="1" i="1" dirty="0">
                <a:solidFill>
                  <a:srgbClr val="F5F5F5"/>
                </a:solidFill>
                <a:effectLst>
                  <a:outerShdw blurRad="38100" dist="38100" dir="2700000" algn="ctr" rotWithShape="0">
                    <a:schemeClr val="tx1"/>
                  </a:outerShdw>
                </a:effectLst>
              </a:rPr>
              <a:t>dominion</a:t>
            </a:r>
            <a:r>
              <a:rPr lang="en-US" sz="3600" dirty="0">
                <a:solidFill>
                  <a:srgbClr val="F5F5F5"/>
                </a:solidFill>
                <a:effectLst>
                  <a:outerShdw blurRad="38100" dist="38100" dir="2700000" algn="ctr" rotWithShape="0">
                    <a:schemeClr val="tx1"/>
                  </a:outerShdw>
                </a:effectLst>
              </a:rPr>
              <a:t> promises that we saw when we studied the book of Daniel:</a:t>
            </a:r>
          </a:p>
          <a:p>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in the days of those kings </a:t>
            </a:r>
            <a:r>
              <a:rPr lang="en-US" sz="3600" dirty="0">
                <a:solidFill>
                  <a:schemeClr val="bg1"/>
                </a:solidFill>
                <a:effectLst>
                  <a:outerShdw blurRad="38100" dist="38100" dir="2700000" algn="ctr" rotWithShape="0">
                    <a:schemeClr val="tx1"/>
                  </a:outerShdw>
                </a:effectLst>
                <a:ea typeface="Cambria" panose="02040503050406030204" pitchFamily="18" charset="0"/>
              </a:rPr>
              <a:t>[Babylon, Medo-Persia, Greece, and especially Rome] </a:t>
            </a:r>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God of heaven will set up a kingdom that shall never be destroyed, nor shall the kingdom be left to another people. It shall break in pieces all these kingdoms and bring them to an end, and it shall stand forever. </a:t>
            </a:r>
            <a:r>
              <a:rPr lang="en-US" sz="3600" dirty="0">
                <a:solidFill>
                  <a:srgbClr val="F5F5F5"/>
                </a:solidFill>
                <a:effectLst>
                  <a:outerShdw blurRad="38100" dist="38100" dir="2700000" algn="ctr" rotWithShape="0">
                    <a:schemeClr val="tx1"/>
                  </a:outerShdw>
                </a:effectLst>
              </a:rPr>
              <a:t>(Daniel 2:44)</a:t>
            </a:r>
          </a:p>
          <a:p>
            <a:r>
              <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 saw in the night visions, and behold, with the clouds of heaven there came one like a son of man, and he came to the Ancient of Days and was presented before him. And to him was given dominion and glory and a kingdom, that all peoples, nations, and languages should serve him; his dominion is an everlasting dominion, which shall not pass away, and his kingdom one that shall not be destroyed. </a:t>
            </a:r>
            <a:r>
              <a:rPr lang="en-US" sz="3600" dirty="0">
                <a:solidFill>
                  <a:srgbClr val="F5F5F5"/>
                </a:solidFill>
                <a:effectLst>
                  <a:outerShdw blurRad="38100" dist="38100" dir="2700000" algn="ctr" rotWithShape="0">
                    <a:schemeClr val="tx1"/>
                  </a:outerShdw>
                </a:effectLst>
              </a:rPr>
              <a:t>(Daniel 7:13–14)</a:t>
            </a:r>
          </a:p>
          <a:p>
            <a:endPar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endParaRPr>
          </a:p>
          <a:p>
            <a:endParaRPr lang="en-US" sz="3600" dirty="0">
              <a:solidFill>
                <a:srgbClr val="F5F5F5"/>
              </a:solidFill>
              <a:effectLst>
                <a:outerShdw blurRad="38100" dist="38100" dir="2700000" algn="ctr" rotWithShape="0">
                  <a:schemeClr val="tx1"/>
                </a:outerShdw>
              </a:effectLst>
            </a:endParaRPr>
          </a:p>
          <a:p>
            <a:endParaRPr lang="en-US" sz="36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endParaRPr>
          </a:p>
          <a:p>
            <a:endParaRPr lang="en-US" sz="36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173523553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A9A5C03F-0248-6608-44DB-D2B3ACCE4B82}"/>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B050B34-54B0-C70E-22DD-CEC6FEE257F3}"/>
              </a:ext>
            </a:extLst>
          </p:cNvPr>
          <p:cNvSpPr>
            <a:spLocks noGrp="1"/>
          </p:cNvSpPr>
          <p:nvPr>
            <p:ph type="title"/>
          </p:nvPr>
        </p:nvSpPr>
        <p:spPr>
          <a:xfrm>
            <a:off x="0" y="0"/>
            <a:ext cx="12192000" cy="1010873"/>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seventh angel blew his trumpet, and there were loud voices in heaven, saying,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kingdom of the world has become the kingdom of our Lord and of his Christ, and he shall reign forever and ever</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4" name="Content Placeholder 3">
            <a:extLst>
              <a:ext uri="{FF2B5EF4-FFF2-40B4-BE49-F238E27FC236}">
                <a16:creationId xmlns:a16="http://schemas.microsoft.com/office/drawing/2014/main" id="{1B5EC763-7BB1-098A-5596-448B18039140}"/>
              </a:ext>
            </a:extLst>
          </p:cNvPr>
          <p:cNvGraphicFramePr>
            <a:graphicFrameLocks noGrp="1"/>
          </p:cNvGraphicFramePr>
          <p:nvPr>
            <p:ph idx="1"/>
            <p:extLst>
              <p:ext uri="{D42A27DB-BD31-4B8C-83A1-F6EECF244321}">
                <p14:modId xmlns:p14="http://schemas.microsoft.com/office/powerpoint/2010/main" val="3062070634"/>
              </p:ext>
            </p:extLst>
          </p:nvPr>
        </p:nvGraphicFramePr>
        <p:xfrm>
          <a:off x="851133" y="1422953"/>
          <a:ext cx="10489734" cy="4937760"/>
        </p:xfrm>
        <a:graphic>
          <a:graphicData uri="http://schemas.openxmlformats.org/drawingml/2006/table">
            <a:tbl>
              <a:tblPr firstRow="1" bandRow="1">
                <a:tableStyleId>{5C22544A-7EE6-4342-B048-85BDC9FD1C3A}</a:tableStyleId>
              </a:tblPr>
              <a:tblGrid>
                <a:gridCol w="5231934">
                  <a:extLst>
                    <a:ext uri="{9D8B030D-6E8A-4147-A177-3AD203B41FA5}">
                      <a16:colId xmlns:a16="http://schemas.microsoft.com/office/drawing/2014/main" val="2776308884"/>
                    </a:ext>
                  </a:extLst>
                </a:gridCol>
                <a:gridCol w="5257800">
                  <a:extLst>
                    <a:ext uri="{9D8B030D-6E8A-4147-A177-3AD203B41FA5}">
                      <a16:colId xmlns:a16="http://schemas.microsoft.com/office/drawing/2014/main" val="3624710541"/>
                    </a:ext>
                  </a:extLst>
                </a:gridCol>
              </a:tblGrid>
              <a:tr h="370840">
                <a:tc>
                  <a:txBody>
                    <a:bodyPr/>
                    <a:lstStyle/>
                    <a:p>
                      <a:r>
                        <a:rPr lang="en-US" sz="2400" b="1" i="0" kern="1200" dirty="0">
                          <a:solidFill>
                            <a:schemeClr val="lt1"/>
                          </a:solidFill>
                          <a:effectLst/>
                          <a:latin typeface="+mn-lt"/>
                          <a:ea typeface="+mn-ea"/>
                          <a:cs typeface="+mn-cs"/>
                        </a:rPr>
                        <a:t>Daniel</a:t>
                      </a:r>
                      <a:endParaRPr lang="en-US" sz="2400" b="1" dirty="0"/>
                    </a:p>
                  </a:txBody>
                  <a:tcPr/>
                </a:tc>
                <a:tc>
                  <a:txBody>
                    <a:bodyPr/>
                    <a:lstStyle/>
                    <a:p>
                      <a:r>
                        <a:rPr lang="en-US" sz="2400" b="1" i="0" kern="1200" dirty="0">
                          <a:solidFill>
                            <a:schemeClr val="lt1"/>
                          </a:solidFill>
                          <a:effectLst/>
                          <a:latin typeface="+mn-lt"/>
                          <a:ea typeface="+mn-ea"/>
                          <a:cs typeface="+mn-cs"/>
                        </a:rPr>
                        <a:t>Revelation 11:15</a:t>
                      </a:r>
                      <a:endParaRPr lang="en-US" sz="2400" b="1" dirty="0"/>
                    </a:p>
                  </a:txBody>
                  <a:tcPr/>
                </a:tc>
                <a:extLst>
                  <a:ext uri="{0D108BD9-81ED-4DB2-BD59-A6C34878D82A}">
                    <a16:rowId xmlns:a16="http://schemas.microsoft.com/office/drawing/2014/main" val="779309625"/>
                  </a:ext>
                </a:extLst>
              </a:tr>
              <a:tr h="370840">
                <a:tc>
                  <a:txBody>
                    <a:bodyPr/>
                    <a:lstStyle/>
                    <a:p>
                      <a:r>
                        <a:rPr lang="en-US" sz="2400" b="1" i="0" kern="1200" dirty="0">
                          <a:solidFill>
                            <a:schemeClr val="dk1"/>
                          </a:solidFill>
                          <a:effectLst/>
                          <a:latin typeface="+mn-lt"/>
                          <a:ea typeface="+mn-ea"/>
                          <a:cs typeface="+mn-cs"/>
                        </a:rPr>
                        <a:t>Daniel 2:44</a:t>
                      </a:r>
                      <a:r>
                        <a:rPr lang="en-US" sz="2400" b="0" i="0" kern="1200" dirty="0">
                          <a:solidFill>
                            <a:schemeClr val="dk1"/>
                          </a:solidFill>
                          <a:effectLst/>
                          <a:latin typeface="+mn-lt"/>
                          <a:ea typeface="+mn-ea"/>
                          <a:cs typeface="+mn-cs"/>
                        </a:rPr>
                        <a:t> — God sets up a kingdom that shall never be destroyed</a:t>
                      </a:r>
                      <a:endParaRPr lang="en-US" sz="2400" dirty="0"/>
                    </a:p>
                  </a:txBody>
                  <a:tcPr/>
                </a:tc>
                <a:tc>
                  <a:txBody>
                    <a:bodyPr/>
                    <a:lstStyle/>
                    <a:p>
                      <a:r>
                        <a:rPr lang="en-US" sz="2400" b="0" i="0" kern="1200" dirty="0">
                          <a:solidFill>
                            <a:schemeClr val="dk1"/>
                          </a:solidFill>
                          <a:effectLst/>
                          <a:latin typeface="+mn-lt"/>
                          <a:ea typeface="+mn-ea"/>
                          <a:cs typeface="+mn-cs"/>
                        </a:rPr>
                        <a:t>"he shall reign forever and ever"</a:t>
                      </a:r>
                      <a:endParaRPr lang="en-US" sz="2400" dirty="0"/>
                    </a:p>
                  </a:txBody>
                  <a:tcPr/>
                </a:tc>
                <a:extLst>
                  <a:ext uri="{0D108BD9-81ED-4DB2-BD59-A6C34878D82A}">
                    <a16:rowId xmlns:a16="http://schemas.microsoft.com/office/drawing/2014/main" val="2718472382"/>
                  </a:ext>
                </a:extLst>
              </a:tr>
              <a:tr h="370840">
                <a:tc>
                  <a:txBody>
                    <a:bodyPr/>
                    <a:lstStyle/>
                    <a:p>
                      <a:r>
                        <a:rPr lang="en-US" sz="2400" b="1" i="0" kern="1200" dirty="0">
                          <a:solidFill>
                            <a:schemeClr val="dk1"/>
                          </a:solidFill>
                          <a:effectLst/>
                          <a:latin typeface="+mn-lt"/>
                          <a:ea typeface="+mn-ea"/>
                          <a:cs typeface="+mn-cs"/>
                        </a:rPr>
                        <a:t>Daniel 2:44</a:t>
                      </a:r>
                      <a:r>
                        <a:rPr lang="en-US" sz="2400" b="0" i="0" kern="1200" dirty="0">
                          <a:solidFill>
                            <a:schemeClr val="dk1"/>
                          </a:solidFill>
                          <a:effectLst/>
                          <a:latin typeface="+mn-lt"/>
                          <a:ea typeface="+mn-ea"/>
                          <a:cs typeface="+mn-cs"/>
                        </a:rPr>
                        <a:t> — It shall break in pieces all these kingdoms</a:t>
                      </a:r>
                      <a:endParaRPr lang="en-US" sz="2400" dirty="0"/>
                    </a:p>
                  </a:txBody>
                  <a:tcPr/>
                </a:tc>
                <a:tc>
                  <a:txBody>
                    <a:bodyPr/>
                    <a:lstStyle/>
                    <a:p>
                      <a:r>
                        <a:rPr lang="en-US" sz="2400" b="0" i="0" kern="1200" dirty="0">
                          <a:solidFill>
                            <a:schemeClr val="dk1"/>
                          </a:solidFill>
                          <a:effectLst/>
                          <a:latin typeface="+mn-lt"/>
                          <a:ea typeface="+mn-ea"/>
                          <a:cs typeface="+mn-cs"/>
                        </a:rPr>
                        <a:t>"The kingdom of the world </a:t>
                      </a:r>
                      <a:r>
                        <a:rPr lang="en-US" sz="2400" b="1" i="0" kern="1200" dirty="0">
                          <a:solidFill>
                            <a:schemeClr val="dk1"/>
                          </a:solidFill>
                          <a:effectLst/>
                          <a:latin typeface="+mn-lt"/>
                          <a:ea typeface="+mn-ea"/>
                          <a:cs typeface="+mn-cs"/>
                        </a:rPr>
                        <a:t>has become</a:t>
                      </a:r>
                      <a:r>
                        <a:rPr lang="en-US" sz="2400" b="0" i="0" kern="1200" dirty="0">
                          <a:solidFill>
                            <a:schemeClr val="dk1"/>
                          </a:solidFill>
                          <a:effectLst/>
                          <a:latin typeface="+mn-lt"/>
                          <a:ea typeface="+mn-ea"/>
                          <a:cs typeface="+mn-cs"/>
                        </a:rPr>
                        <a:t> the kingdom of our Lord"</a:t>
                      </a:r>
                      <a:endParaRPr lang="en-US" sz="2400" dirty="0"/>
                    </a:p>
                  </a:txBody>
                  <a:tcPr/>
                </a:tc>
                <a:extLst>
                  <a:ext uri="{0D108BD9-81ED-4DB2-BD59-A6C34878D82A}">
                    <a16:rowId xmlns:a16="http://schemas.microsoft.com/office/drawing/2014/main" val="3693296977"/>
                  </a:ext>
                </a:extLst>
              </a:tr>
              <a:tr h="370840">
                <a:tc>
                  <a:txBody>
                    <a:bodyPr/>
                    <a:lstStyle/>
                    <a:p>
                      <a:r>
                        <a:rPr lang="en-US" sz="2400" b="1" i="0" kern="1200" dirty="0">
                          <a:solidFill>
                            <a:schemeClr val="dk1"/>
                          </a:solidFill>
                          <a:effectLst/>
                          <a:latin typeface="+mn-lt"/>
                          <a:ea typeface="+mn-ea"/>
                          <a:cs typeface="+mn-cs"/>
                        </a:rPr>
                        <a:t>Daniel 7:14</a:t>
                      </a:r>
                      <a:r>
                        <a:rPr lang="en-US" sz="2400" b="0" i="0" kern="1200" dirty="0">
                          <a:solidFill>
                            <a:schemeClr val="dk1"/>
                          </a:solidFill>
                          <a:effectLst/>
                          <a:latin typeface="+mn-lt"/>
                          <a:ea typeface="+mn-ea"/>
                          <a:cs typeface="+mn-cs"/>
                        </a:rPr>
                        <a:t> — To the “son of man” was given dominion and glory and a kingdom</a:t>
                      </a:r>
                      <a:endParaRPr lang="en-US" sz="2400" dirty="0"/>
                    </a:p>
                  </a:txBody>
                  <a:tcPr/>
                </a:tc>
                <a:tc>
                  <a:txBody>
                    <a:bodyPr/>
                    <a:lstStyle/>
                    <a:p>
                      <a:r>
                        <a:rPr lang="en-US" sz="2400" b="0" i="0" kern="1200" dirty="0">
                          <a:solidFill>
                            <a:schemeClr val="dk1"/>
                          </a:solidFill>
                          <a:effectLst/>
                          <a:latin typeface="+mn-lt"/>
                          <a:ea typeface="+mn-ea"/>
                          <a:cs typeface="+mn-cs"/>
                        </a:rPr>
                        <a:t>"The kingdom of the world has become the kingdom of our Lord </a:t>
                      </a:r>
                      <a:r>
                        <a:rPr lang="en-US" sz="2400" b="1" i="0" kern="1200" dirty="0">
                          <a:solidFill>
                            <a:schemeClr val="dk1"/>
                          </a:solidFill>
                          <a:effectLst/>
                          <a:latin typeface="+mn-lt"/>
                          <a:ea typeface="+mn-ea"/>
                          <a:cs typeface="+mn-cs"/>
                        </a:rPr>
                        <a:t>and of his Christ</a:t>
                      </a:r>
                      <a:r>
                        <a:rPr lang="en-US" sz="2400" b="0" i="0" kern="1200" dirty="0">
                          <a:solidFill>
                            <a:schemeClr val="dk1"/>
                          </a:solidFill>
                          <a:effectLst/>
                          <a:latin typeface="+mn-lt"/>
                          <a:ea typeface="+mn-ea"/>
                          <a:cs typeface="+mn-cs"/>
                        </a:rPr>
                        <a:t>"</a:t>
                      </a:r>
                      <a:endParaRPr lang="en-US" sz="2400" dirty="0"/>
                    </a:p>
                  </a:txBody>
                  <a:tcPr/>
                </a:tc>
                <a:extLst>
                  <a:ext uri="{0D108BD9-81ED-4DB2-BD59-A6C34878D82A}">
                    <a16:rowId xmlns:a16="http://schemas.microsoft.com/office/drawing/2014/main" val="4219681509"/>
                  </a:ext>
                </a:extLst>
              </a:tr>
              <a:tr h="370840">
                <a:tc>
                  <a:txBody>
                    <a:bodyPr/>
                    <a:lstStyle/>
                    <a:p>
                      <a:r>
                        <a:rPr lang="en-US" sz="2400" b="1" i="0" kern="1200" dirty="0">
                          <a:solidFill>
                            <a:schemeClr val="dk1"/>
                          </a:solidFill>
                          <a:effectLst/>
                          <a:latin typeface="+mn-lt"/>
                          <a:ea typeface="+mn-ea"/>
                          <a:cs typeface="+mn-cs"/>
                        </a:rPr>
                        <a:t>Daniel 7:14</a:t>
                      </a:r>
                      <a:r>
                        <a:rPr lang="en-US" sz="2400" b="0" i="0" kern="1200" dirty="0">
                          <a:solidFill>
                            <a:schemeClr val="dk1"/>
                          </a:solidFill>
                          <a:effectLst/>
                          <a:latin typeface="+mn-lt"/>
                          <a:ea typeface="+mn-ea"/>
                          <a:cs typeface="+mn-cs"/>
                        </a:rPr>
                        <a:t> — All peoples, nations, and languages should serve him</a:t>
                      </a:r>
                      <a:endParaRPr lang="en-US" sz="2400" dirty="0"/>
                    </a:p>
                  </a:txBody>
                  <a:tcPr/>
                </a:tc>
                <a:tc>
                  <a:txBody>
                    <a:bodyPr/>
                    <a:lstStyle/>
                    <a:p>
                      <a:r>
                        <a:rPr lang="en-US" sz="2400" b="0" i="0" kern="1200" dirty="0">
                          <a:solidFill>
                            <a:schemeClr val="dk1"/>
                          </a:solidFill>
                          <a:effectLst/>
                          <a:latin typeface="+mn-lt"/>
                          <a:ea typeface="+mn-ea"/>
                          <a:cs typeface="+mn-cs"/>
                        </a:rPr>
                        <a:t>The universal scope of the kingdom declared in heaven</a:t>
                      </a:r>
                      <a:endParaRPr lang="en-US" sz="2400" dirty="0"/>
                    </a:p>
                  </a:txBody>
                  <a:tcPr/>
                </a:tc>
                <a:extLst>
                  <a:ext uri="{0D108BD9-81ED-4DB2-BD59-A6C34878D82A}">
                    <a16:rowId xmlns:a16="http://schemas.microsoft.com/office/drawing/2014/main" val="305656860"/>
                  </a:ext>
                </a:extLst>
              </a:tr>
              <a:tr h="370840">
                <a:tc>
                  <a:txBody>
                    <a:bodyPr/>
                    <a:lstStyle/>
                    <a:p>
                      <a:r>
                        <a:rPr lang="en-US" sz="2400" b="1" i="0" kern="1200" dirty="0">
                          <a:solidFill>
                            <a:schemeClr val="dk1"/>
                          </a:solidFill>
                          <a:effectLst/>
                          <a:latin typeface="+mn-lt"/>
                          <a:ea typeface="+mn-ea"/>
                          <a:cs typeface="+mn-cs"/>
                        </a:rPr>
                        <a:t>Daniel 7:14</a:t>
                      </a:r>
                      <a:r>
                        <a:rPr lang="en-US" sz="2400" b="0" i="0" kern="1200" dirty="0">
                          <a:solidFill>
                            <a:schemeClr val="dk1"/>
                          </a:solidFill>
                          <a:effectLst/>
                          <a:latin typeface="+mn-lt"/>
                          <a:ea typeface="+mn-ea"/>
                          <a:cs typeface="+mn-cs"/>
                        </a:rPr>
                        <a:t> — His dominion is an everlasting dominion</a:t>
                      </a:r>
                      <a:endParaRPr lang="en-US" sz="2400" dirty="0"/>
                    </a:p>
                  </a:txBody>
                  <a:tcPr/>
                </a:tc>
                <a:tc>
                  <a:txBody>
                    <a:bodyPr/>
                    <a:lstStyle/>
                    <a:p>
                      <a:r>
                        <a:rPr lang="en-US" sz="2400" b="0" i="0" kern="1200" dirty="0">
                          <a:solidFill>
                            <a:schemeClr val="dk1"/>
                          </a:solidFill>
                          <a:effectLst/>
                          <a:latin typeface="+mn-lt"/>
                          <a:ea typeface="+mn-ea"/>
                          <a:cs typeface="+mn-cs"/>
                        </a:rPr>
                        <a:t>"he shall reign forever and ever"</a:t>
                      </a:r>
                      <a:endParaRPr lang="en-US" sz="2400" dirty="0"/>
                    </a:p>
                  </a:txBody>
                  <a:tcPr/>
                </a:tc>
                <a:extLst>
                  <a:ext uri="{0D108BD9-81ED-4DB2-BD59-A6C34878D82A}">
                    <a16:rowId xmlns:a16="http://schemas.microsoft.com/office/drawing/2014/main" val="1775372843"/>
                  </a:ext>
                </a:extLst>
              </a:tr>
            </a:tbl>
          </a:graphicData>
        </a:graphic>
      </p:graphicFrame>
    </p:spTree>
    <p:extLst>
      <p:ext uri="{BB962C8B-B14F-4D97-AF65-F5344CB8AC3E}">
        <p14:creationId xmlns:p14="http://schemas.microsoft.com/office/powerpoint/2010/main" val="419597248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7D95942D-E696-C118-CF74-9BDBACEBC61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CE1C9188-A170-1371-68E2-71C18B5E97B4}"/>
              </a:ext>
            </a:extLst>
          </p:cNvPr>
          <p:cNvSpPr>
            <a:spLocks noGrp="1"/>
          </p:cNvSpPr>
          <p:nvPr>
            <p:ph type="title"/>
          </p:nvPr>
        </p:nvSpPr>
        <p:spPr>
          <a:xfrm>
            <a:off x="0" y="0"/>
            <a:ext cx="12192000" cy="107379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twenty-four elders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who sit on their thrones before God fell on their faces and worshiped God,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saying, “We give thanks to you, Lord God Almighty, who is and who was, for you have taken your great power and begun to reign.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E1F255B3-F68F-B7FB-8D69-8229AE190F0D}"/>
              </a:ext>
            </a:extLst>
          </p:cNvPr>
          <p:cNvSpPr>
            <a:spLocks noGrp="1"/>
          </p:cNvSpPr>
          <p:nvPr>
            <p:ph idx="1"/>
          </p:nvPr>
        </p:nvSpPr>
        <p:spPr>
          <a:xfrm>
            <a:off x="33556" y="1216404"/>
            <a:ext cx="12025617" cy="5641596"/>
          </a:xfrm>
        </p:spPr>
        <p:txBody>
          <a:bodyPr>
            <a:normAutofit fontScale="85000" lnSpcReduction="10000"/>
          </a:bodyPr>
          <a:lstStyle/>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twenty-four elders</a:t>
            </a:r>
            <a:r>
              <a:rPr lang="en-US" sz="3200" dirty="0">
                <a:solidFill>
                  <a:srgbClr val="F5F5F5"/>
                </a:solidFill>
                <a:effectLst>
                  <a:outerShdw blurRad="38100" dist="38100" dir="2700000" algn="ctr" rotWithShape="0">
                    <a:schemeClr val="tx1"/>
                  </a:outerShdw>
                </a:effectLst>
              </a:rPr>
              <a:t>” – Just a brief review of what  we said about the heavenly elders back in chapter 4:</a:t>
            </a:r>
          </a:p>
          <a:p>
            <a:r>
              <a:rPr lang="en-US" sz="3200" dirty="0">
                <a:solidFill>
                  <a:srgbClr val="F5F5F5"/>
                </a:solidFill>
                <a:effectLst>
                  <a:outerShdw blurRad="38100" dist="38100" dir="2700000" algn="ctr" rotWithShape="0">
                    <a:schemeClr val="tx1"/>
                  </a:outerShdw>
                </a:effectLst>
              </a:rPr>
              <a:t>The </a:t>
            </a:r>
            <a:r>
              <a:rPr lang="en-US" sz="3200" b="1" i="1" dirty="0">
                <a:solidFill>
                  <a:srgbClr val="F5F5F5"/>
                </a:solidFill>
                <a:effectLst>
                  <a:outerShdw blurRad="38100" dist="38100" dir="2700000" algn="ctr" rotWithShape="0">
                    <a:schemeClr val="tx1"/>
                  </a:outerShdw>
                </a:effectLst>
              </a:rPr>
              <a:t>identity</a:t>
            </a:r>
            <a:r>
              <a:rPr lang="en-US" sz="3200" dirty="0">
                <a:solidFill>
                  <a:srgbClr val="F5F5F5"/>
                </a:solidFill>
                <a:effectLst>
                  <a:outerShdw blurRad="38100" dist="38100" dir="2700000" algn="ctr" rotWithShape="0">
                    <a:schemeClr val="tx1"/>
                  </a:outerShdw>
                </a:effectLst>
              </a:rPr>
              <a:t> of the “</a:t>
            </a:r>
            <a:r>
              <a:rPr lang="en-US" sz="3200" i="1" dirty="0">
                <a:solidFill>
                  <a:srgbClr val="99FFFF"/>
                </a:solidFill>
                <a:effectLst>
                  <a:outerShdw blurRad="50800" dist="50800" dir="5400000" algn="ctr" rotWithShape="0">
                    <a:schemeClr val="tx1"/>
                  </a:outerShdw>
                </a:effectLst>
                <a:latin typeface="Cambria" panose="02040503050406030204" pitchFamily="18" charset="0"/>
                <a:ea typeface="Cambria" panose="02040503050406030204" pitchFamily="18" charset="0"/>
              </a:rPr>
              <a:t>twenty-four elders</a:t>
            </a:r>
            <a:r>
              <a:rPr lang="en-US" sz="3200" dirty="0">
                <a:solidFill>
                  <a:srgbClr val="F5F5F5"/>
                </a:solidFill>
                <a:effectLst>
                  <a:outerShdw blurRad="38100" dist="38100" dir="2700000" algn="ctr" rotWithShape="0">
                    <a:schemeClr val="tx1"/>
                  </a:outerShdw>
                </a:effectLst>
              </a:rPr>
              <a:t>” is one of the most debated questions in Revelation. </a:t>
            </a:r>
          </a:p>
          <a:p>
            <a:r>
              <a:rPr lang="en-US" sz="3200" dirty="0">
                <a:solidFill>
                  <a:srgbClr val="F5F5F5"/>
                </a:solidFill>
                <a:effectLst>
                  <a:outerShdw blurRad="38100" dist="38100" dir="2700000" algn="ctr" rotWithShape="0">
                    <a:schemeClr val="tx1"/>
                  </a:outerShdw>
                </a:effectLst>
              </a:rPr>
              <a:t>Many commentators, including Schreiner, Beale, and Mounce, believe the elders are exalted heavenly beings or angelic representatives of God’s people. </a:t>
            </a:r>
          </a:p>
          <a:p>
            <a:r>
              <a:rPr lang="en-US" sz="3200" dirty="0">
                <a:solidFill>
                  <a:srgbClr val="F5F5F5"/>
                </a:solidFill>
                <a:effectLst>
                  <a:outerShdw blurRad="38100" dist="38100" dir="2700000" algn="ctr" rotWithShape="0">
                    <a:schemeClr val="tx1"/>
                  </a:outerShdw>
                </a:effectLst>
              </a:rPr>
              <a:t>They note that the elders are consistently associated with heavenly creatures and angels, appear continually in God’s presence, and sometimes seem distinct from redeemed believers (Rev. 5:9–10; 7:9–17; 14:3). </a:t>
            </a:r>
          </a:p>
          <a:p>
            <a:r>
              <a:rPr lang="en-US" sz="3200" dirty="0">
                <a:solidFill>
                  <a:srgbClr val="F5F5F5"/>
                </a:solidFill>
                <a:effectLst>
                  <a:outerShdw blurRad="38100" dist="38100" dir="2700000" algn="ctr" rotWithShape="0">
                    <a:schemeClr val="tx1"/>
                  </a:outerShdw>
                </a:effectLst>
              </a:rPr>
              <a:t>Other commentaries argue that the elders represent redeemed </a:t>
            </a:r>
            <a:r>
              <a:rPr lang="en-US" sz="3200" b="1" i="1" dirty="0">
                <a:solidFill>
                  <a:srgbClr val="F5F5F5"/>
                </a:solidFill>
                <a:effectLst>
                  <a:outerShdw blurRad="38100" dist="38100" dir="2700000" algn="ctr" rotWithShape="0">
                    <a:schemeClr val="tx1"/>
                  </a:outerShdw>
                </a:effectLst>
              </a:rPr>
              <a:t>humanity</a:t>
            </a:r>
            <a:r>
              <a:rPr lang="en-US" sz="3200" dirty="0">
                <a:solidFill>
                  <a:srgbClr val="F5F5F5"/>
                </a:solidFill>
                <a:effectLst>
                  <a:outerShdw blurRad="38100" dist="38100" dir="2700000" algn="ctr" rotWithShape="0">
                    <a:schemeClr val="tx1"/>
                  </a:outerShdw>
                </a:effectLst>
              </a:rPr>
              <a:t>, especially the people of God viewed in their glorified state. </a:t>
            </a:r>
          </a:p>
          <a:p>
            <a:r>
              <a:rPr lang="en-US" sz="3200" dirty="0">
                <a:solidFill>
                  <a:srgbClr val="F5F5F5"/>
                </a:solidFill>
                <a:effectLst>
                  <a:outerShdw blurRad="38100" dist="38100" dir="2700000" algn="ctr" rotWithShape="0">
                    <a:schemeClr val="tx1"/>
                  </a:outerShdw>
                </a:effectLst>
              </a:rPr>
              <a:t>Regardless of your view, the important thing to understand about the “</a:t>
            </a:r>
            <a:r>
              <a:rPr lang="en-US" sz="3200" i="1" dirty="0">
                <a:solidFill>
                  <a:srgbClr val="99FFFF"/>
                </a:solidFill>
                <a:effectLst>
                  <a:outerShdw blurRad="50800" dist="50800" dir="5400000" algn="ctr" rotWithShape="0">
                    <a:schemeClr val="tx1"/>
                  </a:outerShdw>
                </a:effectLst>
                <a:latin typeface="Cambria" panose="02040503050406030204" pitchFamily="18" charset="0"/>
                <a:ea typeface="Cambria" panose="02040503050406030204" pitchFamily="18" charset="0"/>
              </a:rPr>
              <a:t>twenty-four elders</a:t>
            </a:r>
            <a:r>
              <a:rPr lang="en-US" sz="3200" dirty="0">
                <a:solidFill>
                  <a:srgbClr val="F5F5F5"/>
                </a:solidFill>
                <a:effectLst>
                  <a:outerShdw blurRad="38100" dist="38100" dir="2700000" algn="ctr" rotWithShape="0">
                    <a:schemeClr val="tx1"/>
                  </a:outerShdw>
                </a:effectLst>
              </a:rPr>
              <a:t>” is not so much </a:t>
            </a:r>
            <a:r>
              <a:rPr lang="en-US" sz="3200" b="1" i="1" dirty="0">
                <a:solidFill>
                  <a:srgbClr val="F5F5F5"/>
                </a:solidFill>
                <a:effectLst>
                  <a:outerShdw blurRad="38100" dist="38100" dir="2700000" algn="ctr" rotWithShape="0">
                    <a:schemeClr val="tx1"/>
                  </a:outerShdw>
                </a:effectLst>
              </a:rPr>
              <a:t>who</a:t>
            </a:r>
            <a:r>
              <a:rPr lang="en-US" sz="3200" dirty="0">
                <a:solidFill>
                  <a:srgbClr val="F5F5F5"/>
                </a:solidFill>
                <a:effectLst>
                  <a:outerShdw blurRad="38100" dist="38100" dir="2700000" algn="ctr" rotWithShape="0">
                    <a:schemeClr val="tx1"/>
                  </a:outerShdw>
                </a:effectLst>
              </a:rPr>
              <a:t> they are (we’re not told!), but what they </a:t>
            </a:r>
            <a:r>
              <a:rPr lang="en-US" sz="3200" b="1" i="1" dirty="0">
                <a:solidFill>
                  <a:srgbClr val="F5F5F5"/>
                </a:solidFill>
                <a:effectLst>
                  <a:outerShdw blurRad="38100" dist="38100" dir="2700000" algn="ctr" rotWithShape="0">
                    <a:schemeClr val="tx1"/>
                  </a:outerShdw>
                </a:effectLst>
              </a:rPr>
              <a:t>portray</a:t>
            </a:r>
            <a:r>
              <a:rPr lang="en-US" sz="3200" dirty="0">
                <a:solidFill>
                  <a:srgbClr val="F5F5F5"/>
                </a:solidFill>
                <a:effectLst>
                  <a:outerShdw blurRad="38100" dist="38100" dir="2700000" algn="ctr" rotWithShape="0">
                    <a:schemeClr val="tx1"/>
                  </a:outerShdw>
                </a:effectLst>
              </a:rPr>
              <a:t>: the </a:t>
            </a:r>
            <a:r>
              <a:rPr lang="en-US" sz="3200" b="1" i="1" dirty="0">
                <a:solidFill>
                  <a:srgbClr val="F5F5F5"/>
                </a:solidFill>
                <a:effectLst>
                  <a:outerShdw blurRad="38100" dist="38100" dir="2700000" algn="ctr" rotWithShape="0">
                    <a:schemeClr val="tx1"/>
                  </a:outerShdw>
                </a:effectLst>
              </a:rPr>
              <a:t>destiny</a:t>
            </a:r>
            <a:r>
              <a:rPr lang="en-US" sz="3200" dirty="0">
                <a:solidFill>
                  <a:srgbClr val="F5F5F5"/>
                </a:solidFill>
                <a:effectLst>
                  <a:outerShdw blurRad="38100" dist="38100" dir="2700000" algn="ctr" rotWithShape="0">
                    <a:schemeClr val="tx1"/>
                  </a:outerShdw>
                </a:effectLst>
              </a:rPr>
              <a:t> of God’s faithful people: holiness, victory, and participation in Christ’s reign.</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59210243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04D74F7C-8BF2-5768-7D7D-54CE7B14418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10E69ED0-D6CA-94D7-9AE8-8EADA166AB4E}"/>
              </a:ext>
            </a:extLst>
          </p:cNvPr>
          <p:cNvSpPr>
            <a:spLocks noGrp="1"/>
          </p:cNvSpPr>
          <p:nvPr>
            <p:ph type="title"/>
          </p:nvPr>
        </p:nvSpPr>
        <p:spPr>
          <a:xfrm>
            <a:off x="0" y="0"/>
            <a:ext cx="12192000" cy="107379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11:16</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twenty-four elders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who sit on their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thrones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before God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fell on their faces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worshiped God,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17</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saying, “We give thanks to you, Lord God Almighty, who is and who was, for you have taken your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power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begun to reign.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E7742AB2-A65A-CF28-1DC8-F033F518F156}"/>
              </a:ext>
            </a:extLst>
          </p:cNvPr>
          <p:cNvSpPr>
            <a:spLocks noGrp="1"/>
          </p:cNvSpPr>
          <p:nvPr>
            <p:ph idx="1"/>
          </p:nvPr>
        </p:nvSpPr>
        <p:spPr>
          <a:xfrm>
            <a:off x="33556" y="1216404"/>
            <a:ext cx="12025617" cy="5641596"/>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twenty-four elders…</a:t>
            </a:r>
            <a:r>
              <a:rPr lang="en-US" sz="3200" dirty="0">
                <a:solidFill>
                  <a:srgbClr val="F5F5F5"/>
                </a:solidFill>
                <a:effectLst>
                  <a:outerShdw blurRad="38100" dist="38100" dir="2700000" algn="ctr" rotWithShape="0">
                    <a:schemeClr val="tx1"/>
                  </a:outerShdw>
                </a:effectLst>
              </a:rPr>
              <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fell on their faces</a:t>
            </a:r>
            <a:r>
              <a:rPr lang="en-US" sz="3200" dirty="0">
                <a:solidFill>
                  <a:srgbClr val="F5F5F5"/>
                </a:solidFill>
                <a:effectLst>
                  <a:outerShdw blurRad="38100" dist="38100" dir="2700000" algn="ctr" rotWithShape="0">
                    <a:schemeClr val="tx1"/>
                  </a:outerShdw>
                </a:effectLst>
              </a:rPr>
              <a:t>” before God as they do in 4:10, 5:8, 7:11 and 19:4. </a:t>
            </a:r>
          </a:p>
          <a:p>
            <a:r>
              <a:rPr lang="en-US" sz="3200" dirty="0">
                <a:solidFill>
                  <a:srgbClr val="F5F5F5"/>
                </a:solidFill>
                <a:effectLst>
                  <a:outerShdw blurRad="38100" dist="38100" dir="2700000" algn="ctr" rotWithShape="0">
                    <a:schemeClr val="tx1"/>
                  </a:outerShdw>
                </a:effectLst>
              </a:rPr>
              <a:t>Their posture expresses wholehearted submission. </a:t>
            </a:r>
          </a:p>
          <a:p>
            <a:r>
              <a:rPr lang="en-US" sz="3200" dirty="0">
                <a:solidFill>
                  <a:srgbClr val="F5F5F5"/>
                </a:solidFill>
                <a:effectLst>
                  <a:outerShdw blurRad="38100" dist="38100" dir="2700000" algn="ctr" rotWithShape="0">
                    <a:schemeClr val="tx1"/>
                  </a:outerShdw>
                </a:effectLst>
              </a:rPr>
              <a:t>They are seated on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thrones</a:t>
            </a:r>
            <a:r>
              <a:rPr lang="en-US" sz="3200" dirty="0">
                <a:solidFill>
                  <a:srgbClr val="F5F5F5"/>
                </a:solidFill>
                <a:effectLst>
                  <a:outerShdw blurRad="38100" dist="38100" dir="2700000" algn="ctr" rotWithShape="0">
                    <a:schemeClr val="tx1"/>
                  </a:outerShdw>
                </a:effectLst>
              </a:rPr>
              <a:t>” and participate in the heavenly praise of His judgment. </a:t>
            </a:r>
          </a:p>
          <a:p>
            <a:r>
              <a:rPr lang="en-US" sz="3200" dirty="0">
                <a:solidFill>
                  <a:srgbClr val="F5F5F5"/>
                </a:solidFill>
                <a:effectLst>
                  <a:outerShdw blurRad="38100" dist="38100" dir="2700000" algn="ctr" rotWithShape="0">
                    <a:schemeClr val="tx1"/>
                  </a:outerShdw>
                </a:effectLst>
              </a:rPr>
              <a:t>The elders </a:t>
            </a:r>
            <a:r>
              <a:rPr lang="en-US" sz="3200" b="1" i="1" dirty="0">
                <a:solidFill>
                  <a:srgbClr val="F5F5F5"/>
                </a:solidFill>
                <a:effectLst>
                  <a:outerShdw blurRad="38100" dist="38100" dir="2700000" algn="ctr" rotWithShape="0">
                    <a:schemeClr val="tx1"/>
                  </a:outerShdw>
                </a:effectLst>
              </a:rPr>
              <a:t>thank</a:t>
            </a:r>
            <a:r>
              <a:rPr lang="en-US" sz="3200" dirty="0">
                <a:solidFill>
                  <a:srgbClr val="F5F5F5"/>
                </a:solidFill>
                <a:effectLst>
                  <a:outerShdw blurRad="38100" dist="38100" dir="2700000" algn="ctr" rotWithShape="0">
                    <a:schemeClr val="tx1"/>
                  </a:outerShdw>
                </a:effectLst>
              </a:rPr>
              <a:t> the Almighty for exercising His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great power</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you have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taken your great power</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begun</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to reign</a:t>
            </a:r>
            <a:r>
              <a:rPr lang="en-US" sz="3200" dirty="0">
                <a:solidFill>
                  <a:srgbClr val="F5F5F5"/>
                </a:solidFill>
                <a:effectLst>
                  <a:outerShdw blurRad="38100" dist="38100" dir="2700000" algn="ctr" rotWithShape="0">
                    <a:schemeClr val="tx1"/>
                  </a:outerShdw>
                </a:effectLst>
              </a:rPr>
              <a:t>” – this does not imply that God previously </a:t>
            </a:r>
            <a:r>
              <a:rPr lang="en-US" sz="3200" b="1" i="1" dirty="0">
                <a:solidFill>
                  <a:srgbClr val="F5F5F5"/>
                </a:solidFill>
                <a:effectLst>
                  <a:outerShdw blurRad="38100" dist="38100" dir="2700000" algn="ctr" rotWithShape="0">
                    <a:schemeClr val="tx1"/>
                  </a:outerShdw>
                </a:effectLst>
              </a:rPr>
              <a:t>lacked</a:t>
            </a:r>
            <a:r>
              <a:rPr lang="en-US" sz="3200" dirty="0">
                <a:solidFill>
                  <a:srgbClr val="F5F5F5"/>
                </a:solidFill>
                <a:effectLst>
                  <a:outerShdw blurRad="38100" dist="38100" dir="2700000" algn="ctr" rotWithShape="0">
                    <a:schemeClr val="tx1"/>
                  </a:outerShdw>
                </a:effectLst>
              </a:rPr>
              <a:t> power. </a:t>
            </a:r>
          </a:p>
          <a:p>
            <a:r>
              <a:rPr lang="en-US" sz="3200" dirty="0">
                <a:solidFill>
                  <a:srgbClr val="F5F5F5"/>
                </a:solidFill>
                <a:effectLst>
                  <a:outerShdw blurRad="38100" dist="38100" dir="2700000" algn="ctr" rotWithShape="0">
                    <a:schemeClr val="tx1"/>
                  </a:outerShdw>
                </a:effectLst>
              </a:rPr>
              <a:t>Rather, the physical destruction of the temple </a:t>
            </a:r>
            <a:r>
              <a:rPr lang="en-US" sz="3200" b="1" i="1" dirty="0">
                <a:solidFill>
                  <a:srgbClr val="F5F5F5"/>
                </a:solidFill>
                <a:effectLst>
                  <a:outerShdw blurRad="38100" dist="38100" dir="2700000" algn="ctr" rotWithShape="0">
                    <a:schemeClr val="tx1"/>
                  </a:outerShdw>
                </a:effectLst>
              </a:rPr>
              <a:t>demonstrated</a:t>
            </a:r>
            <a:r>
              <a:rPr lang="en-US" sz="3200" dirty="0">
                <a:solidFill>
                  <a:srgbClr val="F5F5F5"/>
                </a:solidFill>
                <a:effectLst>
                  <a:outerShdw blurRad="38100" dist="38100" dir="2700000" algn="ctr" rotWithShape="0">
                    <a:schemeClr val="tx1"/>
                  </a:outerShdw>
                </a:effectLst>
              </a:rPr>
              <a:t> His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reign</a:t>
            </a:r>
            <a:r>
              <a:rPr lang="en-US" sz="3200" dirty="0">
                <a:solidFill>
                  <a:srgbClr val="F5F5F5"/>
                </a:solidFill>
                <a:effectLst>
                  <a:outerShdw blurRad="38100" dist="38100" dir="2700000" algn="ctr" rotWithShape="0">
                    <a:schemeClr val="tx1"/>
                  </a:outerShdw>
                </a:effectLst>
              </a:rPr>
              <a:t>” in a manner that human history could plainly witness. </a:t>
            </a:r>
          </a:p>
          <a:p>
            <a:r>
              <a:rPr lang="en-US" sz="3200" dirty="0">
                <a:solidFill>
                  <a:srgbClr val="F5F5F5"/>
                </a:solidFill>
                <a:effectLst>
                  <a:outerShdw blurRad="38100" dist="38100" dir="2700000" algn="ctr" rotWithShape="0">
                    <a:schemeClr val="tx1"/>
                  </a:outerShdw>
                </a:effectLst>
              </a:rPr>
              <a:t>This judgment directly fulfilled Jesus' warning to the Sanhedrin during His trial: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Hereafter you shall see the Son of Man sitting at the right hand of Power, and coming on the clouds of heaven.</a:t>
            </a:r>
            <a:r>
              <a:rPr lang="en-US" sz="3200" dirty="0">
                <a:solidFill>
                  <a:srgbClr val="F5F5F5"/>
                </a:solidFill>
                <a:effectLst>
                  <a:outerShdw blurRad="38100" dist="38100" dir="2700000" algn="ctr" rotWithShape="0">
                    <a:schemeClr val="tx1"/>
                  </a:outerShdw>
                </a:effectLst>
              </a:rPr>
              <a:t>” (Matthew 26:64 NAS).</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95803676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25356A45-E87A-0150-A626-4F56638CD637}"/>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5C585FC-B1C7-ECDA-ACE0-F52744D3E21B}"/>
              </a:ext>
            </a:extLst>
          </p:cNvPr>
          <p:cNvSpPr>
            <a:spLocks noGrp="1"/>
          </p:cNvSpPr>
          <p:nvPr>
            <p:ph type="title"/>
          </p:nvPr>
        </p:nvSpPr>
        <p:spPr>
          <a:xfrm>
            <a:off x="0" y="0"/>
            <a:ext cx="12192000" cy="107379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nations raged, but your wrath came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time for the dead to be judged, and for rewarding your servants, the prophets and saints, and those who fear your name, both small and great, and for destroying the destroyers of the earth [Land].”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8CB7630C-373A-E2E3-557C-CC6475D6F1ED}"/>
              </a:ext>
            </a:extLst>
          </p:cNvPr>
          <p:cNvSpPr>
            <a:spLocks noGrp="1"/>
          </p:cNvSpPr>
          <p:nvPr>
            <p:ph idx="1"/>
          </p:nvPr>
        </p:nvSpPr>
        <p:spPr>
          <a:xfrm>
            <a:off x="33556" y="1216404"/>
            <a:ext cx="12025617" cy="5641596"/>
          </a:xfrm>
        </p:spPr>
        <p:txBody>
          <a:bodyPr>
            <a:normAutofit lnSpcReduction="10000"/>
          </a:bodyPr>
          <a:lstStyle/>
          <a:p>
            <a:r>
              <a:rPr lang="en-US" sz="3200" dirty="0">
                <a:solidFill>
                  <a:srgbClr val="F5F5F5"/>
                </a:solidFill>
                <a:effectLst>
                  <a:outerShdw blurRad="38100" dist="38100" dir="2700000" algn="ctr" rotWithShape="0">
                    <a:schemeClr val="tx1"/>
                  </a:outerShdw>
                </a:effectLst>
              </a:rPr>
              <a:t>Here the elders continue their recitation and praise of the works of God as he manifests Christ’s rule and power in the world by bringing justice to the Land of Isreal. </a:t>
            </a:r>
          </a:p>
          <a:p>
            <a:r>
              <a:rPr lang="en-US" sz="3200" dirty="0">
                <a:solidFill>
                  <a:srgbClr val="F5F5F5"/>
                </a:solidFill>
                <a:effectLst>
                  <a:outerShdw blurRad="38100" dist="38100" dir="2700000" algn="ctr" rotWithShape="0">
                    <a:schemeClr val="tx1"/>
                  </a:outerShdw>
                </a:effectLst>
              </a:rPr>
              <a:t>Their language of praise, like the language we saw in verse 15, points to a fulfillment of Psalm 2: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nations raged, but your wrath came</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In Psalm 2, the psalmist describes a </a:t>
            </a:r>
            <a:r>
              <a:rPr lang="en-US" sz="3200" b="1" i="1" dirty="0">
                <a:solidFill>
                  <a:srgbClr val="F5F5F5"/>
                </a:solidFill>
                <a:effectLst>
                  <a:outerShdw blurRad="38100" dist="38100" dir="2700000" algn="ctr" rotWithShape="0">
                    <a:schemeClr val="tx1"/>
                  </a:outerShdw>
                </a:effectLst>
              </a:rPr>
              <a:t>two-stage</a:t>
            </a:r>
            <a:r>
              <a:rPr lang="en-US" sz="3200" dirty="0">
                <a:solidFill>
                  <a:srgbClr val="F5F5F5"/>
                </a:solidFill>
                <a:effectLst>
                  <a:outerShdw blurRad="38100" dist="38100" dir="2700000" algn="ctr" rotWithShape="0">
                    <a:schemeClr val="tx1"/>
                  </a:outerShdw>
                </a:effectLst>
              </a:rPr>
              <a:t> conflict: human rage and rebellion followed by anger and judgment coming from the Lord and his Anointed (his divinely installed king): </a:t>
            </a:r>
          </a:p>
          <a:p>
            <a:pPr lvl="1"/>
            <a:r>
              <a:rPr lang="en-US" sz="2800" dirty="0">
                <a:solidFill>
                  <a:srgbClr val="F5F5F5"/>
                </a:solidFill>
                <a:effectLst>
                  <a:outerShdw blurRad="38100" dist="38100" dir="2700000" algn="ctr" rotWithShape="0">
                    <a:schemeClr val="tx1"/>
                  </a:outerShdw>
                </a:effectLst>
              </a:rPr>
              <a:t>Human Rage and Rebellion: "</a:t>
            </a:r>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Why are the nations in an uproar [raging/enraged], and the peoples devising a vain thing? The kings of the earth take their stand and the rulers take counsel together against the LORD and against His Anointed...</a:t>
            </a:r>
            <a:r>
              <a:rPr lang="en-US" sz="2800" dirty="0">
                <a:solidFill>
                  <a:srgbClr val="F5F5F5"/>
                </a:solidFill>
                <a:effectLst>
                  <a:outerShdw blurRad="38100" dist="38100" dir="2700000" algn="ctr" rotWithShape="0">
                    <a:schemeClr val="tx1"/>
                  </a:outerShdw>
                </a:effectLst>
              </a:rPr>
              <a:t>" (Psalm 2:1–2). </a:t>
            </a:r>
          </a:p>
          <a:p>
            <a:pPr lvl="1"/>
            <a:r>
              <a:rPr lang="en-US" sz="2800" dirty="0">
                <a:solidFill>
                  <a:srgbClr val="F5F5F5"/>
                </a:solidFill>
                <a:effectLst>
                  <a:outerShdw blurRad="38100" dist="38100" dir="2700000" algn="ctr" rotWithShape="0">
                    <a:schemeClr val="tx1"/>
                  </a:outerShdw>
                </a:effectLst>
              </a:rPr>
              <a:t>Divine Anger and Judgment: "</a:t>
            </a:r>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Then He will speak to them in His anger and terrify them in His fury...</a:t>
            </a:r>
            <a:r>
              <a:rPr lang="en-US" sz="2800" dirty="0">
                <a:solidFill>
                  <a:srgbClr val="F5F5F5"/>
                </a:solidFill>
                <a:effectLst>
                  <a:outerShdw blurRad="38100" dist="38100" dir="2700000" algn="ctr" rotWithShape="0">
                    <a:schemeClr val="tx1"/>
                  </a:outerShdw>
                </a:effectLst>
              </a:rPr>
              <a:t>" (Psalm 2:5; cf. Psalm 2:12). </a:t>
            </a:r>
          </a:p>
        </p:txBody>
      </p:sp>
    </p:spTree>
    <p:extLst>
      <p:ext uri="{BB962C8B-B14F-4D97-AF65-F5344CB8AC3E}">
        <p14:creationId xmlns:p14="http://schemas.microsoft.com/office/powerpoint/2010/main" val="63984666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7870A0B1-00E8-B60E-835E-26DCCAA4132D}"/>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BC7F9794-E3CA-25AD-8546-37EA3DF51890}"/>
              </a:ext>
            </a:extLst>
          </p:cNvPr>
          <p:cNvSpPr>
            <a:spLocks noGrp="1"/>
          </p:cNvSpPr>
          <p:nvPr>
            <p:ph type="title"/>
          </p:nvPr>
        </p:nvSpPr>
        <p:spPr>
          <a:xfrm>
            <a:off x="0" y="0"/>
            <a:ext cx="12192000" cy="107379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nations raged, but your wrath came, and the time for the dead to be judged, and for rewarding your servants, the prophets and saints, and those who fear your name, both small and great, and for destroying the destroyers of the earth [Land].”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113B4E42-9256-0F3F-9300-1F1E69BF424D}"/>
              </a:ext>
            </a:extLst>
          </p:cNvPr>
          <p:cNvSpPr>
            <a:spLocks noGrp="1"/>
          </p:cNvSpPr>
          <p:nvPr>
            <p:ph idx="1"/>
          </p:nvPr>
        </p:nvSpPr>
        <p:spPr>
          <a:xfrm>
            <a:off x="33556" y="1216404"/>
            <a:ext cx="12025617" cy="5641596"/>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The </a:t>
            </a:r>
            <a:r>
              <a:rPr lang="en-US" sz="3200" b="1" i="1" dirty="0">
                <a:solidFill>
                  <a:srgbClr val="F5F5F5"/>
                </a:solidFill>
                <a:effectLst>
                  <a:outerShdw blurRad="38100" dist="38100" dir="2700000" algn="ctr" rotWithShape="0">
                    <a:schemeClr val="tx1"/>
                  </a:outerShdw>
                </a:effectLst>
              </a:rPr>
              <a:t>initial</a:t>
            </a:r>
            <a:r>
              <a:rPr lang="en-US" sz="3200" dirty="0">
                <a:solidFill>
                  <a:srgbClr val="F5F5F5"/>
                </a:solidFill>
                <a:effectLst>
                  <a:outerShdw blurRad="38100" dist="38100" dir="2700000" algn="ctr" rotWithShape="0">
                    <a:schemeClr val="tx1"/>
                  </a:outerShdw>
                </a:effectLst>
              </a:rPr>
              <a:t> fulfillment of Psalm 2:1–2 occurred during the trial and crucifixion of Jesus. </a:t>
            </a:r>
          </a:p>
          <a:p>
            <a:r>
              <a:rPr lang="en-US" sz="3200" dirty="0">
                <a:solidFill>
                  <a:srgbClr val="F5F5F5"/>
                </a:solidFill>
                <a:effectLst>
                  <a:outerShdw blurRad="38100" dist="38100" dir="2700000" algn="ctr" rotWithShape="0">
                    <a:schemeClr val="tx1"/>
                  </a:outerShdw>
                </a:effectLst>
              </a:rPr>
              <a:t>In Acts 4:25–28, the early church </a:t>
            </a:r>
            <a:r>
              <a:rPr lang="en-US" sz="3200" b="1" i="1" dirty="0">
                <a:solidFill>
                  <a:srgbClr val="F5F5F5"/>
                </a:solidFill>
                <a:effectLst>
                  <a:outerShdw blurRad="38100" dist="38100" dir="2700000" algn="ctr" rotWithShape="0">
                    <a:schemeClr val="tx1"/>
                  </a:outerShdw>
                </a:effectLst>
              </a:rPr>
              <a:t>explicitly</a:t>
            </a:r>
            <a:r>
              <a:rPr lang="en-US" sz="3200" dirty="0">
                <a:solidFill>
                  <a:srgbClr val="F5F5F5"/>
                </a:solidFill>
                <a:effectLst>
                  <a:outerShdw blurRad="38100" dist="38100" dir="2700000" algn="ctr" rotWithShape="0">
                    <a:schemeClr val="tx1"/>
                  </a:outerShdw>
                </a:effectLst>
              </a:rPr>
              <a:t> quoted this same Psalm, identifying both Gentile rulers and Jewish leaders as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kings… and the rulers</a:t>
            </a:r>
            <a:r>
              <a:rPr lang="en-US" sz="3200" dirty="0">
                <a:solidFill>
                  <a:srgbClr val="F5F5F5"/>
                </a:solidFill>
                <a:effectLst>
                  <a:outerShdw blurRad="38100" dist="38100" dir="2700000" algn="ctr" rotWithShape="0">
                    <a:schemeClr val="tx1"/>
                  </a:outerShdw>
                </a:effectLst>
              </a:rPr>
              <a:t>" who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gathered together</a:t>
            </a:r>
            <a:r>
              <a:rPr lang="en-US" sz="3200" dirty="0">
                <a:solidFill>
                  <a:srgbClr val="F5F5F5"/>
                </a:solidFill>
                <a:effectLst>
                  <a:outerShdw blurRad="38100" dist="38100" dir="2700000" algn="ctr" rotWithShape="0">
                    <a:schemeClr val="tx1"/>
                  </a:outerShdw>
                </a:effectLst>
              </a:rPr>
              <a:t>” against Jesus:   </a:t>
            </a:r>
          </a:p>
          <a:p>
            <a:pPr lvl="1"/>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'Why did the Gentiles rage, and the peoples plot in vain? </a:t>
            </a:r>
            <a:r>
              <a:rPr lang="en-US" sz="27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kings </a:t>
            </a:r>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of the earth set themselves, </a:t>
            </a:r>
            <a:r>
              <a:rPr lang="en-US" sz="27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and the rulers </a:t>
            </a:r>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were </a:t>
            </a:r>
            <a:r>
              <a:rPr lang="en-US" sz="27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gathered together</a:t>
            </a:r>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against the Lord and against his Anointed'-- for truly </a:t>
            </a:r>
            <a:r>
              <a:rPr lang="en-US" sz="27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this city there were gathered together against </a:t>
            </a:r>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your holy servant Jesus, whom you anointed, </a:t>
            </a:r>
            <a:r>
              <a:rPr lang="en-US" sz="27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both Herod and Pontius Pilate, along with the Gentiles and the peoples of Israel</a:t>
            </a:r>
            <a:r>
              <a:rPr lang="en-US" sz="27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to do whatever your hand and your plan had predestined to take place.</a:t>
            </a:r>
          </a:p>
          <a:p>
            <a:r>
              <a:rPr lang="en-US" sz="3200" dirty="0">
                <a:solidFill>
                  <a:srgbClr val="F5F5F5"/>
                </a:solidFill>
                <a:effectLst>
                  <a:outerShdw blurRad="38100" dist="38100" dir="2700000" algn="ctr" rotWithShape="0">
                    <a:schemeClr val="tx1"/>
                  </a:outerShdw>
                </a:effectLst>
              </a:rPr>
              <a:t>At the crucifixion, the Jewish leadership allied themselves with the Roman authorities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kings of the earth</a:t>
            </a:r>
            <a:r>
              <a:rPr lang="en-US" sz="3200" dirty="0">
                <a:solidFill>
                  <a:srgbClr val="F5F5F5"/>
                </a:solidFill>
                <a:effectLst>
                  <a:outerShdw blurRad="38100" dist="38100" dir="2700000" algn="ctr" rotWithShape="0">
                    <a:schemeClr val="tx1"/>
                  </a:outerShdw>
                </a:effectLst>
              </a:rPr>
              <a:t>”) to execute Lord’s anointed Messiah. </a:t>
            </a:r>
          </a:p>
          <a:p>
            <a:r>
              <a:rPr lang="en-US" sz="3200" dirty="0">
                <a:solidFill>
                  <a:srgbClr val="F5F5F5"/>
                </a:solidFill>
                <a:effectLst>
                  <a:outerShdw blurRad="38100" dist="38100" dir="2700000" algn="ctr" rotWithShape="0">
                    <a:schemeClr val="tx1"/>
                  </a:outerShdw>
                </a:effectLst>
              </a:rPr>
              <a:t>They explicitly declared their allegiance to Rome over God’s Anointed when they cried out to Pilate,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We have no king but Caesar!</a:t>
            </a:r>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3200" dirty="0">
                <a:solidFill>
                  <a:srgbClr val="F5F5F5"/>
                </a:solidFill>
                <a:effectLst>
                  <a:outerShdw blurRad="38100" dist="38100" dir="2700000" algn="ctr" rotWithShape="0">
                    <a:schemeClr val="tx1"/>
                  </a:outerShdw>
                </a:effectLst>
              </a:rPr>
              <a:t>(John 19:15) and</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His blood shall be on us and on our children!</a:t>
            </a:r>
            <a:r>
              <a:rPr lang="en-US" sz="3200" dirty="0">
                <a:solidFill>
                  <a:srgbClr val="F5F5F5"/>
                </a:solidFill>
                <a:effectLst>
                  <a:outerShdw blurRad="38100" dist="38100" dir="2700000" algn="ctr" rotWithShape="0">
                    <a:schemeClr val="tx1"/>
                  </a:outerShdw>
                </a:effectLst>
              </a:rPr>
              <a:t>” (Matthew 27:25). </a:t>
            </a:r>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65894015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79BD7B5A-57CF-85AD-DB64-35CD4204193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81F8E4F7-074E-F51A-58FA-CB57A0399F7B}"/>
              </a:ext>
            </a:extLst>
          </p:cNvPr>
          <p:cNvSpPr>
            <a:spLocks noGrp="1"/>
          </p:cNvSpPr>
          <p:nvPr>
            <p:ph type="title"/>
          </p:nvPr>
        </p:nvSpPr>
        <p:spPr>
          <a:xfrm>
            <a:off x="0" y="0"/>
            <a:ext cx="12192000" cy="107379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nations raged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your wrath came, and the time for the dead to be judged, and for rewarding your servants, the prophets and saints, and those who fear your name, both small and great, and for destroying the destroyers of the earth [Land].”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6FEA0D91-6509-A7FB-2BD5-B840B93FA677}"/>
              </a:ext>
            </a:extLst>
          </p:cNvPr>
          <p:cNvSpPr>
            <a:spLocks noGrp="1"/>
          </p:cNvSpPr>
          <p:nvPr>
            <p:ph idx="1"/>
          </p:nvPr>
        </p:nvSpPr>
        <p:spPr>
          <a:xfrm>
            <a:off x="33556" y="1271450"/>
            <a:ext cx="12025617" cy="5586549"/>
          </a:xfrm>
        </p:spPr>
        <p:txBody>
          <a:bodyPr>
            <a:normAutofit fontScale="85000" lnSpcReduction="20000"/>
          </a:bodyPr>
          <a:lstStyle/>
          <a:p>
            <a:r>
              <a:rPr lang="en-US" sz="3200" dirty="0">
                <a:solidFill>
                  <a:srgbClr val="F5F5F5"/>
                </a:solidFill>
                <a:effectLst>
                  <a:outerShdw blurRad="38100" dist="38100" dir="2700000" algn="ctr" rotWithShape="0">
                    <a:schemeClr val="tx1"/>
                  </a:outerShdw>
                </a:effectLst>
              </a:rPr>
              <a:t>Because apostate Israel killed the prophets, crucified the Messiah, and continuously persecuted the apostles and early saints, </a:t>
            </a:r>
            <a:r>
              <a:rPr lang="en-US" sz="3200" b="1" i="1" dirty="0">
                <a:solidFill>
                  <a:srgbClr val="F5F5F5"/>
                </a:solidFill>
                <a:effectLst>
                  <a:outerShdw blurRad="38100" dist="38100" dir="2700000" algn="ctr" rotWithShape="0">
                    <a:schemeClr val="tx1"/>
                  </a:outerShdw>
                </a:effectLst>
              </a:rPr>
              <a:t>Israel herself </a:t>
            </a:r>
            <a:r>
              <a:rPr lang="en-US" sz="3200" dirty="0">
                <a:solidFill>
                  <a:srgbClr val="F5F5F5"/>
                </a:solidFill>
                <a:effectLst>
                  <a:outerShdw blurRad="38100" dist="38100" dir="2700000" algn="ctr" rotWithShape="0">
                    <a:schemeClr val="tx1"/>
                  </a:outerShdw>
                </a:effectLst>
              </a:rPr>
              <a:t>became the </a:t>
            </a:r>
            <a:r>
              <a:rPr lang="en-US" sz="3200" b="1" i="1" dirty="0">
                <a:solidFill>
                  <a:srgbClr val="F5F5F5"/>
                </a:solidFill>
                <a:effectLst>
                  <a:outerShdw blurRad="38100" dist="38100" dir="2700000" algn="ctr" rotWithShape="0">
                    <a:schemeClr val="tx1"/>
                  </a:outerShdw>
                </a:effectLst>
              </a:rPr>
              <a:t>chief</a:t>
            </a:r>
            <a:r>
              <a:rPr lang="en-US" sz="3200" dirty="0">
                <a:solidFill>
                  <a:srgbClr val="F5F5F5"/>
                </a:solidFill>
                <a:effectLst>
                  <a:outerShdw blurRad="38100" dist="38100" dir="2700000" algn="ctr" rotWithShape="0">
                    <a:schemeClr val="tx1"/>
                  </a:outerShdw>
                </a:effectLst>
              </a:rPr>
              <a:t> opponent of God and His Anointed. </a:t>
            </a:r>
          </a:p>
          <a:p>
            <a:r>
              <a:rPr lang="en-US" sz="3200" dirty="0">
                <a:solidFill>
                  <a:srgbClr val="F5F5F5"/>
                </a:solidFill>
                <a:effectLst>
                  <a:outerShdw blurRad="38100" dist="38100" dir="2700000" algn="ctr" rotWithShape="0">
                    <a:schemeClr val="tx1"/>
                  </a:outerShdw>
                </a:effectLst>
              </a:rPr>
              <a:t>By rejecting the Messiah, Jerusalem placed herself in the position of the rebellious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nations</a:t>
            </a:r>
            <a:r>
              <a:rPr lang="en-US" sz="3200" dirty="0">
                <a:solidFill>
                  <a:srgbClr val="F5F5F5"/>
                </a:solidFill>
                <a:effectLst>
                  <a:outerShdw blurRad="38100" dist="38100" dir="2700000" algn="ctr" rotWithShape="0">
                    <a:schemeClr val="tx1"/>
                  </a:outerShdw>
                </a:effectLst>
              </a:rPr>
              <a:t>" in Psalm 2 who fought against God’s true King.</a:t>
            </a:r>
          </a:p>
          <a:p>
            <a:r>
              <a:rPr lang="en-US" sz="3200" dirty="0">
                <a:solidFill>
                  <a:srgbClr val="F5F5F5"/>
                </a:solidFill>
                <a:effectLst>
                  <a:outerShdw blurRad="38100" dist="38100" dir="2700000" algn="ctr" rotWithShape="0">
                    <a:schemeClr val="tx1"/>
                  </a:outerShdw>
                </a:effectLst>
              </a:rPr>
              <a:t>Because Israel joined in rebellion against the Anointed, God turned the very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kings of the earth</a:t>
            </a:r>
            <a:r>
              <a:rPr lang="en-US" sz="3200" dirty="0">
                <a:solidFill>
                  <a:srgbClr val="F5F5F5"/>
                </a:solidFill>
                <a:effectLst>
                  <a:outerShdw blurRad="38100" dist="38100" dir="2700000" algn="ctr" rotWithShape="0">
                    <a:schemeClr val="tx1"/>
                  </a:outerShdw>
                </a:effectLst>
              </a:rPr>
              <a:t>” (the Roman Empire and its client Gentile nations) into the instrument of His divine judgment against </a:t>
            </a:r>
            <a:r>
              <a:rPr lang="en-US" sz="3200" b="1" i="1" dirty="0">
                <a:solidFill>
                  <a:srgbClr val="F5F5F5"/>
                </a:solidFill>
                <a:effectLst>
                  <a:outerShdw blurRad="38100" dist="38100" dir="2700000" algn="ctr" rotWithShape="0">
                    <a:schemeClr val="tx1"/>
                  </a:outerShdw>
                </a:effectLst>
              </a:rPr>
              <a:t>them</a:t>
            </a:r>
            <a:r>
              <a:rPr lang="en-US" sz="3200" dirty="0">
                <a:solidFill>
                  <a:srgbClr val="F5F5F5"/>
                </a:solidFill>
                <a:effectLst>
                  <a:outerShdw blurRad="38100" dist="38100" dir="2700000" algn="ctr" rotWithShape="0">
                    <a:schemeClr val="tx1"/>
                  </a:outerShdw>
                </a:effectLst>
              </a:rPr>
              <a:t>.</a:t>
            </a:r>
          </a:p>
          <a:p>
            <a:r>
              <a:rPr lang="en-US" sz="3200" dirty="0">
                <a:solidFill>
                  <a:srgbClr val="F5F5F5"/>
                </a:solidFill>
                <a:effectLst>
                  <a:outerShdw blurRad="38100" dist="38100" dir="2700000" algn="ctr" rotWithShape="0">
                    <a:schemeClr val="tx1"/>
                  </a:outerShdw>
                </a:effectLst>
              </a:rPr>
              <a:t>In our text,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nations raged</a:t>
            </a:r>
            <a:r>
              <a:rPr lang="en-US" sz="3200" dirty="0">
                <a:solidFill>
                  <a:srgbClr val="F5F5F5"/>
                </a:solidFill>
                <a:effectLst>
                  <a:outerShdw blurRad="38100" dist="38100" dir="2700000" algn="ctr" rotWithShape="0">
                    <a:schemeClr val="tx1"/>
                  </a:outerShdw>
                </a:effectLst>
              </a:rPr>
              <a:t>” would apply to the Roman legions—drawn from various Gentile nations across the empire—marching on Judea. </a:t>
            </a:r>
          </a:p>
          <a:p>
            <a:r>
              <a:rPr lang="en-US" sz="3200" dirty="0">
                <a:solidFill>
                  <a:srgbClr val="F5F5F5"/>
                </a:solidFill>
                <a:effectLst>
                  <a:outerShdw blurRad="38100" dist="38100" dir="2700000" algn="ctr" rotWithShape="0">
                    <a:schemeClr val="tx1"/>
                  </a:outerShdw>
                </a:effectLst>
              </a:rPr>
              <a:t>Jesus explicitly foretold this event in Matthew 22:7: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king [the Lord] was enraged</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he sent his armies [the Romans] and destroyed those murderers [the Jews] and set their city [Jerusalem] on fire</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Although the Roman armies were driven by their own fierce rage and hatred for the Jews, they were operating under God's sovereign command as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rod of My anger</a:t>
            </a:r>
            <a:r>
              <a:rPr lang="en-US" sz="3200" dirty="0">
                <a:solidFill>
                  <a:srgbClr val="F5F5F5"/>
                </a:solidFill>
                <a:effectLst>
                  <a:outerShdw blurRad="38100" dist="38100" dir="2700000" algn="ctr" rotWithShape="0">
                    <a:schemeClr val="tx1"/>
                  </a:outerShdw>
                </a:effectLst>
              </a:rPr>
              <a:t>” (echoing what God says about Assyria in Isaiah 10:5–6).</a:t>
            </a:r>
          </a:p>
          <a:p>
            <a:endParaRPr lang="en-US" sz="3200"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46672857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67BE15AB-A863-B5E5-BD05-4A796E06A51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626508A-7E2B-4449-E46C-584113ED68D6}"/>
              </a:ext>
            </a:extLst>
          </p:cNvPr>
          <p:cNvSpPr>
            <a:spLocks noGrp="1"/>
          </p:cNvSpPr>
          <p:nvPr>
            <p:ph type="title"/>
          </p:nvPr>
        </p:nvSpPr>
        <p:spPr>
          <a:xfrm>
            <a:off x="0" y="0"/>
            <a:ext cx="12192000" cy="107379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nations raged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your wrath came</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time for the dead to be judged [vindicated]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rewarding your servants, the prophets and saints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those who fear your name, both small and great, and for destroying the destroyers of the earth [Land].”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9C960792-8F37-B8E1-E035-1BA75C4AB33B}"/>
              </a:ext>
            </a:extLst>
          </p:cNvPr>
          <p:cNvSpPr>
            <a:spLocks noGrp="1"/>
          </p:cNvSpPr>
          <p:nvPr>
            <p:ph idx="1"/>
          </p:nvPr>
        </p:nvSpPr>
        <p:spPr>
          <a:xfrm>
            <a:off x="33556" y="1216404"/>
            <a:ext cx="12025617" cy="5641596"/>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During this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time</a:t>
            </a:r>
            <a:r>
              <a:rPr lang="en-US" sz="3200" dirty="0">
                <a:solidFill>
                  <a:srgbClr val="F5F5F5"/>
                </a:solidFill>
                <a:effectLst>
                  <a:outerShdw blurRad="38100" dist="38100" dir="2700000" algn="ctr" rotWithShape="0">
                    <a:schemeClr val="tx1"/>
                  </a:outerShdw>
                </a:effectLst>
              </a:rPr>
              <a:t>” of God’s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wrath</a:t>
            </a:r>
            <a:r>
              <a:rPr lang="en-US" sz="3200" dirty="0">
                <a:solidFill>
                  <a:srgbClr val="F5F5F5"/>
                </a:solidFill>
                <a:effectLst>
                  <a:outerShdw blurRad="38100" dist="38100" dir="2700000" algn="ctr" rotWithShape="0">
                    <a:schemeClr val="tx1"/>
                  </a:outerShdw>
                </a:effectLst>
              </a:rPr>
              <a:t>” when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nations</a:t>
            </a:r>
            <a:r>
              <a:rPr lang="en-US" sz="3200" dirty="0">
                <a:solidFill>
                  <a:srgbClr val="F5F5F5"/>
                </a:solidFill>
                <a:effectLst>
                  <a:outerShdw blurRad="38100" dist="38100" dir="2700000" algn="ctr" rotWithShape="0">
                    <a:schemeClr val="tx1"/>
                  </a:outerShdw>
                </a:effectLst>
              </a:rPr>
              <a:t>” (serving in the Roman army)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raged</a:t>
            </a:r>
            <a:r>
              <a:rPr lang="en-US" sz="3200" dirty="0">
                <a:solidFill>
                  <a:srgbClr val="F5F5F5"/>
                </a:solidFill>
                <a:effectLst>
                  <a:outerShdw blurRad="38100" dist="38100" dir="2700000" algn="ctr" rotWithShape="0">
                    <a:schemeClr val="tx1"/>
                  </a:outerShdw>
                </a:effectLst>
              </a:rPr>
              <a:t>” against Jerusalem we are told that it was a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time for</a:t>
            </a:r>
            <a:r>
              <a:rPr lang="en-US" sz="3200" dirty="0">
                <a:solidFill>
                  <a:srgbClr val="F5F5F5"/>
                </a:solidFill>
                <a:effectLst>
                  <a:outerShdw blurRad="38100" dist="38100" dir="2700000" algn="ctr" rotWithShape="0">
                    <a:schemeClr val="tx1"/>
                  </a:outerShdw>
                </a:effectLst>
              </a:rPr>
              <a:t>” three things:</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the dead to be [vindicated]</a:t>
            </a:r>
            <a:r>
              <a:rPr lang="en-US" sz="2800" dirty="0">
                <a:solidFill>
                  <a:srgbClr val="F5F5F5"/>
                </a:solidFill>
                <a:effectLst>
                  <a:outerShdw blurRad="38100" dist="38100" dir="2700000" algn="ctr" rotWithShape="0">
                    <a:schemeClr val="tx1"/>
                  </a:outerShdw>
                </a:effectLst>
              </a:rPr>
              <a:t>”</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rewarding [God’s] … prophets and saints</a:t>
            </a:r>
            <a:r>
              <a:rPr lang="en-US" sz="2800" dirty="0">
                <a:solidFill>
                  <a:srgbClr val="F5F5F5"/>
                </a:solidFill>
                <a:effectLst>
                  <a:outerShdw blurRad="38100" dist="38100" dir="2700000" algn="ctr" rotWithShape="0">
                    <a:schemeClr val="tx1"/>
                  </a:outerShdw>
                </a:effectLst>
              </a:rPr>
              <a:t>”</a:t>
            </a:r>
          </a:p>
          <a:p>
            <a:pPr lvl="1"/>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destroying the destroyers of the [Land]</a:t>
            </a:r>
            <a:r>
              <a:rPr lang="en-US" sz="2800" dirty="0">
                <a:solidFill>
                  <a:srgbClr val="F5F5F5"/>
                </a:solidFill>
                <a:effectLst>
                  <a:outerShdw blurRad="38100" dist="38100" dir="2700000" algn="ctr" rotWithShape="0">
                    <a:schemeClr val="tx1"/>
                  </a:outerShdw>
                </a:effectLst>
              </a:rPr>
              <a:t> (of Israel)”</a:t>
            </a:r>
          </a:p>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the dead to be [vindicated]</a:t>
            </a:r>
            <a:r>
              <a:rPr lang="en-US" sz="3200" dirty="0">
                <a:solidFill>
                  <a:srgbClr val="F5F5F5"/>
                </a:solidFill>
                <a:effectLst>
                  <a:outerShdw blurRad="38100" dist="38100" dir="2700000" algn="ctr" rotWithShape="0">
                    <a:schemeClr val="tx1"/>
                  </a:outerShdw>
                </a:effectLst>
              </a:rPr>
              <a:t>”:</a:t>
            </a:r>
          </a:p>
          <a:p>
            <a:pPr lvl="1"/>
            <a:r>
              <a:rPr lang="en-US" sz="2800" dirty="0">
                <a:solidFill>
                  <a:srgbClr val="F5F5F5"/>
                </a:solidFill>
                <a:effectLst>
                  <a:outerShdw blurRad="38100" dist="38100" dir="2700000" algn="ctr" rotWithShape="0">
                    <a:schemeClr val="tx1"/>
                  </a:outerShdw>
                </a:effectLst>
              </a:rPr>
              <a:t>The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dead</a:t>
            </a:r>
            <a:r>
              <a:rPr lang="en-US" sz="2800" dirty="0">
                <a:solidFill>
                  <a:srgbClr val="F5F5F5"/>
                </a:solidFill>
                <a:effectLst>
                  <a:outerShdw blurRad="38100" dist="38100" dir="2700000" algn="ctr" rotWithShape="0">
                    <a:schemeClr val="tx1"/>
                  </a:outerShdw>
                </a:effectLst>
              </a:rPr>
              <a:t>” here are first-century martyrs.</a:t>
            </a:r>
          </a:p>
          <a:p>
            <a:r>
              <a:rPr lang="en-US" sz="2800" dirty="0">
                <a:solidFill>
                  <a:srgbClr val="F5F5F5"/>
                </a:solidFill>
                <a:effectLst>
                  <a:outerShdw blurRad="38100" dist="38100" dir="2700000" algn="ctr" rotWithShape="0">
                    <a:schemeClr val="tx1"/>
                  </a:outerShdw>
                </a:effectLst>
              </a:rPr>
              <a:t>The Greek word </a:t>
            </a:r>
            <a:r>
              <a:rPr lang="en-US" dirty="0">
                <a:solidFill>
                  <a:srgbClr val="F5F5F5"/>
                </a:solidFill>
                <a:effectLst>
                  <a:outerShdw blurRad="38100" dist="38100" dir="2700000" algn="ctr" rotWithShape="0">
                    <a:schemeClr val="tx1"/>
                  </a:outerShdw>
                </a:effectLst>
              </a:rPr>
              <a:t>(</a:t>
            </a:r>
            <a:r>
              <a:rPr lang="en-US" i="1" dirty="0" err="1">
                <a:solidFill>
                  <a:srgbClr val="F5F5F5"/>
                </a:solidFill>
                <a:effectLst>
                  <a:outerShdw blurRad="38100" dist="38100" dir="2700000" algn="ctr" rotWithShape="0">
                    <a:schemeClr val="tx1"/>
                  </a:outerShdw>
                </a:effectLst>
              </a:rPr>
              <a:t>krino</a:t>
            </a:r>
            <a:r>
              <a:rPr lang="en-US" dirty="0">
                <a:solidFill>
                  <a:srgbClr val="F5F5F5"/>
                </a:solidFill>
                <a:effectLst>
                  <a:outerShdw blurRad="38100" dist="38100" dir="2700000" algn="ctr" rotWithShape="0">
                    <a:schemeClr val="tx1"/>
                  </a:outerShdw>
                </a:effectLst>
              </a:rPr>
              <a:t>), </a:t>
            </a:r>
            <a:r>
              <a:rPr lang="en-US" sz="2800" dirty="0">
                <a:solidFill>
                  <a:srgbClr val="F5F5F5"/>
                </a:solidFill>
                <a:effectLst>
                  <a:outerShdw blurRad="38100" dist="38100" dir="2700000" algn="ctr" rotWithShape="0">
                    <a:schemeClr val="tx1"/>
                  </a:outerShdw>
                </a:effectLst>
              </a:rPr>
              <a:t>translated </a:t>
            </a:r>
            <a:r>
              <a:rPr lang="en-US" dirty="0">
                <a:solidFill>
                  <a:srgbClr val="F5F5F5"/>
                </a:solidFill>
                <a:effectLst>
                  <a:outerShdw blurRad="38100" dist="38100" dir="2700000" algn="ctr" rotWithShape="0">
                    <a:schemeClr val="tx1"/>
                  </a:outerShdw>
                </a:effectLst>
              </a:rPr>
              <a:t>here as </a:t>
            </a:r>
            <a:r>
              <a:rPr lang="en-US" sz="2800" dirty="0">
                <a:solidFill>
                  <a:srgbClr val="F5F5F5"/>
                </a:solidFill>
                <a:effectLst>
                  <a:outerShdw blurRad="38100" dist="38100" dir="2700000" algn="ctr" rotWithShape="0">
                    <a:schemeClr val="tx1"/>
                  </a:outerShdw>
                </a:effectLst>
              </a:rPr>
              <a:t>“</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judged</a:t>
            </a:r>
            <a:r>
              <a:rPr lang="en-US" sz="2800" dirty="0">
                <a:solidFill>
                  <a:srgbClr val="F5F5F5"/>
                </a:solidFill>
                <a:effectLst>
                  <a:outerShdw blurRad="38100" dist="38100" dir="2700000" algn="ctr" rotWithShape="0">
                    <a:schemeClr val="tx1"/>
                  </a:outerShdw>
                </a:effectLst>
              </a:rPr>
              <a:t>” can (and in this context I believe </a:t>
            </a:r>
            <a:r>
              <a:rPr lang="en-US" sz="2800" b="1" i="1" dirty="0">
                <a:solidFill>
                  <a:srgbClr val="F5F5F5"/>
                </a:solidFill>
                <a:effectLst>
                  <a:outerShdw blurRad="38100" dist="38100" dir="2700000" algn="ctr" rotWithShape="0">
                    <a:schemeClr val="tx1"/>
                  </a:outerShdw>
                </a:effectLst>
              </a:rPr>
              <a:t>should</a:t>
            </a:r>
            <a:r>
              <a:rPr lang="en-US" sz="2800" dirty="0">
                <a:solidFill>
                  <a:srgbClr val="F5F5F5"/>
                </a:solidFill>
                <a:effectLst>
                  <a:outerShdw blurRad="38100" dist="38100" dir="2700000" algn="ctr" rotWithShape="0">
                    <a:schemeClr val="tx1"/>
                  </a:outerShdw>
                </a:effectLst>
              </a:rPr>
              <a:t>) be translated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vindicated</a:t>
            </a:r>
            <a:r>
              <a:rPr lang="en-US" sz="2800" dirty="0">
                <a:solidFill>
                  <a:srgbClr val="F5F5F5"/>
                </a:solidFill>
                <a:effectLst>
                  <a:outerShdw blurRad="38100" dist="38100" dir="2700000" algn="ctr" rotWithShape="0">
                    <a:schemeClr val="tx1"/>
                  </a:outerShdw>
                </a:effectLst>
              </a:rPr>
              <a:t>” (e.g. see the ESV translation of Deut 32:36; Psalm 43:1) </a:t>
            </a:r>
          </a:p>
          <a:p>
            <a:pPr lvl="1"/>
            <a:r>
              <a:rPr lang="en-US" sz="2800" dirty="0">
                <a:solidFill>
                  <a:srgbClr val="F5F5F5"/>
                </a:solidFill>
                <a:effectLst>
                  <a:outerShdw blurRad="38100" dist="38100" dir="2700000" algn="ctr" rotWithShape="0">
                    <a:schemeClr val="tx1"/>
                  </a:outerShdw>
                </a:effectLst>
              </a:rPr>
              <a:t>As we have seen (and will continue to see) Israel's judgment is tied in large part to their persecution of the saints (Rev 6:10; 16:6; 17:6; 18:24).</a:t>
            </a:r>
          </a:p>
          <a:p>
            <a:pPr lvl="1"/>
            <a:r>
              <a:rPr lang="en-US" sz="2800" dirty="0">
                <a:solidFill>
                  <a:srgbClr val="F5F5F5"/>
                </a:solidFill>
                <a:effectLst>
                  <a:outerShdw blurRad="38100" dist="38100" dir="2700000" algn="ctr" rotWithShape="0">
                    <a:schemeClr val="tx1"/>
                  </a:outerShdw>
                </a:effectLst>
              </a:rPr>
              <a:t>Therefore, as the Romans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raged</a:t>
            </a:r>
            <a:r>
              <a:rPr lang="en-US" sz="2800" dirty="0">
                <a:solidFill>
                  <a:srgbClr val="F5F5F5"/>
                </a:solidFill>
                <a:effectLst>
                  <a:outerShdw blurRad="38100" dist="38100" dir="2700000" algn="ctr" rotWithShape="0">
                    <a:schemeClr val="tx1"/>
                  </a:outerShdw>
                </a:effectLst>
              </a:rPr>
              <a:t>” against Jerusalem, the </a:t>
            </a:r>
            <a:r>
              <a:rPr lang="en-US" sz="2800" b="1" i="1" dirty="0">
                <a:solidFill>
                  <a:srgbClr val="F5F5F5"/>
                </a:solidFill>
                <a:effectLst>
                  <a:outerShdw blurRad="38100" dist="38100" dir="2700000" algn="ctr" rotWithShape="0">
                    <a:schemeClr val="tx1"/>
                  </a:outerShdw>
                </a:effectLst>
              </a:rPr>
              <a:t>martyrs</a:t>
            </a:r>
            <a:r>
              <a:rPr lang="en-US" sz="2800" dirty="0">
                <a:solidFill>
                  <a:srgbClr val="F5F5F5"/>
                </a:solidFill>
                <a:effectLst>
                  <a:outerShdw blurRad="38100" dist="38100" dir="2700000" algn="ctr" rotWithShape="0">
                    <a:schemeClr val="tx1"/>
                  </a:outerShdw>
                </a:effectLst>
              </a:rPr>
              <a:t> who had </a:t>
            </a:r>
            <a:r>
              <a:rPr lang="en-US" sz="2800" b="1" i="1" dirty="0">
                <a:solidFill>
                  <a:srgbClr val="F5F5F5"/>
                </a:solidFill>
                <a:effectLst>
                  <a:outerShdw blurRad="38100" dist="38100" dir="2700000" algn="ctr" rotWithShape="0">
                    <a:schemeClr val="tx1"/>
                  </a:outerShdw>
                </a:effectLst>
              </a:rPr>
              <a:t>died</a:t>
            </a:r>
            <a:r>
              <a:rPr lang="en-US" sz="2800" dirty="0">
                <a:solidFill>
                  <a:srgbClr val="F5F5F5"/>
                </a:solidFill>
                <a:effectLst>
                  <a:outerShdw blurRad="38100" dist="38100" dir="2700000" algn="ctr" rotWithShape="0">
                    <a:schemeClr val="tx1"/>
                  </a:outerShdw>
                </a:effectLst>
              </a:rPr>
              <a:t> at the hands of the Jews (i.e.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dead</a:t>
            </a:r>
            <a:r>
              <a:rPr lang="en-US" sz="2800" dirty="0">
                <a:solidFill>
                  <a:srgbClr val="F5F5F5"/>
                </a:solidFill>
                <a:effectLst>
                  <a:outerShdw blurRad="38100" dist="38100" dir="2700000" algn="ctr" rotWithShape="0">
                    <a:schemeClr val="tx1"/>
                  </a:outerShdw>
                </a:effectLst>
              </a:rPr>
              <a:t>”) were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vindicated</a:t>
            </a:r>
            <a:r>
              <a:rPr lang="en-US" sz="2800" dirty="0">
                <a:solidFill>
                  <a:srgbClr val="F5F5F5"/>
                </a:solidFill>
                <a:effectLst>
                  <a:outerShdw blurRad="38100" dist="38100" dir="2700000" algn="ctr" rotWithShape="0">
                    <a:schemeClr val="tx1"/>
                  </a:outerShdw>
                </a:effectLst>
              </a:rPr>
              <a:t>”, because God was using the Roman army to punish the Jews for murdering Christ and his martyrs (cf. Mat 23:35)</a:t>
            </a:r>
          </a:p>
          <a:p>
            <a:endParaRPr lang="en-US" sz="3200" dirty="0">
              <a:solidFill>
                <a:srgbClr val="F5F5F5"/>
              </a:solidFill>
              <a:effectLst>
                <a:outerShdw blurRad="38100" dist="38100" dir="2700000" algn="ctr" rotWithShape="0">
                  <a:schemeClr val="tx1"/>
                </a:outerShdw>
              </a:effectLst>
            </a:endParaRPr>
          </a:p>
          <a:p>
            <a:pPr lvl="1"/>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202353328"/>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8" end="8"/>
                                            </p:txEl>
                                          </p:spTgt>
                                        </p:tgtEl>
                                        <p:attrNameLst>
                                          <p:attrName>style.visibility</p:attrName>
                                        </p:attrNameLst>
                                      </p:cBhvr>
                                      <p:to>
                                        <p:strVal val="visible"/>
                                      </p:to>
                                    </p:set>
                                    <p:anim calcmode="lin" valueType="num">
                                      <p:cBhvr>
                                        <p:cTn id="56"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3C2419AF-1A15-54FE-4BF7-FA28275C7611}"/>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992E8485-5A7A-9C25-D939-2AF103C8EA16}"/>
              </a:ext>
            </a:extLst>
          </p:cNvPr>
          <p:cNvSpPr>
            <a:spLocks noGrp="1"/>
          </p:cNvSpPr>
          <p:nvPr>
            <p:ph type="title"/>
          </p:nvPr>
        </p:nvSpPr>
        <p:spPr>
          <a:xfrm>
            <a:off x="0" y="0"/>
            <a:ext cx="12192000" cy="107379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nations raged, but your wrath came, and the time for the dead to be judged [vindicated],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rewarding your servants, the prophets and saints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those who fear your name, both small and great,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destroying the destroyers of the earth [Land]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F80A5B96-92A0-EB37-4465-E5B1CDAF126C}"/>
              </a:ext>
            </a:extLst>
          </p:cNvPr>
          <p:cNvSpPr>
            <a:spLocks noGrp="1"/>
          </p:cNvSpPr>
          <p:nvPr>
            <p:ph idx="1"/>
          </p:nvPr>
        </p:nvSpPr>
        <p:spPr>
          <a:xfrm>
            <a:off x="33556" y="1216404"/>
            <a:ext cx="12025617" cy="5641596"/>
          </a:xfrm>
        </p:spPr>
        <p:txBody>
          <a:bodyPr>
            <a:normAutofit fontScale="92500" lnSpcReduction="20000"/>
          </a:bodyPr>
          <a:lstStyle/>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rewarding [God’s] … prophets and saints</a:t>
            </a:r>
            <a:r>
              <a:rPr lang="en-US" sz="3200" dirty="0">
                <a:solidFill>
                  <a:srgbClr val="F5F5F5"/>
                </a:solidFill>
                <a:effectLst>
                  <a:outerShdw blurRad="38100" dist="38100" dir="2700000" algn="ctr" rotWithShape="0">
                    <a:schemeClr val="tx1"/>
                  </a:outerShdw>
                </a:effectLst>
              </a:rPr>
              <a:t>”:</a:t>
            </a:r>
          </a:p>
          <a:p>
            <a:pPr lvl="1"/>
            <a:r>
              <a:rPr lang="en-US" sz="2800" dirty="0">
                <a:solidFill>
                  <a:srgbClr val="F5F5F5"/>
                </a:solidFill>
                <a:effectLst>
                  <a:outerShdw blurRad="38100" dist="38100" dir="2700000" algn="ctr" rotWithShape="0">
                    <a:schemeClr val="tx1"/>
                  </a:outerShdw>
                </a:effectLst>
              </a:rPr>
              <a:t>The word translated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rewarding</a:t>
            </a:r>
            <a:r>
              <a:rPr lang="en-US" sz="2800" dirty="0">
                <a:solidFill>
                  <a:srgbClr val="F5F5F5"/>
                </a:solidFill>
                <a:effectLst>
                  <a:outerShdw blurRad="38100" dist="38100" dir="2700000" algn="ctr" rotWithShape="0">
                    <a:schemeClr val="tx1"/>
                  </a:outerShdw>
                </a:effectLst>
              </a:rPr>
              <a:t>” refers to a recompense or wage based on what one deserves. </a:t>
            </a:r>
          </a:p>
          <a:p>
            <a:pPr lvl="1"/>
            <a:r>
              <a:rPr lang="en-US" sz="2800" dirty="0">
                <a:solidFill>
                  <a:srgbClr val="F5F5F5"/>
                </a:solidFill>
                <a:effectLst>
                  <a:outerShdw blurRad="38100" dist="38100" dir="2700000" algn="ctr" rotWithShape="0">
                    <a:schemeClr val="tx1"/>
                  </a:outerShdw>
                </a:effectLst>
              </a:rPr>
              <a:t>God rewards His Old Testament prophets and saints by </a:t>
            </a:r>
            <a:r>
              <a:rPr lang="en-US" sz="2800" b="1" i="1" dirty="0">
                <a:solidFill>
                  <a:srgbClr val="F5F5F5"/>
                </a:solidFill>
                <a:effectLst>
                  <a:outerShdw blurRad="38100" dist="38100" dir="2700000" algn="ctr" rotWithShape="0">
                    <a:schemeClr val="tx1"/>
                  </a:outerShdw>
                </a:effectLst>
              </a:rPr>
              <a:t>publicly vindicating </a:t>
            </a:r>
            <a:r>
              <a:rPr lang="en-US" sz="2800" dirty="0">
                <a:solidFill>
                  <a:srgbClr val="F5F5F5"/>
                </a:solidFill>
                <a:effectLst>
                  <a:outerShdw blurRad="38100" dist="38100" dir="2700000" algn="ctr" rotWithShape="0">
                    <a:schemeClr val="tx1"/>
                  </a:outerShdw>
                </a:effectLst>
              </a:rPr>
              <a:t>their message. </a:t>
            </a:r>
          </a:p>
          <a:p>
            <a:pPr lvl="1"/>
            <a:r>
              <a:rPr lang="en-US" sz="2800" dirty="0">
                <a:solidFill>
                  <a:srgbClr val="F5F5F5"/>
                </a:solidFill>
                <a:effectLst>
                  <a:outerShdw blurRad="38100" dist="38100" dir="2700000" algn="ctr" rotWithShape="0">
                    <a:schemeClr val="tx1"/>
                  </a:outerShdw>
                </a:effectLst>
              </a:rPr>
              <a:t>In the Bible, a primary aspect of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reward</a:t>
            </a:r>
            <a:r>
              <a:rPr lang="en-US" sz="2800" dirty="0">
                <a:solidFill>
                  <a:srgbClr val="F5F5F5"/>
                </a:solidFill>
                <a:effectLst>
                  <a:outerShdw blurRad="38100" dist="38100" dir="2700000" algn="ctr" rotWithShape="0">
                    <a:schemeClr val="tx1"/>
                  </a:outerShdw>
                </a:effectLst>
              </a:rPr>
              <a:t>” for the righteous is God executing vengeance upon their unrepentant oppressors (Psalm 58:10–11; Revelation 18:20)</a:t>
            </a:r>
          </a:p>
          <a:p>
            <a:r>
              <a:rPr lang="en-US" sz="3200" dirty="0">
                <a:solidFill>
                  <a:srgbClr val="F5F5F5"/>
                </a:solidFill>
                <a:effectLst>
                  <a:outerShdw blurRad="38100" dist="38100" dir="2700000" algn="ctr" rotWithShape="0">
                    <a:schemeClr val="tx1"/>
                  </a:outerShdw>
                </a:effectLst>
              </a:rPr>
              <a:t>“</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for destroying the destroyers of the [Land]</a:t>
            </a:r>
            <a:r>
              <a:rPr lang="en-US" sz="3200" dirty="0">
                <a:solidFill>
                  <a:srgbClr val="F5F5F5"/>
                </a:solidFill>
                <a:effectLst>
                  <a:outerShdw blurRad="38100" dist="38100" dir="2700000" algn="ctr" rotWithShape="0">
                    <a:schemeClr val="tx1"/>
                  </a:outerShdw>
                </a:effectLst>
              </a:rPr>
              <a:t> (of Israel)”:</a:t>
            </a:r>
          </a:p>
          <a:p>
            <a:pPr lvl="1"/>
            <a:r>
              <a:rPr lang="en-US" sz="2800" dirty="0">
                <a:solidFill>
                  <a:srgbClr val="F5F5F5"/>
                </a:solidFill>
                <a:effectLst>
                  <a:outerShdw blurRad="38100" dist="38100" dir="2700000" algn="ctr" rotWithShape="0">
                    <a:schemeClr val="tx1"/>
                  </a:outerShdw>
                </a:effectLst>
              </a:rPr>
              <a:t>John employs a striking wordplay: God will physically destroy (</a:t>
            </a:r>
            <a:r>
              <a:rPr lang="en-US" sz="2800" i="1" dirty="0" err="1">
                <a:solidFill>
                  <a:srgbClr val="F5F5F5"/>
                </a:solidFill>
                <a:effectLst>
                  <a:outerShdw blurRad="38100" dist="38100" dir="2700000" algn="ctr" rotWithShape="0">
                    <a:schemeClr val="tx1"/>
                  </a:outerShdw>
                </a:effectLst>
              </a:rPr>
              <a:t>diaphtheirai</a:t>
            </a:r>
            <a:r>
              <a:rPr lang="en-US" sz="2800" dirty="0">
                <a:solidFill>
                  <a:srgbClr val="F5F5F5"/>
                </a:solidFill>
                <a:effectLst>
                  <a:outerShdw blurRad="38100" dist="38100" dir="2700000" algn="ctr" rotWithShape="0">
                    <a:schemeClr val="tx1"/>
                  </a:outerShdw>
                </a:effectLst>
              </a:rPr>
              <a:t>) those who morally destroyed (</a:t>
            </a:r>
            <a:r>
              <a:rPr lang="en-US" sz="2800" i="1" dirty="0" err="1">
                <a:solidFill>
                  <a:srgbClr val="F5F5F5"/>
                </a:solidFill>
                <a:effectLst>
                  <a:outerShdw blurRad="38100" dist="38100" dir="2700000" algn="ctr" rotWithShape="0">
                    <a:schemeClr val="tx1"/>
                  </a:outerShdw>
                </a:effectLst>
              </a:rPr>
              <a:t>diaphtheirontas</a:t>
            </a:r>
            <a:r>
              <a:rPr lang="en-US" sz="2800" dirty="0">
                <a:solidFill>
                  <a:srgbClr val="F5F5F5"/>
                </a:solidFill>
                <a:effectLst>
                  <a:outerShdw blurRad="38100" dist="38100" dir="2700000" algn="ctr" rotWithShape="0">
                    <a:schemeClr val="tx1"/>
                  </a:outerShdw>
                </a:effectLst>
              </a:rPr>
              <a:t>)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Land</a:t>
            </a:r>
            <a:r>
              <a:rPr lang="en-US" sz="2800" dirty="0">
                <a:solidFill>
                  <a:srgbClr val="F5F5F5"/>
                </a:solidFill>
                <a:effectLst>
                  <a:outerShdw blurRad="38100" dist="38100" dir="2700000" algn="ctr" rotWithShape="0">
                    <a:schemeClr val="tx1"/>
                  </a:outerShdw>
                </a:effectLst>
              </a:rPr>
              <a:t>” (of Israel). </a:t>
            </a:r>
          </a:p>
          <a:p>
            <a:pPr lvl="1"/>
            <a:r>
              <a:rPr lang="en-US" sz="2800" dirty="0">
                <a:solidFill>
                  <a:srgbClr val="F5F5F5"/>
                </a:solidFill>
                <a:effectLst>
                  <a:outerShdw blurRad="38100" dist="38100" dir="2700000" algn="ctr" rotWithShape="0">
                    <a:schemeClr val="tx1"/>
                  </a:outerShdw>
                </a:effectLst>
              </a:rPr>
              <a:t>The Jews brought this physical devastation upon themselves through fanatical rebellion, moral apostasy, and violent internal civil wars. </a:t>
            </a:r>
          </a:p>
          <a:p>
            <a:pPr lvl="1"/>
            <a:r>
              <a:rPr lang="en-US" sz="2800" dirty="0">
                <a:solidFill>
                  <a:srgbClr val="F5F5F5"/>
                </a:solidFill>
                <a:effectLst>
                  <a:outerShdw blurRad="38100" dist="38100" dir="2700000" algn="ctr" rotWithShape="0">
                    <a:schemeClr val="tx1"/>
                  </a:outerShdw>
                </a:effectLst>
              </a:rPr>
              <a:t>As Josephus documented, the internal madness and tyranny of the Jewish factions were the true cause of Jerusalem's ruin. </a:t>
            </a:r>
          </a:p>
          <a:p>
            <a:pPr lvl="1"/>
            <a:r>
              <a:rPr lang="en-US" sz="2800" dirty="0">
                <a:solidFill>
                  <a:srgbClr val="F5F5F5"/>
                </a:solidFill>
                <a:effectLst>
                  <a:outerShdw blurRad="38100" dist="38100" dir="2700000" algn="ctr" rotWithShape="0">
                    <a:schemeClr val="tx1"/>
                  </a:outerShdw>
                </a:effectLst>
              </a:rPr>
              <a:t>Their destruction fulfilled the legal self-curse uttered at Christ's trial: “</a:t>
            </a:r>
            <a:r>
              <a:rPr lang="en-US" sz="28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His blood shall be on us and on our children!</a:t>
            </a:r>
            <a:r>
              <a:rPr lang="en-US" sz="2800" dirty="0">
                <a:solidFill>
                  <a:srgbClr val="F5F5F5"/>
                </a:solidFill>
                <a:effectLst>
                  <a:outerShdw blurRad="38100" dist="38100" dir="2700000" algn="ctr" rotWithShape="0">
                    <a:schemeClr val="tx1"/>
                  </a:outerShdw>
                </a:effectLst>
              </a:rPr>
              <a:t>” (Matthew 27:25).</a:t>
            </a:r>
          </a:p>
          <a:p>
            <a:endParaRPr lang="en-US" dirty="0">
              <a:solidFill>
                <a:srgbClr val="F5F5F5"/>
              </a:solidFill>
              <a:effectLst>
                <a:outerShdw blurRad="38100" dist="38100" dir="2700000" algn="ctr" rotWithShape="0">
                  <a:schemeClr val="tx1"/>
                </a:outerShdw>
              </a:effectLst>
            </a:endParaRPr>
          </a:p>
          <a:p>
            <a:endParaRPr lang="en-US" sz="3200" dirty="0">
              <a:solidFill>
                <a:srgbClr val="F5F5F5"/>
              </a:solidFill>
              <a:effectLst>
                <a:outerShdw blurRad="38100" dist="38100" dir="2700000" algn="ctr" rotWithShape="0">
                  <a:schemeClr val="tx1"/>
                </a:outerShdw>
              </a:effectLst>
            </a:endParaRPr>
          </a:p>
          <a:p>
            <a:pPr lvl="1"/>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31404411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53" presetClass="entr" presetSubtype="16" fill="hold" nodeType="clickEffect">
                                  <p:stCondLst>
                                    <p:cond delay="0"/>
                                  </p:stCondLst>
                                  <p:childTnLst>
                                    <p:set>
                                      <p:cBhvr>
                                        <p:cTn id="48" dur="1" fill="hold">
                                          <p:stCondLst>
                                            <p:cond delay="0"/>
                                          </p:stCondLst>
                                        </p:cTn>
                                        <p:tgtEl>
                                          <p:spTgt spid="5">
                                            <p:txEl>
                                              <p:pRg st="7" end="7"/>
                                            </p:txEl>
                                          </p:spTgt>
                                        </p:tgtEl>
                                        <p:attrNameLst>
                                          <p:attrName>style.visibility</p:attrName>
                                        </p:attrNameLst>
                                      </p:cBhvr>
                                      <p:to>
                                        <p:strVal val="visible"/>
                                      </p:to>
                                    </p:set>
                                    <p:anim calcmode="lin" valueType="num">
                                      <p:cBhvr>
                                        <p:cTn id="49" dur="500" fill="hold"/>
                                        <p:tgtEl>
                                          <p:spTgt spid="5">
                                            <p:txEl>
                                              <p:pRg st="7" end="7"/>
                                            </p:txEl>
                                          </p:spTgt>
                                        </p:tgtEl>
                                        <p:attrNameLst>
                                          <p:attrName>ppt_w</p:attrName>
                                        </p:attrNameLst>
                                      </p:cBhvr>
                                      <p:tavLst>
                                        <p:tav tm="0">
                                          <p:val>
                                            <p:fltVal val="0"/>
                                          </p:val>
                                        </p:tav>
                                        <p:tav tm="100000">
                                          <p:val>
                                            <p:strVal val="#ppt_w"/>
                                          </p:val>
                                        </p:tav>
                                      </p:tavLst>
                                    </p:anim>
                                    <p:anim calcmode="lin" valueType="num">
                                      <p:cBhvr>
                                        <p:cTn id="50" dur="500" fill="hold"/>
                                        <p:tgtEl>
                                          <p:spTgt spid="5">
                                            <p:txEl>
                                              <p:pRg st="7" end="7"/>
                                            </p:txEl>
                                          </p:spTgt>
                                        </p:tgtEl>
                                        <p:attrNameLst>
                                          <p:attrName>ppt_h</p:attrName>
                                        </p:attrNameLst>
                                      </p:cBhvr>
                                      <p:tavLst>
                                        <p:tav tm="0">
                                          <p:val>
                                            <p:fltVal val="0"/>
                                          </p:val>
                                        </p:tav>
                                        <p:tav tm="100000">
                                          <p:val>
                                            <p:strVal val="#ppt_h"/>
                                          </p:val>
                                        </p:tav>
                                      </p:tavLst>
                                    </p:anim>
                                    <p:animEffect transition="in" filter="fade">
                                      <p:cBhvr>
                                        <p:cTn id="51" dur="500"/>
                                        <p:tgtEl>
                                          <p:spTgt spid="5">
                                            <p:txEl>
                                              <p:pRg st="7" end="7"/>
                                            </p:txEl>
                                          </p:spTgt>
                                        </p:tgtEl>
                                      </p:cBhvr>
                                    </p:animEffect>
                                  </p:childTnLst>
                                </p:cTn>
                              </p:par>
                            </p:childTnLst>
                          </p:cTn>
                        </p:par>
                      </p:childTnLst>
                    </p:cTn>
                  </p:par>
                  <p:par>
                    <p:cTn id="52" fill="hold">
                      <p:stCondLst>
                        <p:cond delay="indefinite"/>
                      </p:stCondLst>
                      <p:childTnLst>
                        <p:par>
                          <p:cTn id="53" fill="hold">
                            <p:stCondLst>
                              <p:cond delay="0"/>
                            </p:stCondLst>
                            <p:childTnLst>
                              <p:par>
                                <p:cTn id="54" presetID="53" presetClass="entr" presetSubtype="16" fill="hold" nodeType="clickEffect">
                                  <p:stCondLst>
                                    <p:cond delay="0"/>
                                  </p:stCondLst>
                                  <p:childTnLst>
                                    <p:set>
                                      <p:cBhvr>
                                        <p:cTn id="55" dur="1" fill="hold">
                                          <p:stCondLst>
                                            <p:cond delay="0"/>
                                          </p:stCondLst>
                                        </p:cTn>
                                        <p:tgtEl>
                                          <p:spTgt spid="5">
                                            <p:txEl>
                                              <p:pRg st="8" end="8"/>
                                            </p:txEl>
                                          </p:spTgt>
                                        </p:tgtEl>
                                        <p:attrNameLst>
                                          <p:attrName>style.visibility</p:attrName>
                                        </p:attrNameLst>
                                      </p:cBhvr>
                                      <p:to>
                                        <p:strVal val="visible"/>
                                      </p:to>
                                    </p:set>
                                    <p:anim calcmode="lin" valueType="num">
                                      <p:cBhvr>
                                        <p:cTn id="56" dur="500" fill="hold"/>
                                        <p:tgtEl>
                                          <p:spTgt spid="5">
                                            <p:txEl>
                                              <p:pRg st="8" end="8"/>
                                            </p:txEl>
                                          </p:spTgt>
                                        </p:tgtEl>
                                        <p:attrNameLst>
                                          <p:attrName>ppt_w</p:attrName>
                                        </p:attrNameLst>
                                      </p:cBhvr>
                                      <p:tavLst>
                                        <p:tav tm="0">
                                          <p:val>
                                            <p:fltVal val="0"/>
                                          </p:val>
                                        </p:tav>
                                        <p:tav tm="100000">
                                          <p:val>
                                            <p:strVal val="#ppt_w"/>
                                          </p:val>
                                        </p:tav>
                                      </p:tavLst>
                                    </p:anim>
                                    <p:anim calcmode="lin" valueType="num">
                                      <p:cBhvr>
                                        <p:cTn id="57" dur="500" fill="hold"/>
                                        <p:tgtEl>
                                          <p:spTgt spid="5">
                                            <p:txEl>
                                              <p:pRg st="8" end="8"/>
                                            </p:txEl>
                                          </p:spTgt>
                                        </p:tgtEl>
                                        <p:attrNameLst>
                                          <p:attrName>ppt_h</p:attrName>
                                        </p:attrNameLst>
                                      </p:cBhvr>
                                      <p:tavLst>
                                        <p:tav tm="0">
                                          <p:val>
                                            <p:fltVal val="0"/>
                                          </p:val>
                                        </p:tav>
                                        <p:tav tm="100000">
                                          <p:val>
                                            <p:strVal val="#ppt_h"/>
                                          </p:val>
                                        </p:tav>
                                      </p:tavLst>
                                    </p:anim>
                                    <p:animEffect transition="in" filter="fade">
                                      <p:cBhvr>
                                        <p:cTn id="58" dur="500"/>
                                        <p:tgtEl>
                                          <p:spTgt spid="5">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8D7E6C79-5EA6-33E6-B4B8-6F469D8E0AB0}"/>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48C0A988-0736-2FF9-FD64-42126C58F141}"/>
              </a:ext>
            </a:extLst>
          </p:cNvPr>
          <p:cNvSpPr>
            <a:spLocks noGrp="1"/>
          </p:cNvSpPr>
          <p:nvPr>
            <p:ph type="title"/>
          </p:nvPr>
        </p:nvSpPr>
        <p:spPr>
          <a:xfrm>
            <a:off x="0" y="-1"/>
            <a:ext cx="12192000" cy="2105638"/>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11:15</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the seventh angel blew his trumpet, and there were loud voices in heaven, saying,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kingdom of the world has become the kingdom of our Lord and of his Christ</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he shall reign forever and ever…” </a:t>
            </a:r>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18</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nations raged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but your wrath came, and the time for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dead to be [vindicated]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for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rewarding your servants</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 prophets and saints, and those who fear your name, both small and great, and for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destroying the destroyers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of the [Land of Israel].”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graphicFrame>
        <p:nvGraphicFramePr>
          <p:cNvPr id="4" name="Content Placeholder 3">
            <a:extLst>
              <a:ext uri="{FF2B5EF4-FFF2-40B4-BE49-F238E27FC236}">
                <a16:creationId xmlns:a16="http://schemas.microsoft.com/office/drawing/2014/main" id="{21090636-B2AC-CD18-7EEB-8B864E27E788}"/>
              </a:ext>
            </a:extLst>
          </p:cNvPr>
          <p:cNvGraphicFramePr>
            <a:graphicFrameLocks noGrp="1"/>
          </p:cNvGraphicFramePr>
          <p:nvPr>
            <p:ph idx="1"/>
            <p:extLst>
              <p:ext uri="{D42A27DB-BD31-4B8C-83A1-F6EECF244321}">
                <p14:modId xmlns:p14="http://schemas.microsoft.com/office/powerpoint/2010/main" val="728366012"/>
              </p:ext>
            </p:extLst>
          </p:nvPr>
        </p:nvGraphicFramePr>
        <p:xfrm>
          <a:off x="782583" y="2256578"/>
          <a:ext cx="10489733" cy="4511040"/>
        </p:xfrm>
        <a:graphic>
          <a:graphicData uri="http://schemas.openxmlformats.org/drawingml/2006/table">
            <a:tbl>
              <a:tblPr firstRow="1" bandRow="1">
                <a:tableStyleId>{5C22544A-7EE6-4342-B048-85BDC9FD1C3A}</a:tableStyleId>
              </a:tblPr>
              <a:tblGrid>
                <a:gridCol w="3485091">
                  <a:extLst>
                    <a:ext uri="{9D8B030D-6E8A-4147-A177-3AD203B41FA5}">
                      <a16:colId xmlns:a16="http://schemas.microsoft.com/office/drawing/2014/main" val="2776308884"/>
                    </a:ext>
                  </a:extLst>
                </a:gridCol>
                <a:gridCol w="3502321">
                  <a:extLst>
                    <a:ext uri="{9D8B030D-6E8A-4147-A177-3AD203B41FA5}">
                      <a16:colId xmlns:a16="http://schemas.microsoft.com/office/drawing/2014/main" val="3624710541"/>
                    </a:ext>
                  </a:extLst>
                </a:gridCol>
                <a:gridCol w="3502321">
                  <a:extLst>
                    <a:ext uri="{9D8B030D-6E8A-4147-A177-3AD203B41FA5}">
                      <a16:colId xmlns:a16="http://schemas.microsoft.com/office/drawing/2014/main" val="3206889299"/>
                    </a:ext>
                  </a:extLst>
                </a:gridCol>
              </a:tblGrid>
              <a:tr h="370840">
                <a:tc>
                  <a:txBody>
                    <a:bodyPr/>
                    <a:lstStyle/>
                    <a:p>
                      <a:r>
                        <a:rPr lang="en-US" sz="2000" b="1" i="0" kern="1200" dirty="0">
                          <a:solidFill>
                            <a:schemeClr val="lt1"/>
                          </a:solidFill>
                          <a:effectLst/>
                          <a:latin typeface="+mn-lt"/>
                          <a:ea typeface="+mn-ea"/>
                          <a:cs typeface="+mn-cs"/>
                        </a:rPr>
                        <a:t>Psalm 2</a:t>
                      </a:r>
                      <a:endParaRPr lang="en-US" sz="2000" b="1" dirty="0"/>
                    </a:p>
                  </a:txBody>
                  <a:tcPr/>
                </a:tc>
                <a:tc>
                  <a:txBody>
                    <a:bodyPr/>
                    <a:lstStyle/>
                    <a:p>
                      <a:r>
                        <a:rPr lang="en-US" sz="2000" b="1" i="0" kern="1200" dirty="0">
                          <a:solidFill>
                            <a:schemeClr val="lt1"/>
                          </a:solidFill>
                          <a:effectLst/>
                          <a:latin typeface="+mn-lt"/>
                          <a:ea typeface="+mn-ea"/>
                          <a:cs typeface="+mn-cs"/>
                        </a:rPr>
                        <a:t>Revelation 11</a:t>
                      </a:r>
                      <a:endParaRPr lang="en-US" sz="2000" b="1" dirty="0"/>
                    </a:p>
                  </a:txBody>
                  <a:tcPr/>
                </a:tc>
                <a:tc>
                  <a:txBody>
                    <a:bodyPr/>
                    <a:lstStyle/>
                    <a:p>
                      <a:r>
                        <a:rPr lang="en-US" sz="2000" b="1" dirty="0"/>
                        <a:t>Theme</a:t>
                      </a:r>
                    </a:p>
                  </a:txBody>
                  <a:tcPr/>
                </a:tc>
                <a:extLst>
                  <a:ext uri="{0D108BD9-81ED-4DB2-BD59-A6C34878D82A}">
                    <a16:rowId xmlns:a16="http://schemas.microsoft.com/office/drawing/2014/main" val="779309625"/>
                  </a:ext>
                </a:extLst>
              </a:tr>
              <a:tr h="370840">
                <a:tc>
                  <a:txBody>
                    <a:bodyPr/>
                    <a:lstStyle/>
                    <a:p>
                      <a:r>
                        <a:rPr lang="en-US" sz="2000" b="1" i="0" kern="1200" dirty="0">
                          <a:solidFill>
                            <a:schemeClr val="dk1"/>
                          </a:solidFill>
                          <a:effectLst/>
                          <a:latin typeface="+mn-lt"/>
                          <a:ea typeface="+mn-ea"/>
                          <a:cs typeface="+mn-cs"/>
                        </a:rPr>
                        <a:t>v. 1</a:t>
                      </a:r>
                      <a:r>
                        <a:rPr lang="en-US" sz="2000" b="0" i="0" kern="1200" dirty="0">
                          <a:solidFill>
                            <a:schemeClr val="dk1"/>
                          </a:solidFill>
                          <a:effectLst/>
                          <a:latin typeface="+mn-lt"/>
                          <a:ea typeface="+mn-ea"/>
                          <a:cs typeface="+mn-cs"/>
                        </a:rPr>
                        <a:t> — "Why do the nations rage"</a:t>
                      </a:r>
                      <a:endParaRPr lang="en-US" sz="2000" dirty="0"/>
                    </a:p>
                  </a:txBody>
                  <a:tcPr/>
                </a:tc>
                <a:tc>
                  <a:txBody>
                    <a:bodyPr/>
                    <a:lstStyle/>
                    <a:p>
                      <a:r>
                        <a:rPr lang="en-US" sz="2000" b="1" i="0" kern="1200" dirty="0">
                          <a:solidFill>
                            <a:schemeClr val="dk1"/>
                          </a:solidFill>
                          <a:effectLst/>
                          <a:latin typeface="+mn-lt"/>
                          <a:ea typeface="+mn-ea"/>
                          <a:cs typeface="+mn-cs"/>
                        </a:rPr>
                        <a:t>11:18</a:t>
                      </a:r>
                      <a:r>
                        <a:rPr lang="en-US" sz="2000" b="0" i="0" kern="1200" dirty="0">
                          <a:solidFill>
                            <a:schemeClr val="dk1"/>
                          </a:solidFill>
                          <a:effectLst/>
                          <a:latin typeface="+mn-lt"/>
                          <a:ea typeface="+mn-ea"/>
                          <a:cs typeface="+mn-cs"/>
                        </a:rPr>
                        <a:t> — "The nations raged"</a:t>
                      </a:r>
                      <a:endParaRPr lang="en-US" sz="2000" dirty="0"/>
                    </a:p>
                  </a:txBody>
                  <a:tcPr/>
                </a:tc>
                <a:tc>
                  <a:txBody>
                    <a:bodyPr/>
                    <a:lstStyle/>
                    <a:p>
                      <a:r>
                        <a:rPr lang="en-US" sz="2000" b="0" i="0" kern="1200" dirty="0">
                          <a:solidFill>
                            <a:schemeClr val="dk1"/>
                          </a:solidFill>
                          <a:effectLst/>
                          <a:latin typeface="+mn-lt"/>
                          <a:ea typeface="+mn-ea"/>
                          <a:cs typeface="+mn-cs"/>
                        </a:rPr>
                        <a:t>The same rebellion continues</a:t>
                      </a:r>
                      <a:endParaRPr lang="en-US" sz="2000" dirty="0"/>
                    </a:p>
                  </a:txBody>
                  <a:tcPr/>
                </a:tc>
                <a:extLst>
                  <a:ext uri="{0D108BD9-81ED-4DB2-BD59-A6C34878D82A}">
                    <a16:rowId xmlns:a16="http://schemas.microsoft.com/office/drawing/2014/main" val="2718472382"/>
                  </a:ext>
                </a:extLst>
              </a:tr>
              <a:tr h="370840">
                <a:tc>
                  <a:txBody>
                    <a:bodyPr/>
                    <a:lstStyle/>
                    <a:p>
                      <a:r>
                        <a:rPr lang="en-US" sz="2000" b="1" i="0" kern="1200" dirty="0">
                          <a:solidFill>
                            <a:schemeClr val="dk1"/>
                          </a:solidFill>
                          <a:effectLst/>
                          <a:latin typeface="+mn-lt"/>
                          <a:ea typeface="+mn-ea"/>
                          <a:cs typeface="+mn-cs"/>
                        </a:rPr>
                        <a:t>v. 2</a:t>
                      </a:r>
                      <a:r>
                        <a:rPr lang="en-US" sz="2000" b="0" i="0" kern="1200" dirty="0">
                          <a:solidFill>
                            <a:schemeClr val="dk1"/>
                          </a:solidFill>
                          <a:effectLst/>
                          <a:latin typeface="+mn-lt"/>
                          <a:ea typeface="+mn-ea"/>
                          <a:cs typeface="+mn-cs"/>
                        </a:rPr>
                        <a:t> — "against the Lord and against his Anointed"</a:t>
                      </a:r>
                      <a:endParaRPr lang="en-US" sz="2000" dirty="0"/>
                    </a:p>
                  </a:txBody>
                  <a:tcPr/>
                </a:tc>
                <a:tc>
                  <a:txBody>
                    <a:bodyPr/>
                    <a:lstStyle/>
                    <a:p>
                      <a:r>
                        <a:rPr lang="en-US" sz="2000" b="1" i="0" kern="1200" dirty="0">
                          <a:solidFill>
                            <a:schemeClr val="dk1"/>
                          </a:solidFill>
                          <a:effectLst/>
                          <a:latin typeface="+mn-lt"/>
                          <a:ea typeface="+mn-ea"/>
                          <a:cs typeface="+mn-cs"/>
                        </a:rPr>
                        <a:t>11:15</a:t>
                      </a:r>
                      <a:r>
                        <a:rPr lang="en-US" sz="2000" b="0" i="0" kern="1200" dirty="0">
                          <a:solidFill>
                            <a:schemeClr val="dk1"/>
                          </a:solidFill>
                          <a:effectLst/>
                          <a:latin typeface="+mn-lt"/>
                          <a:ea typeface="+mn-ea"/>
                          <a:cs typeface="+mn-cs"/>
                        </a:rPr>
                        <a:t> — "the kingdom of our Lord and of his Christ"</a:t>
                      </a:r>
                      <a:endParaRPr lang="en-US" sz="2000" dirty="0"/>
                    </a:p>
                  </a:txBody>
                  <a:tcPr/>
                </a:tc>
                <a:tc>
                  <a:txBody>
                    <a:bodyPr/>
                    <a:lstStyle/>
                    <a:p>
                      <a:r>
                        <a:rPr lang="en-US" sz="2000" b="0" i="0" kern="1200" dirty="0">
                          <a:solidFill>
                            <a:schemeClr val="dk1"/>
                          </a:solidFill>
                          <a:effectLst/>
                          <a:latin typeface="+mn-lt"/>
                          <a:ea typeface="+mn-ea"/>
                          <a:cs typeface="+mn-cs"/>
                        </a:rPr>
                        <a:t>The Anointed One is the center of the conflict</a:t>
                      </a:r>
                      <a:endParaRPr lang="en-US" sz="2000" dirty="0"/>
                    </a:p>
                  </a:txBody>
                  <a:tcPr/>
                </a:tc>
                <a:extLst>
                  <a:ext uri="{0D108BD9-81ED-4DB2-BD59-A6C34878D82A}">
                    <a16:rowId xmlns:a16="http://schemas.microsoft.com/office/drawing/2014/main" val="3693296977"/>
                  </a:ext>
                </a:extLst>
              </a:tr>
              <a:tr h="370840">
                <a:tc>
                  <a:txBody>
                    <a:bodyPr/>
                    <a:lstStyle/>
                    <a:p>
                      <a:r>
                        <a:rPr lang="en-US" sz="2000" b="1" i="0" kern="1200" dirty="0">
                          <a:solidFill>
                            <a:schemeClr val="dk1"/>
                          </a:solidFill>
                          <a:effectLst/>
                          <a:latin typeface="+mn-lt"/>
                          <a:ea typeface="+mn-ea"/>
                          <a:cs typeface="+mn-cs"/>
                        </a:rPr>
                        <a:t>v. 8</a:t>
                      </a:r>
                      <a:r>
                        <a:rPr lang="en-US" sz="2000" b="0" i="0" kern="1200" dirty="0">
                          <a:solidFill>
                            <a:schemeClr val="dk1"/>
                          </a:solidFill>
                          <a:effectLst/>
                          <a:latin typeface="+mn-lt"/>
                          <a:ea typeface="+mn-ea"/>
                          <a:cs typeface="+mn-cs"/>
                        </a:rPr>
                        <a:t> — "Ask of me, and I will make the nations your heritage"</a:t>
                      </a:r>
                      <a:endParaRPr lang="en-US" sz="2000" dirty="0"/>
                    </a:p>
                  </a:txBody>
                  <a:tcPr/>
                </a:tc>
                <a:tc>
                  <a:txBody>
                    <a:bodyPr/>
                    <a:lstStyle/>
                    <a:p>
                      <a:r>
                        <a:rPr lang="en-US" sz="2000" b="1" i="0" kern="1200" dirty="0">
                          <a:solidFill>
                            <a:schemeClr val="dk1"/>
                          </a:solidFill>
                          <a:effectLst/>
                          <a:latin typeface="+mn-lt"/>
                          <a:ea typeface="+mn-ea"/>
                          <a:cs typeface="+mn-cs"/>
                        </a:rPr>
                        <a:t>11:15</a:t>
                      </a:r>
                      <a:r>
                        <a:rPr lang="en-US" sz="2000" b="0" i="0" kern="1200" dirty="0">
                          <a:solidFill>
                            <a:schemeClr val="dk1"/>
                          </a:solidFill>
                          <a:effectLst/>
                          <a:latin typeface="+mn-lt"/>
                          <a:ea typeface="+mn-ea"/>
                          <a:cs typeface="+mn-cs"/>
                        </a:rPr>
                        <a:t> — "The kingdom of the world has become the kingdom of our Lord and of his Christ"</a:t>
                      </a:r>
                      <a:endParaRPr lang="en-US" sz="2000" dirty="0"/>
                    </a:p>
                  </a:txBody>
                  <a:tcPr/>
                </a:tc>
                <a:tc>
                  <a:txBody>
                    <a:bodyPr/>
                    <a:lstStyle/>
                    <a:p>
                      <a:r>
                        <a:rPr lang="en-US" sz="2000" b="0" i="0" kern="1200" dirty="0">
                          <a:solidFill>
                            <a:schemeClr val="dk1"/>
                          </a:solidFill>
                          <a:effectLst/>
                          <a:latin typeface="+mn-lt"/>
                          <a:ea typeface="+mn-ea"/>
                          <a:cs typeface="+mn-cs"/>
                        </a:rPr>
                        <a:t>The promise of universal dominion is fulfilled</a:t>
                      </a:r>
                      <a:endParaRPr lang="en-US" sz="2000" dirty="0"/>
                    </a:p>
                  </a:txBody>
                  <a:tcPr/>
                </a:tc>
                <a:extLst>
                  <a:ext uri="{0D108BD9-81ED-4DB2-BD59-A6C34878D82A}">
                    <a16:rowId xmlns:a16="http://schemas.microsoft.com/office/drawing/2014/main" val="4219681509"/>
                  </a:ext>
                </a:extLst>
              </a:tr>
              <a:tr h="370840">
                <a:tc>
                  <a:txBody>
                    <a:bodyPr/>
                    <a:lstStyle/>
                    <a:p>
                      <a:r>
                        <a:rPr lang="en-US" sz="2000" b="1" i="0" kern="1200" dirty="0">
                          <a:solidFill>
                            <a:schemeClr val="dk1"/>
                          </a:solidFill>
                          <a:effectLst/>
                          <a:latin typeface="+mn-lt"/>
                          <a:ea typeface="+mn-ea"/>
                          <a:cs typeface="+mn-cs"/>
                        </a:rPr>
                        <a:t>v. 9</a:t>
                      </a:r>
                      <a:r>
                        <a:rPr lang="en-US" sz="2000" b="0" i="0" kern="1200" dirty="0">
                          <a:solidFill>
                            <a:schemeClr val="dk1"/>
                          </a:solidFill>
                          <a:effectLst/>
                          <a:latin typeface="+mn-lt"/>
                          <a:ea typeface="+mn-ea"/>
                          <a:cs typeface="+mn-cs"/>
                        </a:rPr>
                        <a:t> — "You shall break them with a rod of iron"</a:t>
                      </a:r>
                      <a:endParaRPr lang="en-US" sz="2000" dirty="0"/>
                    </a:p>
                  </a:txBody>
                  <a:tcPr/>
                </a:tc>
                <a:tc>
                  <a:txBody>
                    <a:bodyPr/>
                    <a:lstStyle/>
                    <a:p>
                      <a:r>
                        <a:rPr lang="en-US" sz="2000" b="1" i="0" kern="1200" dirty="0">
                          <a:solidFill>
                            <a:schemeClr val="dk1"/>
                          </a:solidFill>
                          <a:effectLst/>
                          <a:latin typeface="+mn-lt"/>
                          <a:ea typeface="+mn-ea"/>
                          <a:cs typeface="+mn-cs"/>
                        </a:rPr>
                        <a:t>2:26–27; 12:5; 19:15</a:t>
                      </a:r>
                      <a:r>
                        <a:rPr lang="en-US" sz="2000" b="0" i="0" kern="1200" dirty="0">
                          <a:solidFill>
                            <a:schemeClr val="dk1"/>
                          </a:solidFill>
                          <a:effectLst/>
                          <a:latin typeface="+mn-lt"/>
                          <a:ea typeface="+mn-ea"/>
                          <a:cs typeface="+mn-cs"/>
                        </a:rPr>
                        <a:t> — ruling with a rod of iron</a:t>
                      </a:r>
                      <a:endParaRPr lang="en-US" sz="2000" dirty="0"/>
                    </a:p>
                  </a:txBody>
                  <a:tcPr/>
                </a:tc>
                <a:tc>
                  <a:txBody>
                    <a:bodyPr/>
                    <a:lstStyle/>
                    <a:p>
                      <a:r>
                        <a:rPr lang="en-US" sz="2000" b="0" i="0" kern="1200" dirty="0">
                          <a:solidFill>
                            <a:schemeClr val="dk1"/>
                          </a:solidFill>
                          <a:effectLst/>
                          <a:latin typeface="+mn-lt"/>
                          <a:ea typeface="+mn-ea"/>
                          <a:cs typeface="+mn-cs"/>
                        </a:rPr>
                        <a:t>The Messiah's unyielding authority</a:t>
                      </a:r>
                      <a:endParaRPr lang="en-US" sz="2000" dirty="0"/>
                    </a:p>
                  </a:txBody>
                  <a:tcPr/>
                </a:tc>
                <a:extLst>
                  <a:ext uri="{0D108BD9-81ED-4DB2-BD59-A6C34878D82A}">
                    <a16:rowId xmlns:a16="http://schemas.microsoft.com/office/drawing/2014/main" val="305656860"/>
                  </a:ext>
                </a:extLst>
              </a:tr>
              <a:tr h="370840">
                <a:tc>
                  <a:txBody>
                    <a:bodyPr/>
                    <a:lstStyle/>
                    <a:p>
                      <a:r>
                        <a:rPr lang="en-US" sz="2000" b="1" i="0" kern="1200" dirty="0">
                          <a:solidFill>
                            <a:schemeClr val="dk1"/>
                          </a:solidFill>
                          <a:effectLst/>
                          <a:latin typeface="+mn-lt"/>
                          <a:ea typeface="+mn-ea"/>
                          <a:cs typeface="+mn-cs"/>
                        </a:rPr>
                        <a:t>v. 12</a:t>
                      </a:r>
                      <a:r>
                        <a:rPr lang="en-US" sz="2000" b="0" i="0" kern="1200" dirty="0">
                          <a:solidFill>
                            <a:schemeClr val="dk1"/>
                          </a:solidFill>
                          <a:effectLst/>
                          <a:latin typeface="+mn-lt"/>
                          <a:ea typeface="+mn-ea"/>
                          <a:cs typeface="+mn-cs"/>
                        </a:rPr>
                        <a:t> — "Kiss the Son... f</a:t>
                      </a:r>
                      <a:r>
                        <a:rPr lang="en-US" sz="1800" b="0" i="0" u="none" strike="noStrike" kern="1200" baseline="0" dirty="0">
                          <a:solidFill>
                            <a:schemeClr val="dk1"/>
                          </a:solidFill>
                          <a:latin typeface="+mn-lt"/>
                          <a:ea typeface="+mn-ea"/>
                          <a:cs typeface="+mn-cs"/>
                        </a:rPr>
                        <a:t>or his </a:t>
                      </a:r>
                      <a:r>
                        <a:rPr lang="en-US" sz="1800" b="1" i="1" u="none" strike="noStrike" kern="1200" baseline="0" dirty="0">
                          <a:solidFill>
                            <a:schemeClr val="dk1"/>
                          </a:solidFill>
                          <a:latin typeface="+mn-lt"/>
                          <a:ea typeface="+mn-ea"/>
                          <a:cs typeface="+mn-cs"/>
                        </a:rPr>
                        <a:t>wrath</a:t>
                      </a:r>
                      <a:r>
                        <a:rPr lang="en-US" sz="1800" b="0" i="0" u="none" strike="noStrike" kern="1200" baseline="0" dirty="0">
                          <a:solidFill>
                            <a:schemeClr val="dk1"/>
                          </a:solidFill>
                          <a:latin typeface="+mn-lt"/>
                          <a:ea typeface="+mn-ea"/>
                          <a:cs typeface="+mn-cs"/>
                        </a:rPr>
                        <a:t> is quickly kindled. </a:t>
                      </a:r>
                      <a:r>
                        <a:rPr lang="en-US" sz="2000" b="0" i="0" kern="1200" dirty="0">
                          <a:solidFill>
                            <a:schemeClr val="dk1"/>
                          </a:solidFill>
                          <a:effectLst/>
                          <a:latin typeface="+mn-lt"/>
                          <a:ea typeface="+mn-ea"/>
                          <a:cs typeface="+mn-cs"/>
                        </a:rPr>
                        <a:t>Blessed are all who take </a:t>
                      </a:r>
                      <a:r>
                        <a:rPr lang="en-US" sz="2000" b="1" i="1" kern="1200" dirty="0">
                          <a:solidFill>
                            <a:schemeClr val="dk1"/>
                          </a:solidFill>
                          <a:effectLst/>
                          <a:latin typeface="+mn-lt"/>
                          <a:ea typeface="+mn-ea"/>
                          <a:cs typeface="+mn-cs"/>
                        </a:rPr>
                        <a:t>refuge</a:t>
                      </a:r>
                      <a:r>
                        <a:rPr lang="en-US" sz="2000" b="0" i="0" kern="1200" dirty="0">
                          <a:solidFill>
                            <a:schemeClr val="dk1"/>
                          </a:solidFill>
                          <a:effectLst/>
                          <a:latin typeface="+mn-lt"/>
                          <a:ea typeface="+mn-ea"/>
                          <a:cs typeface="+mn-cs"/>
                        </a:rPr>
                        <a:t> in him"</a:t>
                      </a:r>
                      <a:endParaRPr lang="en-US" sz="2000" dirty="0"/>
                    </a:p>
                  </a:txBody>
                  <a:tcPr/>
                </a:tc>
                <a:tc>
                  <a:txBody>
                    <a:bodyPr/>
                    <a:lstStyle/>
                    <a:p>
                      <a:r>
                        <a:rPr lang="en-US" sz="2000" b="1" i="0" kern="1200" dirty="0">
                          <a:solidFill>
                            <a:schemeClr val="dk1"/>
                          </a:solidFill>
                          <a:effectLst/>
                          <a:latin typeface="+mn-lt"/>
                          <a:ea typeface="+mn-ea"/>
                          <a:cs typeface="+mn-cs"/>
                        </a:rPr>
                        <a:t>11:18</a:t>
                      </a:r>
                      <a:r>
                        <a:rPr lang="en-US" sz="2000" b="0" i="0" kern="1200" dirty="0">
                          <a:solidFill>
                            <a:schemeClr val="dk1"/>
                          </a:solidFill>
                          <a:effectLst/>
                          <a:latin typeface="+mn-lt"/>
                          <a:ea typeface="+mn-ea"/>
                          <a:cs typeface="+mn-cs"/>
                        </a:rPr>
                        <a:t> — vindication and reward versus destruction</a:t>
                      </a:r>
                      <a:endParaRPr lang="en-US" sz="2000" dirty="0"/>
                    </a:p>
                  </a:txBody>
                  <a:tcPr/>
                </a:tc>
                <a:tc>
                  <a:txBody>
                    <a:bodyPr/>
                    <a:lstStyle/>
                    <a:p>
                      <a:r>
                        <a:rPr lang="en-US" sz="2000" b="0" i="0" kern="1200" dirty="0">
                          <a:solidFill>
                            <a:schemeClr val="dk1"/>
                          </a:solidFill>
                          <a:effectLst/>
                          <a:latin typeface="+mn-lt"/>
                          <a:ea typeface="+mn-ea"/>
                          <a:cs typeface="+mn-cs"/>
                        </a:rPr>
                        <a:t>The choice between wrath and refuge</a:t>
                      </a:r>
                      <a:endParaRPr lang="en-US" sz="2000" dirty="0"/>
                    </a:p>
                  </a:txBody>
                  <a:tcPr/>
                </a:tc>
                <a:extLst>
                  <a:ext uri="{0D108BD9-81ED-4DB2-BD59-A6C34878D82A}">
                    <a16:rowId xmlns:a16="http://schemas.microsoft.com/office/drawing/2014/main" val="1775372843"/>
                  </a:ext>
                </a:extLst>
              </a:tr>
            </a:tbl>
          </a:graphicData>
        </a:graphic>
      </p:graphicFrame>
    </p:spTree>
    <p:extLst>
      <p:ext uri="{BB962C8B-B14F-4D97-AF65-F5344CB8AC3E}">
        <p14:creationId xmlns:p14="http://schemas.microsoft.com/office/powerpoint/2010/main" val="178990709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D50638DF-AE8C-7C39-55A7-55D017BABEB6}"/>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5F78DF13-3DF6-55E8-4A69-CF7F9C78F0A8}"/>
              </a:ext>
            </a:extLst>
          </p:cNvPr>
          <p:cNvSpPr>
            <a:spLocks noGrp="1"/>
          </p:cNvSpPr>
          <p:nvPr>
            <p:ph type="title"/>
          </p:nvPr>
        </p:nvSpPr>
        <p:spPr>
          <a:xfrm>
            <a:off x="0" y="0"/>
            <a:ext cx="12192000" cy="107379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God's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temple in heaven was opened</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and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ark of his covenant </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was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seen</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within his temple. There were flashes of lightning, rumblings, peals of thunder, an earthquake, and heavy hail.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3D8847A6-D90F-8D54-B2E7-27B8B7686320}"/>
              </a:ext>
            </a:extLst>
          </p:cNvPr>
          <p:cNvSpPr>
            <a:spLocks noGrp="1"/>
          </p:cNvSpPr>
          <p:nvPr>
            <p:ph idx="1"/>
          </p:nvPr>
        </p:nvSpPr>
        <p:spPr>
          <a:xfrm>
            <a:off x="33556" y="1216404"/>
            <a:ext cx="12025617" cy="5641596"/>
          </a:xfrm>
        </p:spPr>
        <p:txBody>
          <a:bodyPr>
            <a:normAutofit fontScale="92500" lnSpcReduction="10000"/>
          </a:bodyPr>
          <a:lstStyle/>
          <a:p>
            <a:r>
              <a:rPr lang="en-US" sz="3200" dirty="0">
                <a:solidFill>
                  <a:srgbClr val="F5F5F5"/>
                </a:solidFill>
                <a:effectLst>
                  <a:outerShdw blurRad="38100" dist="38100" dir="2700000" algn="ctr" rotWithShape="0">
                    <a:schemeClr val="tx1"/>
                  </a:outerShdw>
                </a:effectLst>
              </a:rPr>
              <a:t>Here the vision </a:t>
            </a:r>
            <a:r>
              <a:rPr lang="en-US" sz="3200" b="1" i="1" dirty="0">
                <a:solidFill>
                  <a:srgbClr val="F5F5F5"/>
                </a:solidFill>
                <a:effectLst>
                  <a:outerShdw blurRad="38100" dist="38100" dir="2700000" algn="ctr" rotWithShape="0">
                    <a:schemeClr val="tx1"/>
                  </a:outerShdw>
                </a:effectLst>
              </a:rPr>
              <a:t>ends</a:t>
            </a:r>
            <a:r>
              <a:rPr lang="en-US" sz="3200" dirty="0">
                <a:solidFill>
                  <a:srgbClr val="F5F5F5"/>
                </a:solidFill>
                <a:effectLst>
                  <a:outerShdw blurRad="38100" dist="38100" dir="2700000" algn="ctr" rotWithShape="0">
                    <a:schemeClr val="tx1"/>
                  </a:outerShdw>
                </a:effectLst>
              </a:rPr>
              <a:t> where it </a:t>
            </a:r>
            <a:r>
              <a:rPr lang="en-US" sz="3200" b="1" i="1" dirty="0">
                <a:solidFill>
                  <a:srgbClr val="F5F5F5"/>
                </a:solidFill>
                <a:effectLst>
                  <a:outerShdw blurRad="38100" dist="38100" dir="2700000" algn="ctr" rotWithShape="0">
                    <a:schemeClr val="tx1"/>
                  </a:outerShdw>
                </a:effectLst>
              </a:rPr>
              <a:t>began</a:t>
            </a:r>
            <a:r>
              <a:rPr lang="en-US" sz="3200" dirty="0">
                <a:solidFill>
                  <a:srgbClr val="F5F5F5"/>
                </a:solidFill>
                <a:effectLst>
                  <a:outerShdw blurRad="38100" dist="38100" dir="2700000" algn="ctr" rotWithShape="0">
                    <a:schemeClr val="tx1"/>
                  </a:outerShdw>
                </a:effectLst>
              </a:rPr>
              <a:t> (11:1-2): with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temple</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The temple on </a:t>
            </a:r>
            <a:r>
              <a:rPr lang="en-US" sz="3200" b="1" i="1" dirty="0">
                <a:solidFill>
                  <a:srgbClr val="F5F5F5"/>
                </a:solidFill>
                <a:effectLst>
                  <a:outerShdw blurRad="38100" dist="38100" dir="2700000" algn="ctr" rotWithShape="0">
                    <a:schemeClr val="tx1"/>
                  </a:outerShdw>
                </a:effectLst>
              </a:rPr>
              <a:t>earth</a:t>
            </a:r>
            <a:r>
              <a:rPr lang="en-US" sz="3200" dirty="0">
                <a:solidFill>
                  <a:srgbClr val="F5F5F5"/>
                </a:solidFill>
                <a:effectLst>
                  <a:outerShdw blurRad="38100" dist="38100" dir="2700000" algn="ctr" rotWithShape="0">
                    <a:schemeClr val="tx1"/>
                  </a:outerShdw>
                </a:effectLst>
              </a:rPr>
              <a:t> has fallen, but the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temple in </a:t>
            </a:r>
            <a:r>
              <a:rPr lang="en-US" sz="32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heaven</a:t>
            </a:r>
            <a:r>
              <a:rPr lang="en-US" sz="3200" dirty="0">
                <a:solidFill>
                  <a:srgbClr val="F5F5F5"/>
                </a:solidFill>
                <a:effectLst>
                  <a:outerShdw blurRad="38100" dist="38100" dir="2700000" algn="ctr" rotWithShape="0">
                    <a:schemeClr val="tx1"/>
                  </a:outerShdw>
                </a:effectLst>
              </a:rPr>
              <a:t>” is now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opened</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The earthly temple was a </a:t>
            </a:r>
            <a:r>
              <a:rPr lang="en-US" sz="3200" b="1" i="1" dirty="0">
                <a:solidFill>
                  <a:srgbClr val="F5F5F5"/>
                </a:solidFill>
                <a:effectLst>
                  <a:outerShdw blurRad="38100" dist="38100" dir="2700000" algn="ctr" rotWithShape="0">
                    <a:schemeClr val="tx1"/>
                  </a:outerShdw>
                </a:effectLst>
              </a:rPr>
              <a:t>patterned after </a:t>
            </a:r>
            <a:r>
              <a:rPr lang="en-US" sz="3200" dirty="0">
                <a:solidFill>
                  <a:srgbClr val="F5F5F5"/>
                </a:solidFill>
                <a:effectLst>
                  <a:outerShdw blurRad="38100" dist="38100" dir="2700000" algn="ctr" rotWithShape="0">
                    <a:schemeClr val="tx1"/>
                  </a:outerShdw>
                </a:effectLst>
              </a:rPr>
              <a:t>the heavenly temple (Hebrews 8:5).</a:t>
            </a:r>
          </a:p>
          <a:p>
            <a:r>
              <a:rPr lang="en-US" sz="3200" dirty="0">
                <a:solidFill>
                  <a:srgbClr val="F5F5F5"/>
                </a:solidFill>
                <a:effectLst>
                  <a:outerShdw blurRad="38100" dist="38100" dir="2700000" algn="ctr" rotWithShape="0">
                    <a:schemeClr val="tx1"/>
                  </a:outerShdw>
                </a:effectLst>
              </a:rPr>
              <a:t>Furthermore, we’re told that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the ark of his covenant</a:t>
            </a:r>
            <a:r>
              <a:rPr lang="en-US" sz="3200" dirty="0">
                <a:solidFill>
                  <a:srgbClr val="F5F5F5"/>
                </a:solidFill>
                <a:effectLst>
                  <a:outerShdw blurRad="38100" dist="38100" dir="2700000" algn="ctr" rotWithShape="0">
                    <a:schemeClr val="tx1"/>
                  </a:outerShdw>
                </a:effectLst>
              </a:rPr>
              <a:t>” can be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seen</a:t>
            </a:r>
            <a:r>
              <a:rPr lang="en-US" sz="3200" dirty="0">
                <a:solidFill>
                  <a:srgbClr val="F5F5F5"/>
                </a:solidFill>
                <a:effectLst>
                  <a:outerShdw blurRad="38100" dist="38100" dir="2700000" algn="ctr" rotWithShape="0">
                    <a:schemeClr val="tx1"/>
                  </a:outerShdw>
                </a:effectLst>
              </a:rPr>
              <a:t>” in the heavenly temple. </a:t>
            </a:r>
          </a:p>
          <a:p>
            <a:r>
              <a:rPr lang="en-US" sz="3200" dirty="0">
                <a:solidFill>
                  <a:srgbClr val="F5F5F5"/>
                </a:solidFill>
                <a:effectLst>
                  <a:outerShdw blurRad="38100" dist="38100" dir="2700000" algn="ctr" rotWithShape="0">
                    <a:schemeClr val="tx1"/>
                  </a:outerShdw>
                </a:effectLst>
              </a:rPr>
              <a:t>The </a:t>
            </a:r>
            <a:r>
              <a:rPr lang="en-US" sz="3200" b="1" i="1" dirty="0">
                <a:solidFill>
                  <a:srgbClr val="F5F5F5"/>
                </a:solidFill>
                <a:effectLst>
                  <a:outerShdw blurRad="38100" dist="38100" dir="2700000" algn="ctr" rotWithShape="0">
                    <a:schemeClr val="tx1"/>
                  </a:outerShdw>
                </a:effectLst>
              </a:rPr>
              <a:t>earthly</a:t>
            </a:r>
            <a:r>
              <a:rPr lang="en-US" sz="3200" dirty="0">
                <a:solidFill>
                  <a:srgbClr val="F5F5F5"/>
                </a:solidFill>
                <a:effectLst>
                  <a:outerShdw blurRad="38100" dist="38100" dir="2700000" algn="ctr" rotWithShape="0">
                    <a:schemeClr val="tx1"/>
                  </a:outerShdw>
                </a:effectLst>
              </a:rPr>
              <a:t> ark of the covenant was destroyed during the Babylonian siege in 586 BC and was completely absent from the Second Temple (as recorded by Tacitus and Josephus). </a:t>
            </a:r>
          </a:p>
          <a:p>
            <a:r>
              <a:rPr lang="en-US" sz="3200" dirty="0">
                <a:solidFill>
                  <a:srgbClr val="F5F5F5"/>
                </a:solidFill>
                <a:effectLst>
                  <a:outerShdw blurRad="38100" dist="38100" dir="2700000" algn="ctr" rotWithShape="0">
                    <a:schemeClr val="tx1"/>
                  </a:outerShdw>
                </a:effectLst>
              </a:rPr>
              <a:t>Its sudden appearance now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in heaven</a:t>
            </a:r>
            <a:r>
              <a:rPr lang="en-US" sz="3200" dirty="0">
                <a:solidFill>
                  <a:srgbClr val="F5F5F5"/>
                </a:solidFill>
                <a:effectLst>
                  <a:outerShdw blurRad="38100" dist="38100" dir="2700000" algn="ctr" rotWithShape="0">
                    <a:schemeClr val="tx1"/>
                  </a:outerShdw>
                </a:effectLst>
              </a:rPr>
              <a:t>” proves that God maintains His covenant with His true spiritual people, while His holy Law stands as an indictment against apostate Israel. </a:t>
            </a:r>
          </a:p>
          <a:p>
            <a:pPr lvl="1"/>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1939330773"/>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 calcmode="lin" valueType="num">
                                      <p:cBhvr>
                                        <p:cTn id="7" dur="500" fill="hold"/>
                                        <p:tgtEl>
                                          <p:spTgt spid="5">
                                            <p:txEl>
                                              <p:pRg st="0" end="0"/>
                                            </p:txEl>
                                          </p:spTgt>
                                        </p:tgtEl>
                                        <p:attrNameLst>
                                          <p:attrName>ppt_w</p:attrName>
                                        </p:attrNameLst>
                                      </p:cBhvr>
                                      <p:tavLst>
                                        <p:tav tm="0">
                                          <p:val>
                                            <p:fltVal val="0"/>
                                          </p:val>
                                        </p:tav>
                                        <p:tav tm="100000">
                                          <p:val>
                                            <p:strVal val="#ppt_w"/>
                                          </p:val>
                                        </p:tav>
                                      </p:tavLst>
                                    </p:anim>
                                    <p:anim calcmode="lin" valueType="num">
                                      <p:cBhvr>
                                        <p:cTn id="8" dur="500" fill="hold"/>
                                        <p:tgtEl>
                                          <p:spTgt spid="5">
                                            <p:txEl>
                                              <p:pRg st="0" end="0"/>
                                            </p:txEl>
                                          </p:spTgt>
                                        </p:tgtEl>
                                        <p:attrNameLst>
                                          <p:attrName>ppt_h</p:attrName>
                                        </p:attrNameLst>
                                      </p:cBhvr>
                                      <p:tavLst>
                                        <p:tav tm="0">
                                          <p:val>
                                            <p:fltVal val="0"/>
                                          </p:val>
                                        </p:tav>
                                        <p:tav tm="100000">
                                          <p:val>
                                            <p:strVal val="#ppt_h"/>
                                          </p:val>
                                        </p:tav>
                                      </p:tavLst>
                                    </p:anim>
                                    <p:animEffect transition="in" filter="fade">
                                      <p:cBhvr>
                                        <p:cTn id="9" dur="500"/>
                                        <p:tgtEl>
                                          <p:spTgt spid="5">
                                            <p:txEl>
                                              <p:pRg st="0" end="0"/>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1" end="1"/>
                                            </p:txEl>
                                          </p:spTgt>
                                        </p:tgtEl>
                                        <p:attrNameLst>
                                          <p:attrName>style.visibility</p:attrName>
                                        </p:attrNameLst>
                                      </p:cBhvr>
                                      <p:to>
                                        <p:strVal val="visible"/>
                                      </p:to>
                                    </p:set>
                                    <p:anim calcmode="lin" valueType="num">
                                      <p:cBhvr>
                                        <p:cTn id="14"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16" dur="500"/>
                                        <p:tgtEl>
                                          <p:spTgt spid="5">
                                            <p:txEl>
                                              <p:pRg st="1" end="1"/>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2" end="2"/>
                                            </p:txEl>
                                          </p:spTgt>
                                        </p:tgtEl>
                                        <p:attrNameLst>
                                          <p:attrName>style.visibility</p:attrName>
                                        </p:attrNameLst>
                                      </p:cBhvr>
                                      <p:to>
                                        <p:strVal val="visible"/>
                                      </p:to>
                                    </p:set>
                                    <p:anim calcmode="lin" valueType="num">
                                      <p:cBhvr>
                                        <p:cTn id="21"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23" dur="500"/>
                                        <p:tgtEl>
                                          <p:spTgt spid="5">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3" end="3"/>
                                            </p:txEl>
                                          </p:spTgt>
                                        </p:tgtEl>
                                        <p:attrNameLst>
                                          <p:attrName>style.visibility</p:attrName>
                                        </p:attrNameLst>
                                      </p:cBhvr>
                                      <p:to>
                                        <p:strVal val="visible"/>
                                      </p:to>
                                    </p:set>
                                    <p:anim calcmode="lin" valueType="num">
                                      <p:cBhvr>
                                        <p:cTn id="28"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30" dur="500"/>
                                        <p:tgtEl>
                                          <p:spTgt spid="5">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4" end="4"/>
                                            </p:txEl>
                                          </p:spTgt>
                                        </p:tgtEl>
                                        <p:attrNameLst>
                                          <p:attrName>style.visibility</p:attrName>
                                        </p:attrNameLst>
                                      </p:cBhvr>
                                      <p:to>
                                        <p:strVal val="visible"/>
                                      </p:to>
                                    </p:set>
                                    <p:anim calcmode="lin" valueType="num">
                                      <p:cBhvr>
                                        <p:cTn id="35"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7" dur="500"/>
                                        <p:tgtEl>
                                          <p:spTgt spid="5">
                                            <p:txEl>
                                              <p:pRg st="4" end="4"/>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5" end="5"/>
                                            </p:txEl>
                                          </p:spTgt>
                                        </p:tgtEl>
                                        <p:attrNameLst>
                                          <p:attrName>style.visibility</p:attrName>
                                        </p:attrNameLst>
                                      </p:cBhvr>
                                      <p:to>
                                        <p:strVal val="visible"/>
                                      </p:to>
                                    </p:set>
                                    <p:anim calcmode="lin" valueType="num">
                                      <p:cBhvr>
                                        <p:cTn id="42"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44" dur="500"/>
                                        <p:tgtEl>
                                          <p:spTgt spid="5">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gradFill flip="none" rotWithShape="1">
          <a:gsLst>
            <a:gs pos="0">
              <a:srgbClr val="883D7C"/>
            </a:gs>
            <a:gs pos="71000">
              <a:srgbClr val="2E2344"/>
            </a:gs>
            <a:gs pos="100000">
              <a:srgbClr val="2C0F24"/>
            </a:gs>
          </a:gsLst>
          <a:path path="circle">
            <a:fillToRect l="50000" t="50000" r="50000" b="50000"/>
          </a:path>
          <a:tileRect/>
        </a:gradFill>
        <a:effectLst/>
      </p:bgPr>
    </p:bg>
    <p:spTree>
      <p:nvGrpSpPr>
        <p:cNvPr id="1" name="">
          <a:extLst>
            <a:ext uri="{FF2B5EF4-FFF2-40B4-BE49-F238E27FC236}">
              <a16:creationId xmlns:a16="http://schemas.microsoft.com/office/drawing/2014/main" id="{25B8A8B7-53DC-01E5-FF64-B920EA8132D5}"/>
            </a:ext>
          </a:extLst>
        </p:cNvPr>
        <p:cNvGrpSpPr/>
        <p:nvPr/>
      </p:nvGrpSpPr>
      <p:grpSpPr>
        <a:xfrm>
          <a:off x="0" y="0"/>
          <a:ext cx="0" cy="0"/>
          <a:chOff x="0" y="0"/>
          <a:chExt cx="0" cy="0"/>
        </a:xfrm>
      </p:grpSpPr>
      <p:sp>
        <p:nvSpPr>
          <p:cNvPr id="7" name="Title 1">
            <a:extLst>
              <a:ext uri="{FF2B5EF4-FFF2-40B4-BE49-F238E27FC236}">
                <a16:creationId xmlns:a16="http://schemas.microsoft.com/office/drawing/2014/main" id="{A37419F1-5CE7-47A5-3D8C-AE208F6A1947}"/>
              </a:ext>
            </a:extLst>
          </p:cNvPr>
          <p:cNvSpPr>
            <a:spLocks noGrp="1"/>
          </p:cNvSpPr>
          <p:nvPr>
            <p:ph type="title"/>
          </p:nvPr>
        </p:nvSpPr>
        <p:spPr>
          <a:xfrm>
            <a:off x="0" y="0"/>
            <a:ext cx="12192000" cy="1073791"/>
          </a:xfrm>
          <a:solidFill>
            <a:schemeClr val="tx1"/>
          </a:solidFill>
          <a:ln w="25400">
            <a:solidFill>
              <a:srgbClr val="FFFF99"/>
            </a:solidFill>
          </a:ln>
        </p:spPr>
        <p:txBody>
          <a:bodyPr>
            <a:noAutofit/>
          </a:bodyPr>
          <a:lstStyle/>
          <a:p>
            <a:r>
              <a:rPr lang="en-US" sz="2400" i="1" baseline="30000" dirty="0">
                <a:solidFill>
                  <a:srgbClr val="F5F5F5"/>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11:19</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Then God's temple in heaven was opened, and the ark of his covenant was seen within his temple. There were </a:t>
            </a:r>
            <a:r>
              <a:rPr lang="en-US" sz="2400" i="1" dirty="0">
                <a:solidFill>
                  <a:srgbClr val="A2FFB3"/>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flashes of lightning, rumblings, peals of thunder, an earthquake, and heavy hail</a:t>
            </a:r>
            <a:r>
              <a:rPr lang="en-US" sz="24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 </a:t>
            </a:r>
            <a:r>
              <a:rPr lang="en-US" sz="2400" dirty="0">
                <a:solidFill>
                  <a:schemeClr val="bg1"/>
                </a:solidFill>
                <a:effectLst>
                  <a:outerShdw blurRad="50800" dist="50800" dir="5400000" algn="ctr" rotWithShape="0">
                    <a:schemeClr val="tx1"/>
                  </a:outerShdw>
                </a:effectLst>
                <a:latin typeface="Calibri" panose="020F0502020204030204" pitchFamily="34" charset="0"/>
                <a:ea typeface="Calibri" panose="020F0502020204030204" pitchFamily="34" charset="0"/>
                <a:cs typeface="Calibri" panose="020F0502020204030204" pitchFamily="34" charset="0"/>
              </a:rPr>
              <a:t>(ESV)</a:t>
            </a:r>
            <a:endParaRPr lang="en-US" sz="2000" dirty="0">
              <a:solidFill>
                <a:schemeClr val="bg1"/>
              </a:solidFill>
              <a:latin typeface="Calibri" panose="020F0502020204030204" pitchFamily="34" charset="0"/>
              <a:ea typeface="Calibri" panose="020F0502020204030204" pitchFamily="34" charset="0"/>
              <a:cs typeface="Calibri" panose="020F0502020204030204" pitchFamily="34" charset="0"/>
            </a:endParaRPr>
          </a:p>
        </p:txBody>
      </p:sp>
      <p:sp>
        <p:nvSpPr>
          <p:cNvPr id="5" name="Content Placeholder 4">
            <a:extLst>
              <a:ext uri="{FF2B5EF4-FFF2-40B4-BE49-F238E27FC236}">
                <a16:creationId xmlns:a16="http://schemas.microsoft.com/office/drawing/2014/main" id="{F43F5B48-EF33-1E1F-724A-8AAC90E94B1F}"/>
              </a:ext>
            </a:extLst>
          </p:cNvPr>
          <p:cNvSpPr>
            <a:spLocks noGrp="1"/>
          </p:cNvSpPr>
          <p:nvPr>
            <p:ph idx="1"/>
          </p:nvPr>
        </p:nvSpPr>
        <p:spPr>
          <a:xfrm>
            <a:off x="33556" y="1216404"/>
            <a:ext cx="12025617" cy="5641596"/>
          </a:xfrm>
        </p:spPr>
        <p:txBody>
          <a:bodyPr>
            <a:normAutofit fontScale="85000" lnSpcReduction="10000"/>
          </a:bodyPr>
          <a:lstStyle/>
          <a:p>
            <a:r>
              <a:rPr lang="en-US" sz="3200" dirty="0">
                <a:solidFill>
                  <a:srgbClr val="F5F5F5"/>
                </a:solidFill>
                <a:effectLst>
                  <a:outerShdw blurRad="38100" dist="38100" dir="2700000" algn="ctr" rotWithShape="0">
                    <a:schemeClr val="tx1"/>
                  </a:outerShdw>
                </a:effectLst>
              </a:rPr>
              <a:t>Next, we’re told that the vision closes with “</a:t>
            </a:r>
            <a:r>
              <a:rPr lang="en-US" sz="3200" i="1" dirty="0">
                <a:solidFill>
                  <a:srgbClr val="99FFFF"/>
                </a:solidFill>
                <a:effectLst>
                  <a:outerShdw blurRad="38100" dist="38100" dir="2700000" algn="ctr" rotWithShape="0">
                    <a:schemeClr val="tx1"/>
                  </a:outerShdw>
                </a:effectLst>
                <a:latin typeface="Cambria" panose="02040503050406030204" pitchFamily="18" charset="0"/>
                <a:ea typeface="Cambria" panose="02040503050406030204" pitchFamily="18" charset="0"/>
              </a:rPr>
              <a:t>flashes of lightning, rumblings, peals of thunder, an earthquake, and heavy hail</a:t>
            </a:r>
            <a:r>
              <a:rPr lang="en-US" sz="3200" dirty="0">
                <a:solidFill>
                  <a:srgbClr val="F5F5F5"/>
                </a:solidFill>
                <a:effectLst>
                  <a:outerShdw blurRad="38100" dist="38100" dir="2700000" algn="ctr" rotWithShape="0">
                    <a:schemeClr val="tx1"/>
                  </a:outerShdw>
                </a:effectLst>
              </a:rPr>
              <a:t>”. </a:t>
            </a:r>
          </a:p>
          <a:p>
            <a:r>
              <a:rPr lang="en-US" sz="3200" dirty="0">
                <a:solidFill>
                  <a:srgbClr val="F5F5F5"/>
                </a:solidFill>
                <a:effectLst>
                  <a:outerShdw blurRad="38100" dist="38100" dir="2700000" algn="ctr" rotWithShape="0">
                    <a:schemeClr val="tx1"/>
                  </a:outerShdw>
                </a:effectLst>
              </a:rPr>
              <a:t>These manifestations remind us of the giving of the Law at Mount Sinai (Exodus 19:16–19) as well as the Seventh Plague of Egypt (Exodus 9:22–26). </a:t>
            </a:r>
          </a:p>
          <a:p>
            <a:r>
              <a:rPr lang="en-US" sz="3200" dirty="0">
                <a:solidFill>
                  <a:srgbClr val="F5F5F5"/>
                </a:solidFill>
                <a:effectLst>
                  <a:outerShdw blurRad="38100" dist="38100" dir="2700000" algn="ctr" rotWithShape="0">
                    <a:schemeClr val="tx1"/>
                  </a:outerShdw>
                </a:effectLst>
              </a:rPr>
              <a:t>The divine phenomena that accompanied the inauguration of the Old Covenant at Sinai now reappear at its permanent dissolution. </a:t>
            </a:r>
          </a:p>
          <a:p>
            <a:r>
              <a:rPr lang="en-US" sz="3200" dirty="0">
                <a:solidFill>
                  <a:srgbClr val="F5F5F5"/>
                </a:solidFill>
                <a:effectLst>
                  <a:outerShdw blurRad="38100" dist="38100" dir="2700000" algn="ctr" rotWithShape="0">
                    <a:schemeClr val="tx1"/>
                  </a:outerShdw>
                </a:effectLst>
              </a:rPr>
              <a:t>When Jesus died, the temple veil was torn in two (Matthew 27:51), showing that the earthly temple system was redemptively obsolete (Hebrews 8:13; 9:8). </a:t>
            </a:r>
          </a:p>
          <a:p>
            <a:r>
              <a:rPr lang="en-US" sz="3200" dirty="0">
                <a:solidFill>
                  <a:srgbClr val="F5F5F5"/>
                </a:solidFill>
                <a:effectLst>
                  <a:outerShdw blurRad="38100" dist="38100" dir="2700000" algn="ctr" rotWithShape="0">
                    <a:schemeClr val="tx1"/>
                  </a:outerShdw>
                </a:effectLst>
              </a:rPr>
              <a:t>In AD 70, the physical structure was razed to the ground, making access to the Old Covenant ritual system permanently impossible.   </a:t>
            </a:r>
          </a:p>
          <a:p>
            <a:r>
              <a:rPr lang="en-US" sz="3200" dirty="0">
                <a:solidFill>
                  <a:srgbClr val="F5F5F5"/>
                </a:solidFill>
                <a:effectLst>
                  <a:outerShdw blurRad="38100" dist="38100" dir="2700000" algn="ctr" rotWithShape="0">
                    <a:schemeClr val="tx1"/>
                  </a:outerShdw>
                </a:effectLst>
              </a:rPr>
              <a:t>The fall of old Israel was </a:t>
            </a:r>
            <a:r>
              <a:rPr lang="en-US" sz="3200" b="1" i="1" dirty="0">
                <a:solidFill>
                  <a:srgbClr val="F5F5F5"/>
                </a:solidFill>
                <a:effectLst>
                  <a:outerShdw blurRad="38100" dist="38100" dir="2700000" algn="ctr" rotWithShape="0">
                    <a:schemeClr val="tx1"/>
                  </a:outerShdw>
                </a:effectLst>
              </a:rPr>
              <a:t>not</a:t>
            </a:r>
            <a:r>
              <a:rPr lang="en-US" sz="3200" dirty="0">
                <a:solidFill>
                  <a:srgbClr val="F5F5F5"/>
                </a:solidFill>
                <a:effectLst>
                  <a:outerShdw blurRad="38100" dist="38100" dir="2700000" algn="ctr" rotWithShape="0">
                    <a:schemeClr val="tx1"/>
                  </a:outerShdw>
                </a:effectLst>
              </a:rPr>
              <a:t> the “beginning of the end.” </a:t>
            </a:r>
          </a:p>
          <a:p>
            <a:r>
              <a:rPr lang="en-US" sz="3200" b="1" i="1" dirty="0">
                <a:solidFill>
                  <a:srgbClr val="F5F5F5"/>
                </a:solidFill>
                <a:effectLst>
                  <a:outerShdw blurRad="38100" dist="38100" dir="2700000" algn="ctr" rotWithShape="0">
                    <a:schemeClr val="tx1"/>
                  </a:outerShdw>
                </a:effectLst>
              </a:rPr>
              <a:t>Instead</a:t>
            </a:r>
            <a:r>
              <a:rPr lang="en-US" sz="3200" dirty="0">
                <a:solidFill>
                  <a:srgbClr val="F5F5F5"/>
                </a:solidFill>
                <a:effectLst>
                  <a:outerShdw blurRad="38100" dist="38100" dir="2700000" algn="ctr" rotWithShape="0">
                    <a:schemeClr val="tx1"/>
                  </a:outerShdw>
                </a:effectLst>
              </a:rPr>
              <a:t>, it was the definitive sign that Christ’s worldwide kingdom had truly begun, that the Lord was ruling the nations from His heavenly throne, and that the Old Covenant age had reached its final end. </a:t>
            </a:r>
          </a:p>
          <a:p>
            <a:pPr lvl="1"/>
            <a:endParaRPr lang="en-US" dirty="0">
              <a:solidFill>
                <a:srgbClr val="F5F5F5"/>
              </a:solidFill>
              <a:effectLst>
                <a:outerShdw blurRad="38100" dist="38100" dir="2700000" algn="ctr" rotWithShape="0">
                  <a:schemeClr val="tx1"/>
                </a:outerShdw>
              </a:effectLst>
            </a:endParaRPr>
          </a:p>
        </p:txBody>
      </p:sp>
    </p:spTree>
    <p:extLst>
      <p:ext uri="{BB962C8B-B14F-4D97-AF65-F5344CB8AC3E}">
        <p14:creationId xmlns:p14="http://schemas.microsoft.com/office/powerpoint/2010/main" val="2928170039"/>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 calcmode="lin" valueType="num">
                                      <p:cBhvr>
                                        <p:cTn id="7" dur="500" fill="hold"/>
                                        <p:tgtEl>
                                          <p:spTgt spid="5">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5">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5">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5">
                                            <p:txEl>
                                              <p:pRg st="2" end="2"/>
                                            </p:txEl>
                                          </p:spTgt>
                                        </p:tgtEl>
                                        <p:attrNameLst>
                                          <p:attrName>style.visibility</p:attrName>
                                        </p:attrNameLst>
                                      </p:cBhvr>
                                      <p:to>
                                        <p:strVal val="visible"/>
                                      </p:to>
                                    </p:set>
                                    <p:anim calcmode="lin" valueType="num">
                                      <p:cBhvr>
                                        <p:cTn id="14" dur="500" fill="hold"/>
                                        <p:tgtEl>
                                          <p:spTgt spid="5">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5">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5">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5">
                                            <p:txEl>
                                              <p:pRg st="3" end="3"/>
                                            </p:txEl>
                                          </p:spTgt>
                                        </p:tgtEl>
                                        <p:attrNameLst>
                                          <p:attrName>style.visibility</p:attrName>
                                        </p:attrNameLst>
                                      </p:cBhvr>
                                      <p:to>
                                        <p:strVal val="visible"/>
                                      </p:to>
                                    </p:set>
                                    <p:anim calcmode="lin" valueType="num">
                                      <p:cBhvr>
                                        <p:cTn id="21" dur="500" fill="hold"/>
                                        <p:tgtEl>
                                          <p:spTgt spid="5">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5">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5">
                                            <p:txEl>
                                              <p:pRg st="3" end="3"/>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5">
                                            <p:txEl>
                                              <p:pRg st="4" end="4"/>
                                            </p:txEl>
                                          </p:spTgt>
                                        </p:tgtEl>
                                        <p:attrNameLst>
                                          <p:attrName>style.visibility</p:attrName>
                                        </p:attrNameLst>
                                      </p:cBhvr>
                                      <p:to>
                                        <p:strVal val="visible"/>
                                      </p:to>
                                    </p:set>
                                    <p:anim calcmode="lin" valueType="num">
                                      <p:cBhvr>
                                        <p:cTn id="28" dur="500" fill="hold"/>
                                        <p:tgtEl>
                                          <p:spTgt spid="5">
                                            <p:txEl>
                                              <p:pRg st="4" end="4"/>
                                            </p:txEl>
                                          </p:spTgt>
                                        </p:tgtEl>
                                        <p:attrNameLst>
                                          <p:attrName>ppt_w</p:attrName>
                                        </p:attrNameLst>
                                      </p:cBhvr>
                                      <p:tavLst>
                                        <p:tav tm="0">
                                          <p:val>
                                            <p:fltVal val="0"/>
                                          </p:val>
                                        </p:tav>
                                        <p:tav tm="100000">
                                          <p:val>
                                            <p:strVal val="#ppt_w"/>
                                          </p:val>
                                        </p:tav>
                                      </p:tavLst>
                                    </p:anim>
                                    <p:anim calcmode="lin" valueType="num">
                                      <p:cBhvr>
                                        <p:cTn id="29" dur="500" fill="hold"/>
                                        <p:tgtEl>
                                          <p:spTgt spid="5">
                                            <p:txEl>
                                              <p:pRg st="4" end="4"/>
                                            </p:txEl>
                                          </p:spTgt>
                                        </p:tgtEl>
                                        <p:attrNameLst>
                                          <p:attrName>ppt_h</p:attrName>
                                        </p:attrNameLst>
                                      </p:cBhvr>
                                      <p:tavLst>
                                        <p:tav tm="0">
                                          <p:val>
                                            <p:fltVal val="0"/>
                                          </p:val>
                                        </p:tav>
                                        <p:tav tm="100000">
                                          <p:val>
                                            <p:strVal val="#ppt_h"/>
                                          </p:val>
                                        </p:tav>
                                      </p:tavLst>
                                    </p:anim>
                                    <p:animEffect transition="in" filter="fade">
                                      <p:cBhvr>
                                        <p:cTn id="30" dur="500"/>
                                        <p:tgtEl>
                                          <p:spTgt spid="5">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53" presetClass="entr" presetSubtype="16" fill="hold" nodeType="clickEffect">
                                  <p:stCondLst>
                                    <p:cond delay="0"/>
                                  </p:stCondLst>
                                  <p:childTnLst>
                                    <p:set>
                                      <p:cBhvr>
                                        <p:cTn id="34" dur="1" fill="hold">
                                          <p:stCondLst>
                                            <p:cond delay="0"/>
                                          </p:stCondLst>
                                        </p:cTn>
                                        <p:tgtEl>
                                          <p:spTgt spid="5">
                                            <p:txEl>
                                              <p:pRg st="5" end="5"/>
                                            </p:txEl>
                                          </p:spTgt>
                                        </p:tgtEl>
                                        <p:attrNameLst>
                                          <p:attrName>style.visibility</p:attrName>
                                        </p:attrNameLst>
                                      </p:cBhvr>
                                      <p:to>
                                        <p:strVal val="visible"/>
                                      </p:to>
                                    </p:set>
                                    <p:anim calcmode="lin" valueType="num">
                                      <p:cBhvr>
                                        <p:cTn id="35" dur="500" fill="hold"/>
                                        <p:tgtEl>
                                          <p:spTgt spid="5">
                                            <p:txEl>
                                              <p:pRg st="5" end="5"/>
                                            </p:txEl>
                                          </p:spTgt>
                                        </p:tgtEl>
                                        <p:attrNameLst>
                                          <p:attrName>ppt_w</p:attrName>
                                        </p:attrNameLst>
                                      </p:cBhvr>
                                      <p:tavLst>
                                        <p:tav tm="0">
                                          <p:val>
                                            <p:fltVal val="0"/>
                                          </p:val>
                                        </p:tav>
                                        <p:tav tm="100000">
                                          <p:val>
                                            <p:strVal val="#ppt_w"/>
                                          </p:val>
                                        </p:tav>
                                      </p:tavLst>
                                    </p:anim>
                                    <p:anim calcmode="lin" valueType="num">
                                      <p:cBhvr>
                                        <p:cTn id="36" dur="500" fill="hold"/>
                                        <p:tgtEl>
                                          <p:spTgt spid="5">
                                            <p:txEl>
                                              <p:pRg st="5" end="5"/>
                                            </p:txEl>
                                          </p:spTgt>
                                        </p:tgtEl>
                                        <p:attrNameLst>
                                          <p:attrName>ppt_h</p:attrName>
                                        </p:attrNameLst>
                                      </p:cBhvr>
                                      <p:tavLst>
                                        <p:tav tm="0">
                                          <p:val>
                                            <p:fltVal val="0"/>
                                          </p:val>
                                        </p:tav>
                                        <p:tav tm="100000">
                                          <p:val>
                                            <p:strVal val="#ppt_h"/>
                                          </p:val>
                                        </p:tav>
                                      </p:tavLst>
                                    </p:anim>
                                    <p:animEffect transition="in" filter="fade">
                                      <p:cBhvr>
                                        <p:cTn id="37" dur="500"/>
                                        <p:tgtEl>
                                          <p:spTgt spid="5">
                                            <p:txEl>
                                              <p:pRg st="5" end="5"/>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53" presetClass="entr" presetSubtype="16" fill="hold" nodeType="clickEffect">
                                  <p:stCondLst>
                                    <p:cond delay="0"/>
                                  </p:stCondLst>
                                  <p:childTnLst>
                                    <p:set>
                                      <p:cBhvr>
                                        <p:cTn id="41" dur="1" fill="hold">
                                          <p:stCondLst>
                                            <p:cond delay="0"/>
                                          </p:stCondLst>
                                        </p:cTn>
                                        <p:tgtEl>
                                          <p:spTgt spid="5">
                                            <p:txEl>
                                              <p:pRg st="6" end="6"/>
                                            </p:txEl>
                                          </p:spTgt>
                                        </p:tgtEl>
                                        <p:attrNameLst>
                                          <p:attrName>style.visibility</p:attrName>
                                        </p:attrNameLst>
                                      </p:cBhvr>
                                      <p:to>
                                        <p:strVal val="visible"/>
                                      </p:to>
                                    </p:set>
                                    <p:anim calcmode="lin" valueType="num">
                                      <p:cBhvr>
                                        <p:cTn id="42" dur="500" fill="hold"/>
                                        <p:tgtEl>
                                          <p:spTgt spid="5">
                                            <p:txEl>
                                              <p:pRg st="6" end="6"/>
                                            </p:txEl>
                                          </p:spTgt>
                                        </p:tgtEl>
                                        <p:attrNameLst>
                                          <p:attrName>ppt_w</p:attrName>
                                        </p:attrNameLst>
                                      </p:cBhvr>
                                      <p:tavLst>
                                        <p:tav tm="0">
                                          <p:val>
                                            <p:fltVal val="0"/>
                                          </p:val>
                                        </p:tav>
                                        <p:tav tm="100000">
                                          <p:val>
                                            <p:strVal val="#ppt_w"/>
                                          </p:val>
                                        </p:tav>
                                      </p:tavLst>
                                    </p:anim>
                                    <p:anim calcmode="lin" valueType="num">
                                      <p:cBhvr>
                                        <p:cTn id="43" dur="500" fill="hold"/>
                                        <p:tgtEl>
                                          <p:spTgt spid="5">
                                            <p:txEl>
                                              <p:pRg st="6" end="6"/>
                                            </p:txEl>
                                          </p:spTgt>
                                        </p:tgtEl>
                                        <p:attrNameLst>
                                          <p:attrName>ppt_h</p:attrName>
                                        </p:attrNameLst>
                                      </p:cBhvr>
                                      <p:tavLst>
                                        <p:tav tm="0">
                                          <p:val>
                                            <p:fltVal val="0"/>
                                          </p:val>
                                        </p:tav>
                                        <p:tav tm="100000">
                                          <p:val>
                                            <p:strVal val="#ppt_h"/>
                                          </p:val>
                                        </p:tav>
                                      </p:tavLst>
                                    </p:anim>
                                    <p:animEffect transition="in" filter="fade">
                                      <p:cBhvr>
                                        <p:cTn id="44" dur="500"/>
                                        <p:tgtEl>
                                          <p:spTgt spid="5">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54E652AE-92C7-7D9B-7221-8FB94D2D4A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EACCA83-1E63-7139-E264-8C45E7BD415A}"/>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CC18C32C-4B2C-AE30-5BC6-7AD86986B77E}"/>
              </a:ext>
            </a:extLst>
          </p:cNvPr>
          <p:cNvSpPr>
            <a:spLocks noGrp="1"/>
          </p:cNvSpPr>
          <p:nvPr>
            <p:ph idx="1"/>
          </p:nvPr>
        </p:nvSpPr>
        <p:spPr>
          <a:xfrm>
            <a:off x="557441" y="738365"/>
            <a:ext cx="11007029" cy="6119635"/>
          </a:xfrm>
        </p:spPr>
        <p:txBody>
          <a:bodyPr>
            <a:normAutofit lnSpcReduction="10000"/>
          </a:bodyPr>
          <a:lstStyle/>
          <a:p>
            <a:r>
              <a:rPr lang="en-US" sz="3600" dirty="0"/>
              <a:t>In our lesson today, we saw that Rev 11:15 encourages the original readers (as well as later readers, like ourselves) to view the things that take place on the earth from a </a:t>
            </a:r>
            <a:r>
              <a:rPr lang="en-US" sz="3600" b="1" i="1" dirty="0"/>
              <a:t>heavenly</a:t>
            </a:r>
            <a:r>
              <a:rPr lang="en-US" sz="3600" dirty="0"/>
              <a:t> perspective.</a:t>
            </a:r>
          </a:p>
          <a:p>
            <a:r>
              <a:rPr lang="en-US" sz="3600" dirty="0"/>
              <a:t>Weare not to understand their experiences </a:t>
            </a:r>
            <a:r>
              <a:rPr lang="en-US" sz="3600" b="1" i="1" dirty="0"/>
              <a:t>solely</a:t>
            </a:r>
            <a:r>
              <a:rPr lang="en-US" sz="3600" dirty="0"/>
              <a:t> from our </a:t>
            </a:r>
            <a:r>
              <a:rPr lang="en-US" sz="3600" b="1" i="1" dirty="0"/>
              <a:t>earthly</a:t>
            </a:r>
            <a:r>
              <a:rPr lang="en-US" sz="3600" dirty="0"/>
              <a:t> point of view. </a:t>
            </a:r>
          </a:p>
          <a:p>
            <a:r>
              <a:rPr lang="en-US" sz="3600" dirty="0"/>
              <a:t>We are reminded here that God “</a:t>
            </a:r>
            <a:r>
              <a:rPr lang="en-US" sz="3600" i="1" dirty="0">
                <a:solidFill>
                  <a:srgbClr val="0070C0"/>
                </a:solidFill>
                <a:latin typeface="Cambria" panose="02040503050406030204" pitchFamily="18" charset="0"/>
                <a:ea typeface="Cambria" panose="02040503050406030204" pitchFamily="18" charset="0"/>
              </a:rPr>
              <a:t>works </a:t>
            </a:r>
            <a:r>
              <a:rPr lang="en-US" sz="3600" b="1" i="1" dirty="0">
                <a:solidFill>
                  <a:srgbClr val="0070C0"/>
                </a:solidFill>
                <a:latin typeface="Cambria" panose="02040503050406030204" pitchFamily="18" charset="0"/>
                <a:ea typeface="Cambria" panose="02040503050406030204" pitchFamily="18" charset="0"/>
              </a:rPr>
              <a:t>all</a:t>
            </a:r>
            <a:r>
              <a:rPr lang="en-US" sz="3600" i="1" dirty="0">
                <a:solidFill>
                  <a:srgbClr val="0070C0"/>
                </a:solidFill>
                <a:latin typeface="Cambria" panose="02040503050406030204" pitchFamily="18" charset="0"/>
                <a:ea typeface="Cambria" panose="02040503050406030204" pitchFamily="18" charset="0"/>
              </a:rPr>
              <a:t> things according to the counsel of his will</a:t>
            </a:r>
            <a:r>
              <a:rPr lang="en-US" sz="3600" dirty="0"/>
              <a:t>” (Eph 1:11).</a:t>
            </a:r>
          </a:p>
          <a:p>
            <a:r>
              <a:rPr lang="en-US" sz="3600" dirty="0"/>
              <a:t>Can you think of something right now that, from an earthly perspective </a:t>
            </a:r>
            <a:r>
              <a:rPr lang="en-US" sz="3600" b="1" i="1" dirty="0"/>
              <a:t>seems</a:t>
            </a:r>
            <a:r>
              <a:rPr lang="en-US" sz="3600" dirty="0"/>
              <a:t> (and maybe in one sense </a:t>
            </a:r>
            <a:r>
              <a:rPr lang="en-US" sz="3600" b="1" i="1" dirty="0"/>
              <a:t>is</a:t>
            </a:r>
            <a:r>
              <a:rPr lang="en-US" sz="3600" dirty="0"/>
              <a:t>) tragic, that from God’s perspective is, no doubt, serving his good and holy purposes?</a:t>
            </a:r>
          </a:p>
          <a:p>
            <a:endParaRPr lang="en-US" sz="3600" dirty="0"/>
          </a:p>
          <a:p>
            <a:endParaRPr lang="en-US" sz="3600" dirty="0"/>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638850763"/>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15000"/>
            <a:lum/>
          </a:blip>
          <a:srcRect/>
          <a:stretch>
            <a:fillRect/>
          </a:stretch>
        </a:blipFill>
        <a:effectLst/>
      </p:bgPr>
    </p:bg>
    <p:spTree>
      <p:nvGrpSpPr>
        <p:cNvPr id="1" name="">
          <a:extLst>
            <a:ext uri="{FF2B5EF4-FFF2-40B4-BE49-F238E27FC236}">
              <a16:creationId xmlns:a16="http://schemas.microsoft.com/office/drawing/2014/main" id="{B4226BE3-4F37-26AD-DB58-C1B656EA669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582BA8F-CBAF-5FA3-2C97-B72C7E66B2C4}"/>
              </a:ext>
            </a:extLst>
          </p:cNvPr>
          <p:cNvSpPr>
            <a:spLocks noGrp="1"/>
          </p:cNvSpPr>
          <p:nvPr>
            <p:ph type="title"/>
          </p:nvPr>
        </p:nvSpPr>
        <p:spPr>
          <a:xfrm>
            <a:off x="0" y="0"/>
            <a:ext cx="12192000" cy="588394"/>
          </a:xfrm>
        </p:spPr>
        <p:txBody>
          <a:bodyPr>
            <a:noAutofit/>
          </a:bodyPr>
          <a:lstStyle/>
          <a:p>
            <a:pPr algn="ctr"/>
            <a:r>
              <a:rPr lang="en-US" b="1" dirty="0">
                <a:effectLst/>
                <a:latin typeface="+mn-lt"/>
              </a:rPr>
              <a:t>Class Discussion Time</a:t>
            </a:r>
            <a:endParaRPr lang="en-US" dirty="0">
              <a:effectLst/>
              <a:latin typeface="+mn-lt"/>
            </a:endParaRPr>
          </a:p>
        </p:txBody>
      </p:sp>
      <p:sp>
        <p:nvSpPr>
          <p:cNvPr id="2" name="Content Placeholder 1">
            <a:extLst>
              <a:ext uri="{FF2B5EF4-FFF2-40B4-BE49-F238E27FC236}">
                <a16:creationId xmlns:a16="http://schemas.microsoft.com/office/drawing/2014/main" id="{DCBD195C-A767-05BA-9138-7D52C721FAAD}"/>
              </a:ext>
            </a:extLst>
          </p:cNvPr>
          <p:cNvSpPr>
            <a:spLocks noGrp="1"/>
          </p:cNvSpPr>
          <p:nvPr>
            <p:ph idx="1"/>
          </p:nvPr>
        </p:nvSpPr>
        <p:spPr>
          <a:xfrm>
            <a:off x="283029" y="588393"/>
            <a:ext cx="11591108" cy="6269607"/>
          </a:xfrm>
        </p:spPr>
        <p:txBody>
          <a:bodyPr>
            <a:normAutofit fontScale="77500" lnSpcReduction="20000"/>
          </a:bodyPr>
          <a:lstStyle/>
          <a:p>
            <a:r>
              <a:rPr lang="en-US" sz="3600" dirty="0"/>
              <a:t>In our lesson today, we saw the </a:t>
            </a:r>
            <a:r>
              <a:rPr lang="en-US" sz="3600" b="1" i="1" dirty="0"/>
              <a:t>beginning</a:t>
            </a:r>
            <a:r>
              <a:rPr lang="en-US" sz="3600" dirty="0"/>
              <a:t> of Christ’s earthly kingdom (Rev 11:17b) where he was given “</a:t>
            </a:r>
            <a:r>
              <a:rPr lang="en-US" sz="3600" i="1" dirty="0">
                <a:solidFill>
                  <a:srgbClr val="0070C0"/>
                </a:solidFill>
                <a:latin typeface="Cambria" panose="02040503050406030204" pitchFamily="18" charset="0"/>
                <a:ea typeface="Cambria" panose="02040503050406030204" pitchFamily="18" charset="0"/>
              </a:rPr>
              <a:t>All authority in heaven and on earth</a:t>
            </a:r>
            <a:r>
              <a:rPr lang="en-US" sz="3600" dirty="0"/>
              <a:t>” (Mat 28:18) “</a:t>
            </a:r>
            <a:r>
              <a:rPr lang="en-US" sz="3600" i="1" dirty="0">
                <a:solidFill>
                  <a:srgbClr val="0070C0"/>
                </a:solidFill>
                <a:latin typeface="Cambria" panose="02040503050406030204" pitchFamily="18" charset="0"/>
                <a:ea typeface="Cambria" panose="02040503050406030204" pitchFamily="18" charset="0"/>
              </a:rPr>
              <a:t>not only in this age but also in the age to come</a:t>
            </a:r>
            <a:r>
              <a:rPr lang="en-US" sz="3600" dirty="0"/>
              <a:t>” (Eph 1:21) –  when he was “</a:t>
            </a:r>
            <a:r>
              <a:rPr lang="en-US" sz="3600" i="1" dirty="0">
                <a:solidFill>
                  <a:srgbClr val="0070C0"/>
                </a:solidFill>
                <a:latin typeface="Cambria" panose="02040503050406030204" pitchFamily="18" charset="0"/>
                <a:ea typeface="Cambria" panose="02040503050406030204" pitchFamily="18" charset="0"/>
              </a:rPr>
              <a:t>presented before</a:t>
            </a:r>
            <a:r>
              <a:rPr lang="en-US" sz="3600" dirty="0"/>
              <a:t>” the “</a:t>
            </a:r>
            <a:r>
              <a:rPr lang="en-US" sz="3600" i="1" dirty="0">
                <a:solidFill>
                  <a:srgbClr val="0070C0"/>
                </a:solidFill>
                <a:latin typeface="Cambria" panose="02040503050406030204" pitchFamily="18" charset="0"/>
                <a:ea typeface="Cambria" panose="02040503050406030204" pitchFamily="18" charset="0"/>
              </a:rPr>
              <a:t>Ancient of Days</a:t>
            </a:r>
            <a:r>
              <a:rPr lang="en-US" sz="3600" dirty="0"/>
              <a:t>” after he ascended through “</a:t>
            </a:r>
            <a:r>
              <a:rPr lang="en-US" sz="3600" i="1" dirty="0">
                <a:solidFill>
                  <a:srgbClr val="0070C0"/>
                </a:solidFill>
                <a:latin typeface="Cambria" panose="02040503050406030204" pitchFamily="18" charset="0"/>
                <a:ea typeface="Cambria" panose="02040503050406030204" pitchFamily="18" charset="0"/>
              </a:rPr>
              <a:t>the clouds of heaven</a:t>
            </a:r>
            <a:r>
              <a:rPr lang="en-US" sz="3600" dirty="0"/>
              <a:t>” (Dan 7:13-14) where he is now “</a:t>
            </a:r>
            <a:r>
              <a:rPr lang="en-US" sz="3600" i="1" dirty="0">
                <a:solidFill>
                  <a:srgbClr val="0070C0"/>
                </a:solidFill>
                <a:latin typeface="Cambria" panose="02040503050406030204" pitchFamily="18" charset="0"/>
                <a:ea typeface="Cambria" panose="02040503050406030204" pitchFamily="18" charset="0"/>
              </a:rPr>
              <a:t>seated… at [God’s] right hand</a:t>
            </a:r>
            <a:r>
              <a:rPr lang="en-US" sz="3600" dirty="0"/>
              <a:t>” (Ephesians 1:20) while God makes his enemies his footstool (Ps 110:1).</a:t>
            </a:r>
          </a:p>
          <a:p>
            <a:r>
              <a:rPr lang="en-US" sz="3600" dirty="0"/>
              <a:t>This </a:t>
            </a:r>
            <a:r>
              <a:rPr lang="en-US" sz="3600" b="1" i="1" dirty="0"/>
              <a:t>beginning</a:t>
            </a:r>
            <a:r>
              <a:rPr lang="en-US" sz="3600" dirty="0"/>
              <a:t> was marked visibly, historically, and “</a:t>
            </a:r>
            <a:r>
              <a:rPr lang="en-US" sz="3600" i="1" dirty="0">
                <a:solidFill>
                  <a:srgbClr val="0070C0"/>
                </a:solidFill>
                <a:latin typeface="Cambria" panose="02040503050406030204" pitchFamily="18" charset="0"/>
                <a:ea typeface="Cambria" panose="02040503050406030204" pitchFamily="18" charset="0"/>
              </a:rPr>
              <a:t>with power</a:t>
            </a:r>
            <a:r>
              <a:rPr lang="en-US" sz="3600" dirty="0"/>
              <a:t>” by the prophesied destruction of the temple (Matthew 24:2 cf. 26:64) which solidified the final completion of the Old Covenant age, bringing in the New Covenant age and “</a:t>
            </a:r>
            <a:r>
              <a:rPr lang="en-US" sz="3600" i="1" dirty="0">
                <a:solidFill>
                  <a:srgbClr val="0070C0"/>
                </a:solidFill>
                <a:latin typeface="Cambria" panose="02040503050406030204" pitchFamily="18" charset="0"/>
                <a:ea typeface="Cambria" panose="02040503050406030204" pitchFamily="18" charset="0"/>
              </a:rPr>
              <a:t>the mystery</a:t>
            </a:r>
            <a:r>
              <a:rPr lang="en-US" sz="3600" dirty="0"/>
              <a:t>” of the full inclusion of the Gentiles Revelation 10:7 (cf. Romans 11:11–12).</a:t>
            </a:r>
          </a:p>
          <a:p>
            <a:r>
              <a:rPr lang="en-US" sz="3600" dirty="0"/>
              <a:t>We also alluded briefly to the </a:t>
            </a:r>
            <a:r>
              <a:rPr lang="en-US" sz="3600" b="1" i="1" dirty="0"/>
              <a:t>full completion </a:t>
            </a:r>
            <a:r>
              <a:rPr lang="en-US" sz="3600" dirty="0"/>
              <a:t>of the conquest that takes place at the </a:t>
            </a:r>
            <a:r>
              <a:rPr lang="en-US" sz="3600" b="1" i="1" dirty="0"/>
              <a:t>end of the age </a:t>
            </a:r>
            <a:r>
              <a:rPr lang="en-US" sz="3600" dirty="0"/>
              <a:t>when the “</a:t>
            </a:r>
            <a:r>
              <a:rPr lang="en-US" sz="3600" i="1" dirty="0">
                <a:solidFill>
                  <a:srgbClr val="0070C0"/>
                </a:solidFill>
                <a:latin typeface="Cambria" panose="02040503050406030204" pitchFamily="18" charset="0"/>
                <a:ea typeface="Cambria" panose="02040503050406030204" pitchFamily="18" charset="0"/>
              </a:rPr>
              <a:t>last trumpet…will sound, and the dead will be raised imperishable, and we shall be changed</a:t>
            </a:r>
            <a:r>
              <a:rPr lang="en-US" sz="3600" dirty="0"/>
              <a:t>.” (1 Cor 15:52) and when Christ “</a:t>
            </a:r>
            <a:r>
              <a:rPr lang="en-US" sz="3600" i="1" dirty="0">
                <a:solidFill>
                  <a:srgbClr val="0070C0"/>
                </a:solidFill>
                <a:latin typeface="Cambria" panose="02040503050406030204" pitchFamily="18" charset="0"/>
                <a:ea typeface="Cambria" panose="02040503050406030204" pitchFamily="18" charset="0"/>
              </a:rPr>
              <a:t>delivers the kingdom to God the Father</a:t>
            </a:r>
            <a:r>
              <a:rPr lang="en-US" sz="3600" dirty="0"/>
              <a:t>” (1Cor 15:24), and when the “</a:t>
            </a:r>
            <a:r>
              <a:rPr lang="en-US" sz="3600" i="1" dirty="0">
                <a:solidFill>
                  <a:srgbClr val="0070C0"/>
                </a:solidFill>
                <a:latin typeface="Cambria" panose="02040503050406030204" pitchFamily="18" charset="0"/>
                <a:ea typeface="Cambria" panose="02040503050406030204" pitchFamily="18" charset="0"/>
              </a:rPr>
              <a:t>Son himself will also be subjected to</a:t>
            </a:r>
            <a:r>
              <a:rPr lang="en-US" sz="3600" dirty="0"/>
              <a:t>” the Father (1Cor 15:28b).</a:t>
            </a:r>
          </a:p>
          <a:p>
            <a:r>
              <a:rPr lang="en-US" sz="3600" dirty="0"/>
              <a:t>What is happening now </a:t>
            </a:r>
            <a:r>
              <a:rPr lang="en-US" sz="3600" b="1" i="1" dirty="0"/>
              <a:t>between</a:t>
            </a:r>
            <a:r>
              <a:rPr lang="en-US" sz="3600" dirty="0"/>
              <a:t> those two events, and where do </a:t>
            </a:r>
            <a:r>
              <a:rPr lang="en-US" sz="3600" b="1" i="1" dirty="0"/>
              <a:t>you</a:t>
            </a:r>
            <a:r>
              <a:rPr lang="en-US" sz="3600" dirty="0"/>
              <a:t> fit into all of this?</a:t>
            </a:r>
          </a:p>
          <a:p>
            <a:endParaRPr lang="en-US" sz="3600" dirty="0"/>
          </a:p>
          <a:p>
            <a:endParaRPr lang="en-US" sz="3600" dirty="0"/>
          </a:p>
          <a:p>
            <a:endParaRPr lang="en-US" sz="3600" dirty="0"/>
          </a:p>
          <a:p>
            <a:endParaRPr lang="en-US" sz="3600" dirty="0"/>
          </a:p>
          <a:p>
            <a:endParaRPr lang="en-US" sz="3600" dirty="0"/>
          </a:p>
          <a:p>
            <a:endParaRPr lang="en-US" sz="3600" dirty="0"/>
          </a:p>
          <a:p>
            <a:endParaRPr lang="en-US" sz="3200" dirty="0"/>
          </a:p>
        </p:txBody>
      </p:sp>
    </p:spTree>
    <p:extLst>
      <p:ext uri="{BB962C8B-B14F-4D97-AF65-F5344CB8AC3E}">
        <p14:creationId xmlns:p14="http://schemas.microsoft.com/office/powerpoint/2010/main" val="3492678622"/>
      </p:ext>
    </p:extLst>
  </p:cSld>
  <p:clrMapOvr>
    <a:masterClrMapping/>
  </p:clrMapOvr>
  <mc:AlternateContent xmlns:mc="http://schemas.openxmlformats.org/markup-compatibility/2006">
    <mc:Choice xmlns:p14="http://schemas.microsoft.com/office/powerpoint/2010/main" Requires="p14">
      <p:transition spd="slow" p14:dur="800">
        <p:circle/>
      </p:transition>
    </mc:Choice>
    <mc:Fallback>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anim calcmode="lin" valueType="num">
                                      <p:cBhvr>
                                        <p:cTn id="7" dur="500" fill="hold"/>
                                        <p:tgtEl>
                                          <p:spTgt spid="2">
                                            <p:txEl>
                                              <p:pRg st="1" end="1"/>
                                            </p:txEl>
                                          </p:spTgt>
                                        </p:tgtEl>
                                        <p:attrNameLst>
                                          <p:attrName>ppt_w</p:attrName>
                                        </p:attrNameLst>
                                      </p:cBhvr>
                                      <p:tavLst>
                                        <p:tav tm="0">
                                          <p:val>
                                            <p:fltVal val="0"/>
                                          </p:val>
                                        </p:tav>
                                        <p:tav tm="100000">
                                          <p:val>
                                            <p:strVal val="#ppt_w"/>
                                          </p:val>
                                        </p:tav>
                                      </p:tavLst>
                                    </p:anim>
                                    <p:anim calcmode="lin" valueType="num">
                                      <p:cBhvr>
                                        <p:cTn id="8" dur="500" fill="hold"/>
                                        <p:tgtEl>
                                          <p:spTgt spid="2">
                                            <p:txEl>
                                              <p:pRg st="1" end="1"/>
                                            </p:txEl>
                                          </p:spTgt>
                                        </p:tgtEl>
                                        <p:attrNameLst>
                                          <p:attrName>ppt_h</p:attrName>
                                        </p:attrNameLst>
                                      </p:cBhvr>
                                      <p:tavLst>
                                        <p:tav tm="0">
                                          <p:val>
                                            <p:fltVal val="0"/>
                                          </p:val>
                                        </p:tav>
                                        <p:tav tm="100000">
                                          <p:val>
                                            <p:strVal val="#ppt_h"/>
                                          </p:val>
                                        </p:tav>
                                      </p:tavLst>
                                    </p:anim>
                                    <p:animEffect transition="in" filter="fade">
                                      <p:cBhvr>
                                        <p:cTn id="9" dur="500"/>
                                        <p:tgtEl>
                                          <p:spTgt spid="2">
                                            <p:txEl>
                                              <p:pRg st="1" end="1"/>
                                            </p:txEl>
                                          </p:spTgt>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2">
                                            <p:txEl>
                                              <p:pRg st="2" end="2"/>
                                            </p:txEl>
                                          </p:spTgt>
                                        </p:tgtEl>
                                        <p:attrNameLst>
                                          <p:attrName>style.visibility</p:attrName>
                                        </p:attrNameLst>
                                      </p:cBhvr>
                                      <p:to>
                                        <p:strVal val="visible"/>
                                      </p:to>
                                    </p:set>
                                    <p:anim calcmode="lin" valueType="num">
                                      <p:cBhvr>
                                        <p:cTn id="14" dur="500" fill="hold"/>
                                        <p:tgtEl>
                                          <p:spTgt spid="2">
                                            <p:txEl>
                                              <p:pRg st="2" end="2"/>
                                            </p:txEl>
                                          </p:spTgt>
                                        </p:tgtEl>
                                        <p:attrNameLst>
                                          <p:attrName>ppt_w</p:attrName>
                                        </p:attrNameLst>
                                      </p:cBhvr>
                                      <p:tavLst>
                                        <p:tav tm="0">
                                          <p:val>
                                            <p:fltVal val="0"/>
                                          </p:val>
                                        </p:tav>
                                        <p:tav tm="100000">
                                          <p:val>
                                            <p:strVal val="#ppt_w"/>
                                          </p:val>
                                        </p:tav>
                                      </p:tavLst>
                                    </p:anim>
                                    <p:anim calcmode="lin" valueType="num">
                                      <p:cBhvr>
                                        <p:cTn id="15" dur="500" fill="hold"/>
                                        <p:tgtEl>
                                          <p:spTgt spid="2">
                                            <p:txEl>
                                              <p:pRg st="2" end="2"/>
                                            </p:txEl>
                                          </p:spTgt>
                                        </p:tgtEl>
                                        <p:attrNameLst>
                                          <p:attrName>ppt_h</p:attrName>
                                        </p:attrNameLst>
                                      </p:cBhvr>
                                      <p:tavLst>
                                        <p:tav tm="0">
                                          <p:val>
                                            <p:fltVal val="0"/>
                                          </p:val>
                                        </p:tav>
                                        <p:tav tm="100000">
                                          <p:val>
                                            <p:strVal val="#ppt_h"/>
                                          </p:val>
                                        </p:tav>
                                      </p:tavLst>
                                    </p:anim>
                                    <p:animEffect transition="in" filter="fade">
                                      <p:cBhvr>
                                        <p:cTn id="16" dur="500"/>
                                        <p:tgtEl>
                                          <p:spTgt spid="2">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nodeType="clickEffect">
                                  <p:stCondLst>
                                    <p:cond delay="0"/>
                                  </p:stCondLst>
                                  <p:childTnLst>
                                    <p:set>
                                      <p:cBhvr>
                                        <p:cTn id="20" dur="1" fill="hold">
                                          <p:stCondLst>
                                            <p:cond delay="0"/>
                                          </p:stCondLst>
                                        </p:cTn>
                                        <p:tgtEl>
                                          <p:spTgt spid="2">
                                            <p:txEl>
                                              <p:pRg st="3" end="3"/>
                                            </p:txEl>
                                          </p:spTgt>
                                        </p:tgtEl>
                                        <p:attrNameLst>
                                          <p:attrName>style.visibility</p:attrName>
                                        </p:attrNameLst>
                                      </p:cBhvr>
                                      <p:to>
                                        <p:strVal val="visible"/>
                                      </p:to>
                                    </p:set>
                                    <p:anim calcmode="lin" valueType="num">
                                      <p:cBhvr>
                                        <p:cTn id="21" dur="500" fill="hold"/>
                                        <p:tgtEl>
                                          <p:spTgt spid="2">
                                            <p:txEl>
                                              <p:pRg st="3" end="3"/>
                                            </p:txEl>
                                          </p:spTgt>
                                        </p:tgtEl>
                                        <p:attrNameLst>
                                          <p:attrName>ppt_w</p:attrName>
                                        </p:attrNameLst>
                                      </p:cBhvr>
                                      <p:tavLst>
                                        <p:tav tm="0">
                                          <p:val>
                                            <p:fltVal val="0"/>
                                          </p:val>
                                        </p:tav>
                                        <p:tav tm="100000">
                                          <p:val>
                                            <p:strVal val="#ppt_w"/>
                                          </p:val>
                                        </p:tav>
                                      </p:tavLst>
                                    </p:anim>
                                    <p:anim calcmode="lin" valueType="num">
                                      <p:cBhvr>
                                        <p:cTn id="22" dur="500" fill="hold"/>
                                        <p:tgtEl>
                                          <p:spTgt spid="2">
                                            <p:txEl>
                                              <p:pRg st="3" end="3"/>
                                            </p:txEl>
                                          </p:spTgt>
                                        </p:tgtEl>
                                        <p:attrNameLst>
                                          <p:attrName>ppt_h</p:attrName>
                                        </p:attrNameLst>
                                      </p:cBhvr>
                                      <p:tavLst>
                                        <p:tav tm="0">
                                          <p:val>
                                            <p:fltVal val="0"/>
                                          </p:val>
                                        </p:tav>
                                        <p:tav tm="100000">
                                          <p:val>
                                            <p:strVal val="#ppt_h"/>
                                          </p:val>
                                        </p:tav>
                                      </p:tavLst>
                                    </p:anim>
                                    <p:animEffect transition="in" filter="fade">
                                      <p:cBhvr>
                                        <p:cTn id="23" dur="500"/>
                                        <p:tgtEl>
                                          <p:spTgt spid="2">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emplate/>
  <TotalTime>147774</TotalTime>
  <Words>5281</Words>
  <Application>Microsoft Office PowerPoint</Application>
  <PresentationFormat>Widescreen</PresentationFormat>
  <Paragraphs>221</Paragraphs>
  <Slides>24</Slides>
  <Notes>19</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24</vt:i4>
      </vt:variant>
    </vt:vector>
  </HeadingPairs>
  <TitlesOfParts>
    <vt:vector size="31" baseType="lpstr">
      <vt:lpstr>Arial</vt:lpstr>
      <vt:lpstr>Calibri</vt:lpstr>
      <vt:lpstr>Calibri Light</vt:lpstr>
      <vt:lpstr>Cambria</vt:lpstr>
      <vt:lpstr>Garamond</vt:lpstr>
      <vt:lpstr>Tahoma</vt:lpstr>
      <vt:lpstr>Office Theme</vt:lpstr>
      <vt:lpstr>The Book of Revelation</vt:lpstr>
      <vt:lpstr>High Level Outline of the Book of Revelation</vt:lpstr>
      <vt:lpstr>The Third Woe and Seventh Trumpet (11:14-19)</vt:lpstr>
      <vt:lpstr>11:14 The second woe has passed; behold, the third woe is soon to come. (ESV)</vt:lpstr>
      <vt:lpstr>11:15  Then the seventh angel blew his trumpet, and there were loud voices in heaven, saying, “The kingdom of the world has become the kingdom of our Lord and of his Christ, and he shall reign forever and ever.” (ESV)</vt:lpstr>
      <vt:lpstr>11:15  Then the seventh angel blew his trumpet, and there were loud voices in heaven, saying, “The kingdom of the world has become the kingdom of our Lord and of his Christ, and he shall reign forever and ever.” (ESV)</vt:lpstr>
      <vt:lpstr>11:15  Then the seventh angel blew his trumpet, and there were loud voices in heaven, saying, “The kingdom of the world has become the kingdom of our Lord and of his Christ, and he shall reign forever and ever.” (ESV)</vt:lpstr>
      <vt:lpstr>11:15  Then the seventh angel blew his trumpet, and there were loud voices in heaven, saying, “The kingdom of the world has become the kingdom of our Lord and of his Christ, and he shall reign forever and ever.” (ESV)</vt:lpstr>
      <vt:lpstr>11:15  Then the seventh angel blew his trumpet, and there were loud voices in heaven, saying, “The kingdom of the world has become the kingdom of our Lord and of his Christ, and he shall reign forever and ever.” (ESV)</vt:lpstr>
      <vt:lpstr>11:15  Then the seventh angel blew his trumpet, and there were loud voices in heaven, saying, “The kingdom of the world has become the kingdom of our Lord and of his Christ, and he shall reign forever and ever.” (ESV)</vt:lpstr>
      <vt:lpstr>11:15  Then the seventh angel blew his trumpet, and there were loud voices in heaven, saying, “The kingdom of the world has become the kingdom of our Lord and of his Christ, and he shall reign forever and ever.” (ESV)</vt:lpstr>
      <vt:lpstr>11:15  Then the seventh angel blew his trumpet, and there were loud voices in heaven, saying, “The kingdom of the world has become the kingdom of our Lord and of his Christ, and he shall reign forever and ever.” (ESV)</vt:lpstr>
      <vt:lpstr>11:16 And the twenty-four elders who sit on their thrones before God fell on their faces and worshiped God, 17 saying, “We give thanks to you, Lord God Almighty, who is and who was, for you have taken your great power and begun to reign. (ESV)</vt:lpstr>
      <vt:lpstr>11:16 And the twenty-four elders who sit on their thrones before God fell on their faces and worshiped God, 17 saying, “We give thanks to you, Lord God Almighty, who is and who was, for you have taken your great power and begun to reign. (ESV)</vt:lpstr>
      <vt:lpstr>11:18 The nations raged, but your wrath came, and the time for the dead to be judged, and for rewarding your servants, the prophets and saints, and those who fear your name, both small and great, and for destroying the destroyers of the earth [Land].” (ESV)</vt:lpstr>
      <vt:lpstr>11:18 The nations raged, but your wrath came, and the time for the dead to be judged, and for rewarding your servants, the prophets and saints, and those who fear your name, both small and great, and for destroying the destroyers of the earth [Land].” (ESV)</vt:lpstr>
      <vt:lpstr>11:18 The nations raged, but your wrath came, and the time for the dead to be judged, and for rewarding your servants, the prophets and saints, and those who fear your name, both small and great, and for destroying the destroyers of the earth [Land].” (ESV)</vt:lpstr>
      <vt:lpstr>11:18 The nations raged, but your wrath came, and the time for the dead to be judged [vindicated], and for rewarding your servants, the prophets and saints, and those who fear your name, both small and great, and for destroying the destroyers of the earth [Land].” (ESV)</vt:lpstr>
      <vt:lpstr>11:18 The nations raged, but your wrath came, and the time for the dead to be judged [vindicated], and for rewarding your servants, the prophets and saints, and those who fear your name, both small and great, and for destroying the destroyers of the earth [Land].” (ESV)</vt:lpstr>
      <vt:lpstr>11:15  Then the seventh angel blew his trumpet, and there were loud voices in heaven, saying, “The kingdom of the world has become the kingdom of our Lord and of his Christ, and he shall reign forever and ever…” 18 The nations raged, but your wrath came, and the time for the dead to be [vindicated], and for rewarding your servants, the prophets and saints, and those who fear your name, both small and great, and for destroying the destroyers of the [Land of Israel].” (ESV)</vt:lpstr>
      <vt:lpstr>11:19 Then God's temple in heaven was opened, and the ark of his covenant was seen within his temple. There were flashes of lightning, rumblings, peals of thunder, an earthquake, and heavy hail. (ESV)</vt:lpstr>
      <vt:lpstr>11:19 Then God's temple in heaven was opened, and the ark of his covenant was seen within his temple. There were flashes of lightning, rumblings, peals of thunder, an earthquake, and heavy hail. (ESV)</vt:lpstr>
      <vt:lpstr>Class Discussion Time</vt:lpstr>
      <vt:lpstr>Class Discussion Time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Robert Connolly</dc:creator>
  <cp:lastModifiedBy>Robert Connolly</cp:lastModifiedBy>
  <cp:revision>1311</cp:revision>
  <cp:lastPrinted>2026-10-11T13:59:35Z</cp:lastPrinted>
  <dcterms:created xsi:type="dcterms:W3CDTF">2026-02-17T02:36:22Z</dcterms:created>
  <dcterms:modified xsi:type="dcterms:W3CDTF">2026-10-11T14:22:44Z</dcterms:modified>
</cp:coreProperties>
</file>