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notesSlides/notesSlide1.xml" ContentType="application/vnd.openxmlformats-officedocument.presentationml.notesSlide+xml"/>
  <Override PartName="/ppt/theme/themeOverride5.xml" ContentType="application/vnd.openxmlformats-officedocument.themeOverride+xml"/>
  <Override PartName="/ppt/notesSlides/notesSlide2.xml" ContentType="application/vnd.openxmlformats-officedocument.presentationml.notesSlide+xml"/>
  <Override PartName="/ppt/theme/themeOverride6.xml" ContentType="application/vnd.openxmlformats-officedocument.themeOverride+xml"/>
  <Override PartName="/ppt/notesSlides/notesSlide3.xml" ContentType="application/vnd.openxmlformats-officedocument.presentationml.notesSlide+xml"/>
  <Override PartName="/ppt/theme/themeOverride7.xml" ContentType="application/vnd.openxmlformats-officedocument.themeOverride+xml"/>
  <Override PartName="/ppt/notesSlides/notesSlide4.xml" ContentType="application/vnd.openxmlformats-officedocument.presentationml.notesSlide+xml"/>
  <Override PartName="/ppt/theme/themeOverride8.xml" ContentType="application/vnd.openxmlformats-officedocument.themeOverride+xml"/>
  <Override PartName="/ppt/notesSlides/notesSlide5.xml" ContentType="application/vnd.openxmlformats-officedocument.presentationml.notesSlide+xml"/>
  <Override PartName="/ppt/theme/themeOverride9.xml" ContentType="application/vnd.openxmlformats-officedocument.themeOverride+xml"/>
  <Override PartName="/ppt/notesSlides/notesSlide6.xml" ContentType="application/vnd.openxmlformats-officedocument.presentationml.notesSlide+xml"/>
  <Override PartName="/ppt/theme/themeOverride10.xml" ContentType="application/vnd.openxmlformats-officedocument.themeOverride+xml"/>
  <Override PartName="/ppt/notesSlides/notesSlide7.xml" ContentType="application/vnd.openxmlformats-officedocument.presentationml.notesSlide+xml"/>
  <Override PartName="/ppt/theme/themeOverride11.xml" ContentType="application/vnd.openxmlformats-officedocument.themeOverride+xml"/>
  <Override PartName="/ppt/notesSlides/notesSlide8.xml" ContentType="application/vnd.openxmlformats-officedocument.presentationml.notesSlide+xml"/>
  <Override PartName="/ppt/theme/themeOverride12.xml" ContentType="application/vnd.openxmlformats-officedocument.themeOverride+xml"/>
  <Override PartName="/ppt/notesSlides/notesSlide9.xml" ContentType="application/vnd.openxmlformats-officedocument.presentationml.notesSlide+xml"/>
  <Override PartName="/ppt/theme/themeOverride13.xml" ContentType="application/vnd.openxmlformats-officedocument.themeOverride+xml"/>
  <Override PartName="/ppt/notesSlides/notesSlide10.xml" ContentType="application/vnd.openxmlformats-officedocument.presentationml.notesSlide+xml"/>
  <Override PartName="/ppt/theme/themeOverride14.xml" ContentType="application/vnd.openxmlformats-officedocument.themeOverride+xml"/>
  <Override PartName="/ppt/notesSlides/notesSlide11.xml" ContentType="application/vnd.openxmlformats-officedocument.presentationml.notesSlide+xml"/>
  <Override PartName="/ppt/theme/themeOverride15.xml" ContentType="application/vnd.openxmlformats-officedocument.themeOverride+xml"/>
  <Override PartName="/ppt/notesSlides/notesSlide12.xml" ContentType="application/vnd.openxmlformats-officedocument.presentationml.notesSlide+xml"/>
  <Override PartName="/ppt/theme/themeOverride16.xml" ContentType="application/vnd.openxmlformats-officedocument.themeOverride+xml"/>
  <Override PartName="/ppt/notesSlides/notesSlide13.xml" ContentType="application/vnd.openxmlformats-officedocument.presentationml.notesSlide+xml"/>
  <Override PartName="/ppt/theme/themeOverride17.xml" ContentType="application/vnd.openxmlformats-officedocument.themeOverride+xml"/>
  <Override PartName="/ppt/notesSlides/notesSlide14.xml" ContentType="application/vnd.openxmlformats-officedocument.presentationml.notesSlide+xml"/>
  <Override PartName="/ppt/theme/themeOverride18.xml" ContentType="application/vnd.openxmlformats-officedocument.themeOverride+xml"/>
  <Override PartName="/ppt/notesSlides/notesSlide15.xml" ContentType="application/vnd.openxmlformats-officedocument.presentationml.notesSlide+xml"/>
  <Override PartName="/ppt/theme/themeOverride19.xml" ContentType="application/vnd.openxmlformats-officedocument.themeOverride+xml"/>
  <Override PartName="/ppt/theme/themeOverride20.xml" ContentType="application/vnd.openxmlformats-officedocument.themeOverride+xml"/>
  <Override PartName="/ppt/notesSlides/notesSlide16.xml" ContentType="application/vnd.openxmlformats-officedocument.presentationml.notesSlide+xml"/>
  <Override PartName="/ppt/theme/themeOverride21.xml" ContentType="application/vnd.openxmlformats-officedocument.themeOverride+xml"/>
  <Override PartName="/ppt/notesSlides/notesSlide17.xml" ContentType="application/vnd.openxmlformats-officedocument.presentationml.notesSlide+xml"/>
  <Override PartName="/ppt/theme/themeOverride22.xml" ContentType="application/vnd.openxmlformats-officedocument.themeOverride+xml"/>
  <Override PartName="/ppt/notesSlides/notesSlide18.xml" ContentType="application/vnd.openxmlformats-officedocument.presentationml.notesSlide+xml"/>
  <Override PartName="/ppt/theme/themeOverride2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1001" r:id="rId2"/>
    <p:sldId id="1002" r:id="rId3"/>
    <p:sldId id="1011" r:id="rId4"/>
    <p:sldId id="982" r:id="rId5"/>
    <p:sldId id="1013" r:id="rId6"/>
    <p:sldId id="1014" r:id="rId7"/>
    <p:sldId id="1015" r:id="rId8"/>
    <p:sldId id="1018" r:id="rId9"/>
    <p:sldId id="1019" r:id="rId10"/>
    <p:sldId id="1021" r:id="rId11"/>
    <p:sldId id="1022" r:id="rId12"/>
    <p:sldId id="1024" r:id="rId13"/>
    <p:sldId id="1025" r:id="rId14"/>
    <p:sldId id="1027" r:id="rId15"/>
    <p:sldId id="1036" r:id="rId16"/>
    <p:sldId id="1028" r:id="rId17"/>
    <p:sldId id="1037" r:id="rId18"/>
    <p:sldId id="1029" r:id="rId19"/>
    <p:sldId id="1012" r:id="rId20"/>
    <p:sldId id="1035" r:id="rId21"/>
    <p:sldId id="1030" r:id="rId22"/>
    <p:sldId id="1031" r:id="rId23"/>
    <p:sldId id="1033" r:id="rId24"/>
    <p:sldId id="1032" r:id="rId25"/>
    <p:sldId id="1034" r:id="rId26"/>
    <p:sldId id="1039" r:id="rId27"/>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ert Connolly" initials="RC" lastIdx="2" clrIdx="0">
    <p:extLst>
      <p:ext uri="{19B8F6BF-5375-455C-9EA6-DF929625EA0E}">
        <p15:presenceInfo xmlns:p15="http://schemas.microsoft.com/office/powerpoint/2012/main" userId="daf3307a5d53de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FFFF"/>
    <a:srgbClr val="A2FFB3"/>
    <a:srgbClr val="FFD700"/>
    <a:srgbClr val="F5F5F5"/>
    <a:srgbClr val="00FFFF"/>
    <a:srgbClr val="2E2344"/>
    <a:srgbClr val="4B2A5E"/>
    <a:srgbClr val="883D7C"/>
    <a:srgbClr val="5A3278"/>
    <a:srgbClr val="A77A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6" autoAdjust="0"/>
    <p:restoredTop sz="94660"/>
  </p:normalViewPr>
  <p:slideViewPr>
    <p:cSldViewPr snapToGrid="0">
      <p:cViewPr varScale="1">
        <p:scale>
          <a:sx n="152" d="100"/>
          <a:sy n="152" d="100"/>
        </p:scale>
        <p:origin x="428"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FC48619E-407E-49A3-9451-8881EE43F640}" type="datetimeFigureOut">
              <a:rPr lang="en-US" smtClean="0"/>
              <a:t>10/20/2026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A9E0C3B2-DEE3-455A-BEC3-7E005ED72DE8}" type="slidenum">
              <a:rPr lang="en-US" smtClean="0"/>
              <a:t>‹#›</a:t>
            </a:fld>
            <a:endParaRPr lang="en-US"/>
          </a:p>
        </p:txBody>
      </p:sp>
    </p:spTree>
    <p:extLst>
      <p:ext uri="{BB962C8B-B14F-4D97-AF65-F5344CB8AC3E}">
        <p14:creationId xmlns:p14="http://schemas.microsoft.com/office/powerpoint/2010/main" val="120541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72BF2-04E1-1955-5843-DE89BD4054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815BC5-92BF-B0BC-FF0C-7CBBE221D3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8E8D4D-2948-829C-4D68-6E55B40C7D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3DC061-D1A6-B2C4-8AAE-47510EAAF7D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6783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43123-A4DD-C84C-D7BF-292316E555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E4514-994B-D267-6DDC-B933AB6650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69060D-D4D9-C1DA-1A3C-A518DA3413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41C0D0-051A-647A-655D-3563750C6F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0743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963D0-F99A-397C-3C97-9D3BC46B5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211B90-CE31-DDF5-8D92-DA9359C6A7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45BBAF-361A-891D-97A9-F7DAB8596B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3252DC-D8EB-447C-7587-618635E27FF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0763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918E5-A966-5F76-A181-30827797B5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2E8F27-B0AD-507E-4428-0A7E747C54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014E2D-9B0B-8B7B-8DDD-F98358D73B2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BA25CE-AE12-EE69-C089-53563C7DDB6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7964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53BA4-A0BB-42D9-6392-BD0FDB5845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F14EF0-2902-5D83-13F6-A40B37AE99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C59C39-E38D-351A-EF3B-3DBB4FFA06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A55533-47FF-279D-B1AA-53B16063509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0781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8BDC4-BAAF-EB23-7227-93FC3D69DE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17DF40-C704-97CD-3B76-108CE307EC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01A859-78D4-8D29-EA9A-ECA5AC753A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9441B5-CD71-A8F2-AB0E-B51A61C1C3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9569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8FFAF-D6AC-564C-C5AA-0EF43447AD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2BCD79-7D43-06FE-6848-78A84BF19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42231C-A956-F889-818F-799D1D6223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6765E2-13DD-72EE-39BB-F7AE956DD3D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5395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D13F4-21A6-A76B-587D-14B5E306CB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FA6F27-5721-D5E9-B243-860AAB5A26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93E685-050D-ED38-DDE6-81A1DA3F0E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C36E14-2EA1-C1FA-1C07-3E4CB3C109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089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C810B-CC11-2F30-60A4-EAF1DD7FD1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903D43-6010-E963-D4FB-F5F14E8236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2F27D4-5F62-6866-146F-69E8D6A2A3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154678-678B-8028-47D6-A549DD0275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25653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07E26-B410-AC20-0F12-B77FDD98B4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1D95F7-DEE0-3EB3-274F-740B2D3BF5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66B65B-AA3D-ADA3-F37F-E2FEE87F70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457528-7402-2EFF-6180-DD786F9120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9672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8963D-DBE0-9089-EC8A-479361824B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0496B5-9533-0705-16CD-002CC66868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AB7A3B-7DD9-FFD5-4053-6965459C0F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E3DACB-D15A-63BA-C8D7-BAA5629D84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8134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A0703-47EA-D175-F6CE-DEDC98108A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9E3A92-4CBB-9903-FA7F-E32040B3DB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0860FE-80F8-F8F7-98C5-C77F6C7BBB6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B9065A-933E-6152-C303-3D5529F266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2014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DB111-148B-2959-C999-14DBDF69FF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833087-5920-EA89-D131-4989E31663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E863A6-32C4-CCBF-6076-42ECCE5F1E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339CF8-94E9-0C1A-68E8-40661DB084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3673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4ECA2-593D-D717-88D5-8E6B919B14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41B8B8-BF53-8798-6E8A-1135594984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A2048F-9702-F641-B726-4D42DCF786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29F1C0-73A9-8548-7242-251B19F758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5122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83942-B8ED-2D90-A862-2C8800A33F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FE196A-D409-3FD4-7091-541C8E19F0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E42CD6-045D-924C-0C35-0ADE1109BE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594DD4-2F90-8FB3-AC47-B5A37369D9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1383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D3E0C-4B4A-1F4A-C42F-2578A90A49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02C855-12EF-CA73-F08D-EE7C01935D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8D36B9-32A5-E7D3-F3E9-A7961C8A91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67594E-EE64-A59F-CA03-BB657193CE4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66608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C15BD-215E-5873-FF0A-DE1D34C5E9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8009CA-53C4-1704-2475-5E659980F5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CBD2B4-D11D-B310-5E45-3DDF0760EE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B48A06-1D7A-35F1-485B-E67CB1E2779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4435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64843-9251-65ED-7236-0EA772821D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E87471-B889-B7DB-0370-A3C2533F7B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581136-CACC-53BE-C76A-4C5F34DC99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7CA7DC-85FA-3143-7BF3-3157425036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8935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15A7D-19B1-95FD-CC1A-4E57442196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B4483B-F1C2-21EF-AD37-7E4C34C06B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23B44F-7128-9D60-B012-FEF8869C21E4}"/>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5" name="Footer Placeholder 4">
            <a:extLst>
              <a:ext uri="{FF2B5EF4-FFF2-40B4-BE49-F238E27FC236}">
                <a16:creationId xmlns:a16="http://schemas.microsoft.com/office/drawing/2014/main" id="{50E64CED-3862-35C3-ED08-313758421B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29D925-25AA-91B0-F0BB-AD4AB5BB5EA8}"/>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927770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3E323-6B3F-7E80-8619-7C02D4A6ED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08B07C-181E-D5C2-B06F-F50C3F0EA5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7B7718-E837-FD9A-78BF-AC54BB9679BD}"/>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5" name="Footer Placeholder 4">
            <a:extLst>
              <a:ext uri="{FF2B5EF4-FFF2-40B4-BE49-F238E27FC236}">
                <a16:creationId xmlns:a16="http://schemas.microsoft.com/office/drawing/2014/main" id="{889AEA8A-8760-7AAB-DA2B-8A6E2359F5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422A4A-C296-B50A-8BDF-BB533E60DB66}"/>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4213796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A3C0-4F13-DD9D-0675-25C59E57E3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75CC080-F777-CDF3-3E47-33A99A23E7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F0E94C-B043-6547-9307-6F206C750E32}"/>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5" name="Footer Placeholder 4">
            <a:extLst>
              <a:ext uri="{FF2B5EF4-FFF2-40B4-BE49-F238E27FC236}">
                <a16:creationId xmlns:a16="http://schemas.microsoft.com/office/drawing/2014/main" id="{2670C00C-3DFD-76CB-10F1-ED011EA44C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B63788-A460-11F2-1BCE-01B0D40B6471}"/>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508346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3AAEF-9B6C-4318-78D8-0B0EE4AF28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99A41F-9477-DE9B-8B12-D79D75C783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B2DD07-46A7-31FE-C32C-D0A73D0DAE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E50083-0912-BF7A-BE3A-49F589F76753}"/>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6" name="Footer Placeholder 5">
            <a:extLst>
              <a:ext uri="{FF2B5EF4-FFF2-40B4-BE49-F238E27FC236}">
                <a16:creationId xmlns:a16="http://schemas.microsoft.com/office/drawing/2014/main" id="{28C2AEA5-2A12-903F-ED4C-01EF520B18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DAC65E-E7D5-C77A-C9D1-B8F6933C705D}"/>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443297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6A68-DF8F-095E-3156-29C1120952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7DF757-7EA9-0C3E-69AA-F4768BFA59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6109B6-6BBD-6976-575D-FDA31A2EEB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EE0FC4-B2D5-A2B1-2480-F692890E17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11C859-3C54-2A17-0329-724A440068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F612F3-1181-63C4-2055-3F67A6645DE4}"/>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8" name="Footer Placeholder 7">
            <a:extLst>
              <a:ext uri="{FF2B5EF4-FFF2-40B4-BE49-F238E27FC236}">
                <a16:creationId xmlns:a16="http://schemas.microsoft.com/office/drawing/2014/main" id="{467EB4CC-07C7-8D12-8A21-2646FC269E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FE9580-92D3-305A-A2D1-E98076712CA1}"/>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910456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F7041-00C9-0B22-CE60-608F14ADFE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27C8BE-8C59-BFB8-7091-100885BA6852}"/>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4" name="Footer Placeholder 3">
            <a:extLst>
              <a:ext uri="{FF2B5EF4-FFF2-40B4-BE49-F238E27FC236}">
                <a16:creationId xmlns:a16="http://schemas.microsoft.com/office/drawing/2014/main" id="{4251F9A3-AD24-0A50-0169-C560F137920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1B2A98-E579-CFC5-0F94-A1036EABB58C}"/>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077596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F8B3FF-D258-25EF-B1AF-747B451C5198}"/>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3" name="Footer Placeholder 2">
            <a:extLst>
              <a:ext uri="{FF2B5EF4-FFF2-40B4-BE49-F238E27FC236}">
                <a16:creationId xmlns:a16="http://schemas.microsoft.com/office/drawing/2014/main" id="{BBAB72C1-C22B-0F18-9C59-0A90D17919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314F92-0834-21DC-A887-DA4470C26FBB}"/>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900641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B120D-2949-7A54-9681-F87598DC83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44C17B-62D0-B051-338C-56F15E23E0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BD4F39-2FAC-01F6-0968-68F2F6EFB4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795D4A-B3F6-1E33-F31D-885AD5F31B41}"/>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6" name="Footer Placeholder 5">
            <a:extLst>
              <a:ext uri="{FF2B5EF4-FFF2-40B4-BE49-F238E27FC236}">
                <a16:creationId xmlns:a16="http://schemas.microsoft.com/office/drawing/2014/main" id="{E75C23F8-C184-14E6-55FC-9ED970F11C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69E7E1-E137-7D2D-E8E3-6D342396477A}"/>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3938581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ED932-E925-C03D-3740-DAFAAD1C0D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53685A-C0B5-BF9E-2298-1522EB7970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E36F21-F0C5-D506-F502-1BC1D8EBE8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F09067-AFF6-13F5-8771-AEF393FD6057}"/>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6" name="Footer Placeholder 5">
            <a:extLst>
              <a:ext uri="{FF2B5EF4-FFF2-40B4-BE49-F238E27FC236}">
                <a16:creationId xmlns:a16="http://schemas.microsoft.com/office/drawing/2014/main" id="{2A2278E4-7123-C5D8-D4A6-0CA1029F87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4E7014-D911-67BA-095D-BAA462DC5EBD}"/>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478687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D0774-2ADD-8C7C-C116-BE8E167B44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9920C9-6269-B399-A984-8DE2479443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79F83F-C4D6-636E-5CC4-44F61EA42454}"/>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5" name="Footer Placeholder 4">
            <a:extLst>
              <a:ext uri="{FF2B5EF4-FFF2-40B4-BE49-F238E27FC236}">
                <a16:creationId xmlns:a16="http://schemas.microsoft.com/office/drawing/2014/main" id="{5706241F-B584-7166-427B-92B99D599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87AEB3-97B3-4421-F27D-DF897A5CB649}"/>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19041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CE71F9-3F3E-B42A-D313-8D7FA77C1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B72AD5-2A7F-3453-1D1D-6B85B0079AF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54C531-B33E-F0BD-3C10-F4959A340EB4}"/>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5" name="Footer Placeholder 4">
            <a:extLst>
              <a:ext uri="{FF2B5EF4-FFF2-40B4-BE49-F238E27FC236}">
                <a16:creationId xmlns:a16="http://schemas.microsoft.com/office/drawing/2014/main" id="{E0120110-6C4D-D974-973B-034D882CF8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7728B0-7352-A519-FFC6-542A24B164E3}"/>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302163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E1D33E-67E1-33AD-16E7-797CC6418C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5F5F4A-5EE7-F6A8-E4CC-77293CFA1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A59052-EDD5-2E7D-FF33-83269E8B39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2F6184-0DB0-44B4-BC85-6FE096EDA416}" type="datetimeFigureOut">
              <a:rPr lang="en-US" smtClean="0"/>
              <a:t>10/20/2026</a:t>
            </a:fld>
            <a:endParaRPr lang="en-US"/>
          </a:p>
        </p:txBody>
      </p:sp>
      <p:sp>
        <p:nvSpPr>
          <p:cNvPr id="5" name="Footer Placeholder 4">
            <a:extLst>
              <a:ext uri="{FF2B5EF4-FFF2-40B4-BE49-F238E27FC236}">
                <a16:creationId xmlns:a16="http://schemas.microsoft.com/office/drawing/2014/main" id="{2638FFD5-7D0F-DF41-9457-0DD8855F5E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A9C151-1671-D22D-9BD7-D3B83DA391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5C560A-F639-45B7-91AE-E2F6837F5A75}" type="slidenum">
              <a:rPr lang="en-US" smtClean="0"/>
              <a:t>‹#›</a:t>
            </a:fld>
            <a:endParaRPr lang="en-US"/>
          </a:p>
        </p:txBody>
      </p:sp>
    </p:spTree>
    <p:extLst>
      <p:ext uri="{BB962C8B-B14F-4D97-AF65-F5344CB8AC3E}">
        <p14:creationId xmlns:p14="http://schemas.microsoft.com/office/powerpoint/2010/main" val="2180822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urifiedbyfaith.com/"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1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18.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2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hemeOverride" Target="../theme/themeOverride23.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FFE0003B-7815-94E5-7573-E35CCC69F3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5D90FD-F23D-DDFA-CBB5-69C0173CD946}"/>
              </a:ext>
            </a:extLst>
          </p:cNvPr>
          <p:cNvSpPr>
            <a:spLocks noGrp="1"/>
          </p:cNvSpPr>
          <p:nvPr>
            <p:ph type="ctrTitle"/>
          </p:nvPr>
        </p:nvSpPr>
        <p:spPr>
          <a:xfrm>
            <a:off x="0" y="4890781"/>
            <a:ext cx="12192000" cy="762280"/>
          </a:xfrm>
        </p:spPr>
        <p:txBody>
          <a:bodyPr>
            <a:normAutofit fontScale="90000"/>
          </a:bodyPr>
          <a:lstStyle/>
          <a:p>
            <a:r>
              <a:rPr lang="en-US" b="1" dirty="0">
                <a:solidFill>
                  <a:srgbClr val="F5F5F5"/>
                </a:solidFill>
                <a:effectLst>
                  <a:outerShdw blurRad="50800" dist="38100" dir="2700000" algn="tl" rotWithShape="0">
                    <a:prstClr val="black">
                      <a:alpha val="30000"/>
                    </a:prstClr>
                  </a:outerShdw>
                </a:effectLst>
                <a:latin typeface="Garamond" panose="02020404030301010803" pitchFamily="18" charset="0"/>
              </a:rPr>
              <a:t>The Book of </a:t>
            </a:r>
            <a:r>
              <a:rPr lang="en-US" b="1" dirty="0">
                <a:solidFill>
                  <a:srgbClr val="FFD700"/>
                </a:solidFill>
                <a:effectLst>
                  <a:outerShdw blurRad="50800" dist="38100" dir="2700000" algn="tl" rotWithShape="0">
                    <a:prstClr val="black">
                      <a:alpha val="30000"/>
                    </a:prstClr>
                  </a:outerShdw>
                </a:effectLst>
                <a:latin typeface="Garamond" panose="02020404030301010803" pitchFamily="18" charset="0"/>
              </a:rPr>
              <a:t>Revelation</a:t>
            </a:r>
          </a:p>
        </p:txBody>
      </p:sp>
      <p:sp>
        <p:nvSpPr>
          <p:cNvPr id="3" name="Subtitle 2">
            <a:extLst>
              <a:ext uri="{FF2B5EF4-FFF2-40B4-BE49-F238E27FC236}">
                <a16:creationId xmlns:a16="http://schemas.microsoft.com/office/drawing/2014/main" id="{E8111163-C5DA-5A35-F735-D60049825ACD}"/>
              </a:ext>
            </a:extLst>
          </p:cNvPr>
          <p:cNvSpPr>
            <a:spLocks noGrp="1"/>
          </p:cNvSpPr>
          <p:nvPr>
            <p:ph type="subTitle" idx="1"/>
          </p:nvPr>
        </p:nvSpPr>
        <p:spPr>
          <a:xfrm>
            <a:off x="1" y="5552272"/>
            <a:ext cx="12191999" cy="824754"/>
          </a:xfrm>
        </p:spPr>
        <p:txBody>
          <a:bodyPr>
            <a:normAutofit lnSpcReduction="10000"/>
          </a:bodyPr>
          <a:lstStyle/>
          <a:p>
            <a:r>
              <a:rPr lang="en-US"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“The kingdom of the world has become the kingdom of our Lord and of His Christ, </a:t>
            </a:r>
          </a:p>
          <a:p>
            <a:r>
              <a:rPr lang="en-US"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and He shall reign forever and ever.” </a:t>
            </a:r>
            <a:r>
              <a:rPr lang="en-US" i="1" dirty="0">
                <a:solidFill>
                  <a:srgbClr val="F5F5F5"/>
                </a:solidFill>
                <a:effectLst>
                  <a:outerShdw blurRad="50800" dist="38100" dir="2700000" algn="tl" rotWithShape="0">
                    <a:prstClr val="black">
                      <a:alpha val="30000"/>
                    </a:prstClr>
                  </a:outerShdw>
                </a:effectLst>
                <a:ea typeface="Cambria" panose="02040503050406030204" pitchFamily="18" charset="0"/>
              </a:rPr>
              <a:t>(Revelation 11:15)</a:t>
            </a:r>
          </a:p>
        </p:txBody>
      </p:sp>
      <p:pic>
        <p:nvPicPr>
          <p:cNvPr id="5" name="Picture 4">
            <a:extLst>
              <a:ext uri="{FF2B5EF4-FFF2-40B4-BE49-F238E27FC236}">
                <a16:creationId xmlns:a16="http://schemas.microsoft.com/office/drawing/2014/main" id="{75CC1C3C-37DF-6AB9-9EB4-AB0F2662B1AD}"/>
              </a:ext>
            </a:extLst>
          </p:cNvPr>
          <p:cNvPicPr>
            <a:picLocks noChangeAspect="1"/>
          </p:cNvPicPr>
          <p:nvPr/>
        </p:nvPicPr>
        <p:blipFill>
          <a:blip r:embed="rId2"/>
          <a:stretch>
            <a:fillRect/>
          </a:stretch>
        </p:blipFill>
        <p:spPr>
          <a:xfrm>
            <a:off x="1975049" y="127256"/>
            <a:ext cx="8241902" cy="4645959"/>
          </a:xfrm>
          <a:prstGeom prst="rect">
            <a:avLst/>
          </a:prstGeom>
        </p:spPr>
      </p:pic>
      <p:sp>
        <p:nvSpPr>
          <p:cNvPr id="7" name="TextBox 6">
            <a:extLst>
              <a:ext uri="{FF2B5EF4-FFF2-40B4-BE49-F238E27FC236}">
                <a16:creationId xmlns:a16="http://schemas.microsoft.com/office/drawing/2014/main" id="{E4B80038-CD70-5694-1C70-A867CDD17451}"/>
              </a:ext>
            </a:extLst>
          </p:cNvPr>
          <p:cNvSpPr txBox="1"/>
          <p:nvPr/>
        </p:nvSpPr>
        <p:spPr>
          <a:xfrm>
            <a:off x="11791889" y="2923563"/>
            <a:ext cx="400110" cy="3934436"/>
          </a:xfrm>
          <a:prstGeom prst="rect">
            <a:avLst/>
          </a:prstGeom>
          <a:noFill/>
        </p:spPr>
        <p:txBody>
          <a:bodyPr vert="vert"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Image credit – https://www.bible.com/events/84698</a:t>
            </a:r>
            <a:endParaRPr kumimoji="0" lang="en-US" sz="12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30B527D6-B7CD-C27E-AD50-BA08238F655A}"/>
              </a:ext>
            </a:extLst>
          </p:cNvPr>
          <p:cNvSpPr txBox="1"/>
          <p:nvPr/>
        </p:nvSpPr>
        <p:spPr>
          <a:xfrm>
            <a:off x="-1" y="6550222"/>
            <a:ext cx="121920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rPr>
              <a:t>Class recording and notes will be available on </a:t>
            </a: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hlinkClick r:id="rId3">
                  <a:extLst>
                    <a:ext uri="{A12FA001-AC4F-418D-AE19-62706E023703}">
                      <ahyp:hlinkClr xmlns:ahyp="http://schemas.microsoft.com/office/drawing/2018/hyperlinkcolor" val="tx"/>
                    </a:ext>
                  </a:extLst>
                </a:hlinkClick>
              </a:rPr>
              <a:t>https://www.purifiedbyfaith.com/</a:t>
            </a: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rPr>
              <a:t> </a:t>
            </a:r>
            <a:endParaRPr kumimoji="0" lang="en-US" sz="1400" b="0" i="0" u="none" strike="noStrike" kern="1200" cap="none" spc="0" normalizeH="0" baseline="0" noProof="0" dirty="0">
              <a:ln>
                <a:noFill/>
              </a:ln>
              <a:solidFill>
                <a:prstClr val="white">
                  <a:lumMod val="65000"/>
                </a:prstClr>
              </a:solidFill>
              <a:effectLst>
                <a:outerShdw blurRad="50800" dist="50800" dir="5400000" algn="ctr" rotWithShape="0">
                  <a:prstClr val="black"/>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17897914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10ADF653-4FD6-4A98-8580-FA5DA69FD2C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032907F-6EB8-F16B-0439-D6579C237623}"/>
              </a:ext>
            </a:extLst>
          </p:cNvPr>
          <p:cNvSpPr>
            <a:spLocks noGrp="1"/>
          </p:cNvSpPr>
          <p:nvPr>
            <p:ph type="title"/>
          </p:nvPr>
        </p:nvSpPr>
        <p:spPr>
          <a:xfrm>
            <a:off x="0" y="1"/>
            <a:ext cx="12226954" cy="583473"/>
          </a:xfrm>
        </p:spPr>
        <p:txBody>
          <a:bodyPr>
            <a:noAutofit/>
          </a:bodyPr>
          <a:lstStyle/>
          <a:p>
            <a:pPr algn="ctr"/>
            <a:r>
              <a:rPr lang="en-US" dirty="0">
                <a:solidFill>
                  <a:srgbClr val="F5F5F5"/>
                </a:solidFill>
                <a:effectLst>
                  <a:outerShdw blurRad="50800" dist="38100" dir="2700000" algn="tl" rotWithShape="0">
                    <a:prstClr val="black"/>
                  </a:outerShdw>
                </a:effectLst>
                <a:latin typeface="+mn-lt"/>
              </a:rPr>
              <a:t>High Level Outline of the Book of Revelation</a:t>
            </a:r>
          </a:p>
        </p:txBody>
      </p:sp>
      <p:sp>
        <p:nvSpPr>
          <p:cNvPr id="2" name="Content Placeholder 1">
            <a:extLst>
              <a:ext uri="{FF2B5EF4-FFF2-40B4-BE49-F238E27FC236}">
                <a16:creationId xmlns:a16="http://schemas.microsoft.com/office/drawing/2014/main" id="{2D48A8E5-6703-CDFD-AB96-3F2685F98F96}"/>
              </a:ext>
            </a:extLst>
          </p:cNvPr>
          <p:cNvSpPr>
            <a:spLocks noGrp="1"/>
          </p:cNvSpPr>
          <p:nvPr>
            <p:ph idx="1"/>
          </p:nvPr>
        </p:nvSpPr>
        <p:spPr>
          <a:xfrm>
            <a:off x="167780" y="653143"/>
            <a:ext cx="11891394" cy="6043748"/>
          </a:xfrm>
        </p:spPr>
        <p:txBody>
          <a:bodyPr>
            <a:normAutofit fontScale="85000" lnSpcReduction="20000"/>
          </a:bodyPr>
          <a:lstStyle/>
          <a:p>
            <a:r>
              <a:rPr lang="en-US" sz="3200" dirty="0">
                <a:solidFill>
                  <a:srgbClr val="F5F5F5"/>
                </a:solidFill>
                <a:effectLst>
                  <a:outerShdw blurRad="38100" dist="38100" dir="2700000" algn="tl" rotWithShape="0">
                    <a:prstClr val="black"/>
                  </a:outerShdw>
                </a:effectLst>
                <a:ea typeface="+mj-ea"/>
                <a:cs typeface="+mj-cs"/>
              </a:rPr>
              <a:t>Introduction </a:t>
            </a:r>
            <a:r>
              <a:rPr lang="en-US" sz="3200" dirty="0">
                <a:solidFill>
                  <a:srgbClr val="00FFFF"/>
                </a:solidFill>
                <a:effectLst>
                  <a:outerShdw blurRad="38100" dist="38100" dir="2700000" algn="tl" rotWithShape="0">
                    <a:prstClr val="black"/>
                  </a:outerShdw>
                </a:effectLst>
                <a:ea typeface="+mj-ea"/>
                <a:cs typeface="+mj-cs"/>
              </a:rPr>
              <a:t>(1:1-8)</a:t>
            </a:r>
            <a:r>
              <a:rPr lang="en-US" sz="3200" dirty="0">
                <a:solidFill>
                  <a:srgbClr val="F5F5F5"/>
                </a:solidFill>
                <a:effectLst>
                  <a:outerShdw blurRad="38100" dist="38100" dir="2700000" algn="tl" rotWithShape="0">
                    <a:prstClr val="black"/>
                  </a:outerShdw>
                </a:effectLst>
                <a:ea typeface="+mj-ea"/>
                <a:cs typeface="+mj-cs"/>
              </a:rPr>
              <a:t> </a:t>
            </a:r>
          </a:p>
          <a:p>
            <a:r>
              <a:rPr lang="en-US" sz="3200" dirty="0">
                <a:solidFill>
                  <a:srgbClr val="F5F5F5"/>
                </a:solidFill>
                <a:effectLst>
                  <a:outerShdw blurRad="38100" dist="38100" dir="2700000" algn="tl" rotWithShape="0">
                    <a:prstClr val="black"/>
                  </a:outerShdw>
                </a:effectLst>
                <a:ea typeface="+mj-ea"/>
                <a:cs typeface="+mj-cs"/>
              </a:rPr>
              <a:t>Jesus Among the Seven Churches </a:t>
            </a:r>
            <a:r>
              <a:rPr lang="en-US" sz="3200" dirty="0">
                <a:solidFill>
                  <a:srgbClr val="00FFFF"/>
                </a:solidFill>
                <a:effectLst>
                  <a:outerShdw blurRad="38100" dist="38100" dir="2700000" algn="tl" rotWithShape="0">
                    <a:prstClr val="black"/>
                  </a:outerShdw>
                </a:effectLst>
                <a:ea typeface="+mj-ea"/>
                <a:cs typeface="+mj-cs"/>
              </a:rPr>
              <a:t>(1:9-20)</a:t>
            </a:r>
          </a:p>
          <a:p>
            <a:r>
              <a:rPr lang="en-US" sz="3200" dirty="0">
                <a:solidFill>
                  <a:srgbClr val="F5F5F5"/>
                </a:solidFill>
                <a:effectLst>
                  <a:outerShdw blurRad="38100" dist="38100" dir="2700000" algn="tl" rotWithShape="0">
                    <a:prstClr val="black"/>
                  </a:outerShdw>
                </a:effectLst>
                <a:ea typeface="+mj-ea"/>
                <a:cs typeface="+mj-cs"/>
              </a:rPr>
              <a:t>Letters to the Seven Churches: </a:t>
            </a:r>
            <a:r>
              <a:rPr lang="en-US" sz="3200" dirty="0">
                <a:solidFill>
                  <a:srgbClr val="00FFFF"/>
                </a:solidFill>
                <a:effectLst>
                  <a:outerShdw blurRad="38100" dist="38100" dir="2700000" algn="tl" rotWithShape="0">
                    <a:prstClr val="black"/>
                  </a:outerShdw>
                </a:effectLst>
              </a:rPr>
              <a:t>(2-3) </a:t>
            </a:r>
          </a:p>
          <a:p>
            <a:r>
              <a:rPr lang="en-US" sz="3200" dirty="0">
                <a:solidFill>
                  <a:srgbClr val="F5F5F5"/>
                </a:solidFill>
                <a:effectLst>
                  <a:outerShdw blurRad="38100" dist="38100" dir="2700000" algn="tl" rotWithShape="0">
                    <a:prstClr val="black"/>
                  </a:outerShdw>
                </a:effectLst>
                <a:ea typeface="+mj-ea"/>
                <a:cs typeface="+mj-cs"/>
              </a:rPr>
              <a:t>The Throne of God and the Lamb </a:t>
            </a:r>
            <a:r>
              <a:rPr lang="en-US" sz="3200" dirty="0">
                <a:solidFill>
                  <a:srgbClr val="00FFFF"/>
                </a:solidFill>
                <a:effectLst>
                  <a:outerShdw blurRad="38100" dist="38100" dir="2700000" algn="tl" rotWithShape="0">
                    <a:prstClr val="black"/>
                  </a:outerShdw>
                </a:effectLst>
              </a:rPr>
              <a:t>(4-5) </a:t>
            </a:r>
          </a:p>
          <a:p>
            <a:r>
              <a:rPr lang="en-US" sz="3200" dirty="0">
                <a:solidFill>
                  <a:srgbClr val="FFD700"/>
                </a:solidFill>
                <a:effectLst>
                  <a:outerShdw blurRad="38100" dist="38100" dir="2700000" algn="tl" rotWithShape="0">
                    <a:prstClr val="black"/>
                  </a:outerShdw>
                </a:effectLst>
                <a:ea typeface="+mj-ea"/>
                <a:cs typeface="+mj-cs"/>
              </a:rPr>
              <a:t>Three</a:t>
            </a:r>
            <a:r>
              <a:rPr lang="en-US" sz="3200" dirty="0">
                <a:solidFill>
                  <a:srgbClr val="F5F5F5"/>
                </a:solidFill>
                <a:effectLst>
                  <a:outerShdw blurRad="38100" dist="38100" dir="2700000" algn="tl" rotWithShape="0">
                    <a:prstClr val="black"/>
                  </a:outerShdw>
                </a:effectLst>
                <a:ea typeface="+mj-ea"/>
                <a:cs typeface="+mj-cs"/>
              </a:rPr>
              <a:t> Sets of Divine Judgments </a:t>
            </a:r>
            <a:r>
              <a:rPr lang="en-US" sz="3200" dirty="0">
                <a:solidFill>
                  <a:srgbClr val="00FFFF"/>
                </a:solidFill>
                <a:effectLst>
                  <a:outerShdw blurRad="38100" dist="38100" dir="2700000" algn="tl" rotWithShape="0">
                    <a:prstClr val="black"/>
                  </a:outerShdw>
                </a:effectLst>
              </a:rPr>
              <a:t>(6:1-16:21) </a:t>
            </a:r>
          </a:p>
          <a:p>
            <a:pPr lvl="1"/>
            <a:r>
              <a:rPr lang="en-US" sz="2800" dirty="0">
                <a:solidFill>
                  <a:srgbClr val="FFD700"/>
                </a:solidFill>
                <a:effectLst>
                  <a:outerShdw blurRad="38100" dist="38100" dir="2700000" algn="tl" rotWithShape="0">
                    <a:prstClr val="black"/>
                  </a:outerShdw>
                </a:effectLst>
                <a:ea typeface="+mj-ea"/>
                <a:cs typeface="+mj-cs"/>
              </a:rPr>
              <a:t>Seven Seals </a:t>
            </a:r>
            <a:r>
              <a:rPr lang="en-US" sz="2800" dirty="0">
                <a:solidFill>
                  <a:srgbClr val="00FFFF"/>
                </a:solidFill>
                <a:effectLst>
                  <a:outerShdw blurRad="38100" dist="38100" dir="2700000" algn="tl" rotWithShape="0">
                    <a:prstClr val="black"/>
                  </a:outerShdw>
                </a:effectLst>
              </a:rPr>
              <a:t>(6:1-17; 8:1) </a:t>
            </a:r>
          </a:p>
          <a:p>
            <a:pPr lvl="2"/>
            <a:r>
              <a:rPr lang="en-US" sz="2400" dirty="0">
                <a:solidFill>
                  <a:srgbClr val="F5F5F5"/>
                </a:solidFill>
                <a:effectLst>
                  <a:outerShdw blurRad="38100" dist="38100" dir="2700000" algn="tl" rotWithShape="0">
                    <a:prstClr val="black"/>
                  </a:outerShdw>
                </a:effectLst>
                <a:ea typeface="+mj-ea"/>
                <a:cs typeface="+mj-cs"/>
              </a:rPr>
              <a:t>Interlude Between Seal 6 and 7: Sealing of the 144,000 </a:t>
            </a:r>
            <a:r>
              <a:rPr lang="en-US" sz="2400" dirty="0">
                <a:solidFill>
                  <a:srgbClr val="00FFFF"/>
                </a:solidFill>
                <a:effectLst>
                  <a:outerShdw blurRad="38100" dist="38100" dir="2700000" algn="tl" rotWithShape="0">
                    <a:prstClr val="black"/>
                  </a:outerShdw>
                </a:effectLst>
              </a:rPr>
              <a:t>(7:1-8)</a:t>
            </a:r>
            <a:r>
              <a:rPr lang="en-US" sz="2400" dirty="0">
                <a:solidFill>
                  <a:srgbClr val="F5F5F5"/>
                </a:solidFill>
                <a:effectLst>
                  <a:outerShdw blurRad="38100" dist="38100" dir="2700000" algn="tl" rotWithShape="0">
                    <a:prstClr val="black"/>
                  </a:outerShdw>
                </a:effectLst>
                <a:ea typeface="+mj-ea"/>
                <a:cs typeface="+mj-cs"/>
              </a:rPr>
              <a:t>; Great Multitude Before the Throne </a:t>
            </a:r>
            <a:r>
              <a:rPr lang="en-US" sz="2400" dirty="0">
                <a:solidFill>
                  <a:srgbClr val="00FFFF"/>
                </a:solidFill>
                <a:effectLst>
                  <a:outerShdw blurRad="38100" dist="38100" dir="2700000" algn="tl" rotWithShape="0">
                    <a:prstClr val="black"/>
                  </a:outerShdw>
                </a:effectLst>
              </a:rPr>
              <a:t>(7:9-17) </a:t>
            </a:r>
            <a:endParaRPr lang="en-US" sz="2400" dirty="0">
              <a:solidFill>
                <a:srgbClr val="F5F5F5"/>
              </a:solidFill>
              <a:effectLst>
                <a:outerShdw blurRad="38100" dist="38100" dir="2700000" algn="tl" rotWithShape="0">
                  <a:prstClr val="black"/>
                </a:outerShdw>
              </a:effectLst>
              <a:ea typeface="+mj-ea"/>
              <a:cs typeface="+mj-cs"/>
            </a:endParaRPr>
          </a:p>
          <a:p>
            <a:pPr lvl="1"/>
            <a:r>
              <a:rPr lang="en-US" sz="2800" dirty="0">
                <a:solidFill>
                  <a:srgbClr val="FFD700"/>
                </a:solidFill>
                <a:effectLst>
                  <a:outerShdw blurRad="38100" dist="38100" dir="2700000" algn="tl" rotWithShape="0">
                    <a:prstClr val="black"/>
                  </a:outerShdw>
                </a:effectLst>
                <a:ea typeface="+mj-ea"/>
                <a:cs typeface="+mj-cs"/>
              </a:rPr>
              <a:t>Seven Trumpets </a:t>
            </a:r>
            <a:r>
              <a:rPr lang="en-US" sz="2800" dirty="0">
                <a:solidFill>
                  <a:srgbClr val="00FFFF"/>
                </a:solidFill>
                <a:effectLst>
                  <a:outerShdw blurRad="38100" dist="38100" dir="2700000" algn="tl" rotWithShape="0">
                    <a:prstClr val="black"/>
                  </a:outerShdw>
                </a:effectLst>
              </a:rPr>
              <a:t>(8:2-9:21; 11:14-19) </a:t>
            </a:r>
          </a:p>
          <a:p>
            <a:pPr lvl="2"/>
            <a:r>
              <a:rPr lang="en-US" sz="2400" dirty="0">
                <a:solidFill>
                  <a:srgbClr val="F5F5F5"/>
                </a:solidFill>
                <a:effectLst>
                  <a:outerShdw blurRad="38100" dist="38100" dir="2700000" algn="tl" rotWithShape="0">
                    <a:prstClr val="black"/>
                  </a:outerShdw>
                </a:effectLst>
              </a:rPr>
              <a:t>Interlude Between Trumpet 6 and 7: Angel and the Scroll </a:t>
            </a:r>
            <a:r>
              <a:rPr lang="en-US" sz="2400" dirty="0">
                <a:solidFill>
                  <a:srgbClr val="00FFFF"/>
                </a:solidFill>
                <a:effectLst>
                  <a:outerShdw blurRad="38100" dist="38100" dir="2700000" algn="tl" rotWithShape="0">
                    <a:prstClr val="black"/>
                  </a:outerShdw>
                </a:effectLst>
              </a:rPr>
              <a:t>(10:1-11)</a:t>
            </a:r>
            <a:r>
              <a:rPr lang="en-US" sz="2400" dirty="0">
                <a:solidFill>
                  <a:srgbClr val="F5F5F5"/>
                </a:solidFill>
                <a:effectLst>
                  <a:outerShdw blurRad="38100" dist="38100" dir="2700000" algn="tl" rotWithShape="0">
                    <a:prstClr val="black"/>
                  </a:outerShdw>
                </a:effectLst>
              </a:rPr>
              <a:t>; Measuring the Temple </a:t>
            </a:r>
            <a:r>
              <a:rPr lang="en-US" sz="2400" dirty="0">
                <a:solidFill>
                  <a:srgbClr val="00FFFF"/>
                </a:solidFill>
                <a:effectLst>
                  <a:outerShdw blurRad="38100" dist="38100" dir="2700000" algn="tl" rotWithShape="0">
                    <a:prstClr val="black"/>
                  </a:outerShdw>
                </a:effectLst>
              </a:rPr>
              <a:t>(11:1-2)</a:t>
            </a:r>
            <a:r>
              <a:rPr lang="en-US" sz="2400" dirty="0">
                <a:solidFill>
                  <a:srgbClr val="F5F5F5"/>
                </a:solidFill>
                <a:effectLst>
                  <a:outerShdw blurRad="38100" dist="38100" dir="2700000" algn="tl" rotWithShape="0">
                    <a:prstClr val="black"/>
                  </a:outerShdw>
                </a:effectLst>
              </a:rPr>
              <a:t>; The Two Witnesses </a:t>
            </a:r>
            <a:r>
              <a:rPr lang="en-US" sz="2400" dirty="0">
                <a:solidFill>
                  <a:srgbClr val="00FFFF"/>
                </a:solidFill>
                <a:effectLst>
                  <a:outerShdw blurRad="38100" dist="38100" dir="2700000" algn="tl" rotWithShape="0">
                    <a:prstClr val="black"/>
                  </a:outerShdw>
                </a:effectLst>
              </a:rPr>
              <a:t>(11:3-13)</a:t>
            </a:r>
            <a:r>
              <a:rPr lang="en-US" sz="2400" dirty="0">
                <a:solidFill>
                  <a:srgbClr val="F5F5F5"/>
                </a:solidFill>
                <a:effectLst>
                  <a:outerShdw blurRad="38100" dist="38100" dir="2700000" algn="tl" rotWithShape="0">
                    <a:prstClr val="black"/>
                  </a:outerShdw>
                </a:effectLst>
              </a:rPr>
              <a:t>  </a:t>
            </a:r>
            <a:endParaRPr lang="en-US" sz="2400" dirty="0">
              <a:solidFill>
                <a:srgbClr val="00FFFF"/>
              </a:solidFill>
              <a:effectLst>
                <a:outerShdw blurRad="38100" dist="38100" dir="2700000" algn="tl" rotWithShape="0">
                  <a:prstClr val="black"/>
                </a:outerShdw>
              </a:effectLst>
            </a:endParaRPr>
          </a:p>
          <a:p>
            <a:pPr lvl="1"/>
            <a:r>
              <a:rPr lang="en-US" sz="2800" dirty="0">
                <a:solidFill>
                  <a:srgbClr val="F5F5F5"/>
                </a:solidFill>
                <a:effectLst>
                  <a:outerShdw blurRad="38100" dist="38100" dir="2700000" algn="tl" rotWithShape="0">
                    <a:prstClr val="black"/>
                  </a:outerShdw>
                </a:effectLst>
                <a:ea typeface="+mj-ea"/>
                <a:cs typeface="+mj-cs"/>
              </a:rPr>
              <a:t>Interlude Between Trumpets and Bowls: Persecution, Deliverance and Judgment </a:t>
            </a:r>
            <a:r>
              <a:rPr lang="en-US" sz="2800" dirty="0">
                <a:solidFill>
                  <a:srgbClr val="00FFFF"/>
                </a:solidFill>
                <a:effectLst>
                  <a:outerShdw blurRad="38100" dist="38100" dir="2700000" algn="tl" rotWithShape="0">
                    <a:prstClr val="black"/>
                  </a:outerShdw>
                </a:effectLst>
              </a:rPr>
              <a:t>(12–14)</a:t>
            </a:r>
          </a:p>
          <a:p>
            <a:pPr lvl="1"/>
            <a:r>
              <a:rPr lang="en-US" sz="2800" dirty="0">
                <a:solidFill>
                  <a:srgbClr val="FFD700"/>
                </a:solidFill>
                <a:effectLst>
                  <a:outerShdw blurRad="38100" dist="38100" dir="2700000" algn="tl" rotWithShape="0">
                    <a:prstClr val="black"/>
                  </a:outerShdw>
                </a:effectLst>
                <a:ea typeface="+mj-ea"/>
                <a:cs typeface="+mj-cs"/>
              </a:rPr>
              <a:t>Seven Bowls </a:t>
            </a:r>
            <a:r>
              <a:rPr lang="en-US" sz="2800" dirty="0">
                <a:solidFill>
                  <a:srgbClr val="00FFFF"/>
                </a:solidFill>
                <a:effectLst>
                  <a:outerShdw blurRad="38100" dist="38100" dir="2700000" algn="tl" rotWithShape="0">
                    <a:prstClr val="black"/>
                  </a:outerShdw>
                </a:effectLst>
              </a:rPr>
              <a:t>(15–16) </a:t>
            </a:r>
            <a:endParaRPr lang="en-US" sz="2800" dirty="0">
              <a:solidFill>
                <a:srgbClr val="F5F5F5"/>
              </a:solidFill>
              <a:effectLst>
                <a:outerShdw blurRad="38100" dist="38100" dir="2700000" algn="tl" rotWithShape="0">
                  <a:prstClr val="black"/>
                </a:outerShdw>
              </a:effectLst>
            </a:endParaRPr>
          </a:p>
          <a:p>
            <a:r>
              <a:rPr lang="en-US" sz="3200" dirty="0">
                <a:solidFill>
                  <a:srgbClr val="F5F5F5"/>
                </a:solidFill>
                <a:effectLst>
                  <a:outerShdw blurRad="38100" dist="38100" dir="2700000" algn="tl" rotWithShape="0">
                    <a:prstClr val="black"/>
                  </a:outerShdw>
                </a:effectLst>
                <a:ea typeface="+mj-ea"/>
                <a:cs typeface="+mj-cs"/>
              </a:rPr>
              <a:t>The Fall of Babylon </a:t>
            </a:r>
            <a:r>
              <a:rPr lang="en-US" sz="3200" dirty="0">
                <a:solidFill>
                  <a:srgbClr val="00FFFF"/>
                </a:solidFill>
                <a:effectLst>
                  <a:outerShdw blurRad="38100" dist="38100" dir="2700000" algn="tl" rotWithShape="0">
                    <a:prstClr val="black"/>
                  </a:outerShdw>
                </a:effectLst>
              </a:rPr>
              <a:t>(17:1-19:10) </a:t>
            </a:r>
          </a:p>
          <a:p>
            <a:r>
              <a:rPr lang="en-US" sz="3200" dirty="0">
                <a:solidFill>
                  <a:srgbClr val="F5F5F5"/>
                </a:solidFill>
                <a:effectLst>
                  <a:outerShdw blurRad="38100" dist="38100" dir="2700000" algn="tl" rotWithShape="0">
                    <a:prstClr val="black"/>
                  </a:outerShdw>
                </a:effectLst>
                <a:ea typeface="+mj-ea"/>
                <a:cs typeface="+mj-cs"/>
              </a:rPr>
              <a:t>The Last Battle </a:t>
            </a:r>
            <a:r>
              <a:rPr lang="en-US" sz="3200" dirty="0">
                <a:solidFill>
                  <a:srgbClr val="00FFFF"/>
                </a:solidFill>
                <a:effectLst>
                  <a:outerShdw blurRad="38100" dist="38100" dir="2700000" algn="tl" rotWithShape="0">
                    <a:prstClr val="black"/>
                  </a:outerShdw>
                </a:effectLst>
              </a:rPr>
              <a:t>(19:11-20:15) </a:t>
            </a:r>
          </a:p>
          <a:p>
            <a:r>
              <a:rPr lang="en-US" sz="3200" dirty="0">
                <a:solidFill>
                  <a:srgbClr val="F5F5F5"/>
                </a:solidFill>
                <a:effectLst>
                  <a:outerShdw blurRad="38100" dist="38100" dir="2700000" algn="tl" rotWithShape="0">
                    <a:prstClr val="black"/>
                  </a:outerShdw>
                </a:effectLst>
                <a:ea typeface="+mj-ea"/>
                <a:cs typeface="+mj-cs"/>
              </a:rPr>
              <a:t>The Marriage of Heaven and Earth </a:t>
            </a:r>
            <a:r>
              <a:rPr lang="en-US" sz="3200" dirty="0">
                <a:solidFill>
                  <a:srgbClr val="00FFFF"/>
                </a:solidFill>
                <a:effectLst>
                  <a:outerShdw blurRad="38100" dist="38100" dir="2700000" algn="tl" rotWithShape="0">
                    <a:prstClr val="black"/>
                  </a:outerShdw>
                </a:effectLst>
              </a:rPr>
              <a:t>(21:1-22:5) </a:t>
            </a:r>
          </a:p>
          <a:p>
            <a:r>
              <a:rPr lang="en-US" sz="3200" dirty="0">
                <a:solidFill>
                  <a:srgbClr val="F5F5F5"/>
                </a:solidFill>
                <a:effectLst>
                  <a:outerShdw blurRad="38100" dist="38100" dir="2700000" algn="tl" rotWithShape="0">
                    <a:prstClr val="black"/>
                  </a:outerShdw>
                </a:effectLst>
                <a:ea typeface="+mj-ea"/>
                <a:cs typeface="+mj-cs"/>
              </a:rPr>
              <a:t>Epilogue</a:t>
            </a:r>
            <a:r>
              <a:rPr lang="en-US" sz="3200" dirty="0">
                <a:solidFill>
                  <a:srgbClr val="F5F5F5"/>
                </a:solidFill>
                <a:effectLst>
                  <a:outerShdw blurRad="38100" dist="38100" dir="2700000" algn="tl" rotWithShape="0">
                    <a:prstClr val="black"/>
                  </a:outerShdw>
                </a:effectLst>
              </a:rPr>
              <a:t> </a:t>
            </a:r>
            <a:r>
              <a:rPr lang="en-US" sz="3200" dirty="0">
                <a:solidFill>
                  <a:srgbClr val="00FFFF"/>
                </a:solidFill>
                <a:effectLst>
                  <a:outerShdw blurRad="38100" dist="38100" dir="2700000" algn="tl" rotWithShape="0">
                    <a:prstClr val="black"/>
                  </a:outerShdw>
                </a:effectLst>
              </a:rPr>
              <a:t>(22:6-21) </a:t>
            </a:r>
          </a:p>
          <a:p>
            <a:endParaRPr lang="en-US" sz="3200" dirty="0">
              <a:solidFill>
                <a:srgbClr val="F5F5F5"/>
              </a:solidFill>
              <a:effectLst>
                <a:outerShdw blurRad="50800" dist="38100" dir="2700000" algn="tl" rotWithShape="0">
                  <a:prstClr val="black">
                    <a:alpha val="30000"/>
                  </a:prstClr>
                </a:outerShdw>
              </a:effectLst>
            </a:endParaRPr>
          </a:p>
        </p:txBody>
      </p:sp>
    </p:spTree>
    <p:extLst>
      <p:ext uri="{BB962C8B-B14F-4D97-AF65-F5344CB8AC3E}">
        <p14:creationId xmlns:p14="http://schemas.microsoft.com/office/powerpoint/2010/main" val="14409510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099FC73A-CCD3-51CC-9127-2F793776C95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0050B5D-7359-8C3C-1CD9-0BC4137ACD1E}"/>
              </a:ext>
            </a:extLst>
          </p:cNvPr>
          <p:cNvSpPr>
            <a:spLocks noGrp="1"/>
          </p:cNvSpPr>
          <p:nvPr>
            <p:ph type="title"/>
          </p:nvPr>
        </p:nvSpPr>
        <p:spPr>
          <a:xfrm>
            <a:off x="0" y="1"/>
            <a:ext cx="12226954" cy="616590"/>
          </a:xfrm>
        </p:spPr>
        <p:txBody>
          <a:bodyPr>
            <a:noAutofit/>
          </a:bodyPr>
          <a:lstStyle/>
          <a:p>
            <a:pPr algn="ctr"/>
            <a:r>
              <a:rPr lang="en-US" sz="4800" b="1" dirty="0">
                <a:solidFill>
                  <a:srgbClr val="F5F5F5"/>
                </a:solidFill>
                <a:effectLst>
                  <a:outerShdw blurRad="50800" dist="38100" dir="2700000" algn="tl" rotWithShape="0">
                    <a:prstClr val="black">
                      <a:alpha val="30000"/>
                    </a:prstClr>
                  </a:outerShdw>
                </a:effectLst>
              </a:rPr>
              <a:t>Introduction to Revelation Chapter 12</a:t>
            </a:r>
          </a:p>
        </p:txBody>
      </p:sp>
      <p:sp>
        <p:nvSpPr>
          <p:cNvPr id="2" name="Content Placeholder 1">
            <a:extLst>
              <a:ext uri="{FF2B5EF4-FFF2-40B4-BE49-F238E27FC236}">
                <a16:creationId xmlns:a16="http://schemas.microsoft.com/office/drawing/2014/main" id="{693C3743-1D54-8154-7C7D-D6FC689E0214}"/>
              </a:ext>
            </a:extLst>
          </p:cNvPr>
          <p:cNvSpPr>
            <a:spLocks noGrp="1"/>
          </p:cNvSpPr>
          <p:nvPr>
            <p:ph idx="1"/>
          </p:nvPr>
        </p:nvSpPr>
        <p:spPr>
          <a:xfrm>
            <a:off x="37751" y="713064"/>
            <a:ext cx="12006204" cy="6144937"/>
          </a:xfrm>
        </p:spPr>
        <p:txBody>
          <a:bodyPr>
            <a:normAutofit fontScale="85000" lnSpcReduction="20000"/>
          </a:bodyPr>
          <a:lstStyle/>
          <a:p>
            <a:r>
              <a:rPr lang="en-US" sz="3600" dirty="0">
                <a:solidFill>
                  <a:srgbClr val="F5F5F5"/>
                </a:solidFill>
                <a:effectLst>
                  <a:outerShdw blurRad="50800" dist="38100" dir="2700000" algn="tl" rotWithShape="0">
                    <a:prstClr val="black">
                      <a:alpha val="30000"/>
                    </a:prstClr>
                  </a:outerShdw>
                </a:effectLst>
                <a:ea typeface="+mj-ea"/>
                <a:cs typeface="+mj-cs"/>
              </a:rPr>
              <a:t>Revelation 12 explains the spiritual conflict </a:t>
            </a:r>
            <a:r>
              <a:rPr lang="en-US" sz="3600" b="1" i="1" dirty="0">
                <a:solidFill>
                  <a:srgbClr val="F5F5F5"/>
                </a:solidFill>
                <a:effectLst>
                  <a:outerShdw blurRad="50800" dist="38100" dir="2700000" algn="tl" rotWithShape="0">
                    <a:prstClr val="black">
                      <a:alpha val="30000"/>
                    </a:prstClr>
                  </a:outerShdw>
                </a:effectLst>
                <a:ea typeface="+mj-ea"/>
                <a:cs typeface="+mj-cs"/>
              </a:rPr>
              <a:t>behind</a:t>
            </a:r>
            <a:r>
              <a:rPr lang="en-US" sz="3600" dirty="0">
                <a:solidFill>
                  <a:srgbClr val="F5F5F5"/>
                </a:solidFill>
                <a:effectLst>
                  <a:outerShdw blurRad="50800" dist="38100" dir="2700000" algn="tl" rotWithShape="0">
                    <a:prstClr val="black">
                      <a:alpha val="30000"/>
                    </a:prstClr>
                  </a:outerShdw>
                </a:effectLst>
                <a:ea typeface="+mj-ea"/>
                <a:cs typeface="+mj-cs"/>
              </a:rPr>
              <a:t> the suffering of the first-century church. </a:t>
            </a:r>
          </a:p>
          <a:p>
            <a:r>
              <a:rPr lang="en-US" sz="3600" dirty="0">
                <a:solidFill>
                  <a:srgbClr val="F5F5F5"/>
                </a:solidFill>
                <a:effectLst>
                  <a:outerShdw blurRad="50800" dist="38100" dir="2700000" algn="tl" rotWithShape="0">
                    <a:prstClr val="black">
                      <a:alpha val="30000"/>
                    </a:prstClr>
                  </a:outerShdw>
                </a:effectLst>
                <a:ea typeface="+mj-ea"/>
                <a:cs typeface="+mj-cs"/>
              </a:rPr>
              <a:t>Enemies of the </a:t>
            </a:r>
            <a:r>
              <a:rPr lang="en-US" sz="3600" dirty="0">
                <a:solidFill>
                  <a:srgbClr val="F5F5F5"/>
                </a:solidFill>
                <a:effectLst>
                  <a:outerShdw blurRad="50800" dist="38100" dir="2700000" algn="tl" rotWithShape="0">
                    <a:prstClr val="black">
                      <a:alpha val="30000"/>
                    </a:prstClr>
                  </a:outerShdw>
                </a:effectLst>
              </a:rPr>
              <a:t>first-century church </a:t>
            </a:r>
            <a:r>
              <a:rPr lang="en-US" sz="3600" dirty="0">
                <a:solidFill>
                  <a:srgbClr val="F5F5F5"/>
                </a:solidFill>
                <a:effectLst>
                  <a:outerShdw blurRad="50800" dist="38100" dir="2700000" algn="tl" rotWithShape="0">
                    <a:prstClr val="black">
                      <a:alpha val="30000"/>
                    </a:prstClr>
                  </a:outerShdw>
                </a:effectLst>
                <a:ea typeface="+mj-ea"/>
                <a:cs typeface="+mj-cs"/>
              </a:rPr>
              <a:t>included unbelieving Israel initially, and then eventually, Rome – but </a:t>
            </a:r>
            <a:r>
              <a:rPr lang="en-US" sz="3600" b="1" i="1" dirty="0">
                <a:solidFill>
                  <a:srgbClr val="F5F5F5"/>
                </a:solidFill>
                <a:effectLst>
                  <a:outerShdw blurRad="50800" dist="38100" dir="2700000" algn="tl" rotWithShape="0">
                    <a:prstClr val="black">
                      <a:alpha val="30000"/>
                    </a:prstClr>
                  </a:outerShdw>
                </a:effectLst>
                <a:ea typeface="+mj-ea"/>
                <a:cs typeface="+mj-cs"/>
              </a:rPr>
              <a:t>behind</a:t>
            </a:r>
            <a:r>
              <a:rPr lang="en-US" sz="3600" dirty="0">
                <a:solidFill>
                  <a:srgbClr val="F5F5F5"/>
                </a:solidFill>
                <a:effectLst>
                  <a:outerShdw blurRad="50800" dist="38100" dir="2700000" algn="tl" rotWithShape="0">
                    <a:prstClr val="black">
                      <a:alpha val="30000"/>
                    </a:prstClr>
                  </a:outerShdw>
                </a:effectLst>
                <a:ea typeface="+mj-ea"/>
                <a:cs typeface="+mj-cs"/>
              </a:rPr>
              <a:t> these </a:t>
            </a:r>
            <a:r>
              <a:rPr lang="en-US" sz="3600" b="1" i="1" dirty="0">
                <a:solidFill>
                  <a:srgbClr val="F5F5F5"/>
                </a:solidFill>
                <a:effectLst>
                  <a:outerShdw blurRad="50800" dist="38100" dir="2700000" algn="tl" rotWithShape="0">
                    <a:prstClr val="black">
                      <a:alpha val="30000"/>
                    </a:prstClr>
                  </a:outerShdw>
                </a:effectLst>
                <a:ea typeface="+mj-ea"/>
                <a:cs typeface="+mj-cs"/>
              </a:rPr>
              <a:t>earthly</a:t>
            </a:r>
            <a:r>
              <a:rPr lang="en-US" sz="3600" dirty="0">
                <a:solidFill>
                  <a:srgbClr val="F5F5F5"/>
                </a:solidFill>
                <a:effectLst>
                  <a:outerShdw blurRad="50800" dist="38100" dir="2700000" algn="tl" rotWithShape="0">
                    <a:prstClr val="black">
                      <a:alpha val="30000"/>
                    </a:prstClr>
                  </a:outerShdw>
                </a:effectLst>
                <a:ea typeface="+mj-ea"/>
                <a:cs typeface="+mj-cs"/>
              </a:rPr>
              <a:t> opponents stood Satan and his forces (Ephesians 6:12). </a:t>
            </a:r>
          </a:p>
          <a:p>
            <a:r>
              <a:rPr lang="en-US" sz="3600" dirty="0">
                <a:solidFill>
                  <a:srgbClr val="F5F5F5"/>
                </a:solidFill>
                <a:effectLst>
                  <a:outerShdw blurRad="50800" dist="38100" dir="2700000" algn="tl" rotWithShape="0">
                    <a:prstClr val="black">
                      <a:alpha val="30000"/>
                    </a:prstClr>
                  </a:outerShdw>
                </a:effectLst>
                <a:ea typeface="+mj-ea"/>
                <a:cs typeface="+mj-cs"/>
              </a:rPr>
              <a:t>Chapter 12 reaches back in time to explain the </a:t>
            </a:r>
            <a:r>
              <a:rPr lang="en-US" sz="3600" b="1" i="1" dirty="0">
                <a:solidFill>
                  <a:srgbClr val="F5F5F5"/>
                </a:solidFill>
                <a:effectLst>
                  <a:outerShdw blurRad="50800" dist="38100" dir="2700000" algn="tl" rotWithShape="0">
                    <a:prstClr val="black">
                      <a:alpha val="30000"/>
                    </a:prstClr>
                  </a:outerShdw>
                </a:effectLst>
                <a:ea typeface="+mj-ea"/>
                <a:cs typeface="+mj-cs"/>
              </a:rPr>
              <a:t>origin</a:t>
            </a:r>
            <a:r>
              <a:rPr lang="en-US" sz="3600" dirty="0">
                <a:solidFill>
                  <a:srgbClr val="F5F5F5"/>
                </a:solidFill>
                <a:effectLst>
                  <a:outerShdw blurRad="50800" dist="38100" dir="2700000" algn="tl" rotWithShape="0">
                    <a:prstClr val="black">
                      <a:alpha val="30000"/>
                    </a:prstClr>
                  </a:outerShdw>
                </a:effectLst>
                <a:ea typeface="+mj-ea"/>
                <a:cs typeface="+mj-cs"/>
              </a:rPr>
              <a:t> of the conflict portrayed by the visions that unfold in the book of Revelation. </a:t>
            </a:r>
          </a:p>
          <a:p>
            <a:r>
              <a:rPr lang="en-US" sz="3600" dirty="0">
                <a:solidFill>
                  <a:srgbClr val="F5F5F5"/>
                </a:solidFill>
                <a:effectLst>
                  <a:outerShdw blurRad="50800" dist="38100" dir="2700000" algn="tl" rotWithShape="0">
                    <a:prstClr val="black">
                      <a:alpha val="30000"/>
                    </a:prstClr>
                  </a:outerShdw>
                </a:effectLst>
                <a:ea typeface="+mj-ea"/>
                <a:cs typeface="+mj-cs"/>
              </a:rPr>
              <a:t>The woman, her offspring, and the dragon bring to mind the promise made to Adam and Eve all the way back in the book of Genesis, that the woman’s seed would defeat the serpent (Genesis 3:15).</a:t>
            </a:r>
          </a:p>
          <a:p>
            <a:r>
              <a:rPr lang="en-US" sz="3600" dirty="0">
                <a:solidFill>
                  <a:srgbClr val="F5F5F5"/>
                </a:solidFill>
                <a:effectLst>
                  <a:outerShdw blurRad="50800" dist="38100" dir="2700000" algn="tl" rotWithShape="0">
                    <a:prstClr val="black">
                      <a:alpha val="30000"/>
                    </a:prstClr>
                  </a:outerShdw>
                </a:effectLst>
                <a:ea typeface="+mj-ea"/>
                <a:cs typeface="+mj-cs"/>
              </a:rPr>
              <a:t>As in the previous sections, the primary concern in chapter 12 continues to be the events that would “</a:t>
            </a:r>
            <a:r>
              <a:rPr lang="en-US" sz="3600"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cs typeface="+mj-cs"/>
              </a:rPr>
              <a:t>soon</a:t>
            </a:r>
            <a:r>
              <a:rPr lang="en-US" sz="3600" dirty="0">
                <a:solidFill>
                  <a:srgbClr val="F5F5F5"/>
                </a:solidFill>
                <a:effectLst>
                  <a:outerShdw blurRad="50800" dist="38100" dir="2700000" algn="tl" rotWithShape="0">
                    <a:prstClr val="black">
                      <a:alpha val="30000"/>
                    </a:prstClr>
                  </a:outerShdw>
                </a:effectLst>
                <a:ea typeface="+mj-ea"/>
                <a:cs typeface="+mj-cs"/>
              </a:rPr>
              <a:t>” take place in John’s own time (Revelation 1:1, 3; 22:6, 10). </a:t>
            </a:r>
          </a:p>
          <a:p>
            <a:r>
              <a:rPr lang="en-US" sz="3600" dirty="0">
                <a:solidFill>
                  <a:srgbClr val="F5F5F5"/>
                </a:solidFill>
                <a:effectLst>
                  <a:outerShdw blurRad="50800" dist="38100" dir="2700000" algn="tl" rotWithShape="0">
                    <a:prstClr val="black">
                      <a:alpha val="30000"/>
                    </a:prstClr>
                  </a:outerShdw>
                </a:effectLst>
                <a:ea typeface="+mj-ea"/>
                <a:cs typeface="+mj-cs"/>
              </a:rPr>
              <a:t>By showing Christ as victorious and enthroned, John encourages Christians to remain faithful through the persecution that lies ahead.</a:t>
            </a:r>
          </a:p>
        </p:txBody>
      </p:sp>
    </p:spTree>
    <p:extLst>
      <p:ext uri="{BB962C8B-B14F-4D97-AF65-F5344CB8AC3E}">
        <p14:creationId xmlns:p14="http://schemas.microsoft.com/office/powerpoint/2010/main" val="33301441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p:cTn id="35"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 calcmode="lin" valueType="num">
                                      <p:cBhvr>
                                        <p:cTn id="42"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276A9BF4-CE82-D475-0120-96FF5EDAD2B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F09AAF4-074A-C4CE-3D35-E631976ECAB4}"/>
              </a:ext>
            </a:extLst>
          </p:cNvPr>
          <p:cNvSpPr>
            <a:spLocks noGrp="1"/>
          </p:cNvSpPr>
          <p:nvPr>
            <p:ph type="title"/>
          </p:nvPr>
        </p:nvSpPr>
        <p:spPr>
          <a:xfrm>
            <a:off x="0" y="0"/>
            <a:ext cx="12192000" cy="788565"/>
          </a:xfrm>
        </p:spPr>
        <p:txBody>
          <a:bodyPr>
            <a:noAutofit/>
          </a:bodyPr>
          <a:lstStyle/>
          <a:p>
            <a:pPr algn="ctr"/>
            <a:r>
              <a:rPr lang="en-US" sz="4800" b="1" dirty="0">
                <a:solidFill>
                  <a:srgbClr val="F5F5F5"/>
                </a:solidFill>
                <a:effectLst>
                  <a:outerShdw blurRad="38100" dist="38100" dir="2700000" algn="ctr" rotWithShape="0">
                    <a:schemeClr val="tx1"/>
                  </a:outerShdw>
                </a:effectLst>
                <a:ea typeface="Tahoma" panose="020B0604030504040204" pitchFamily="34" charset="0"/>
                <a:cs typeface="Tahoma" panose="020B0604030504040204" pitchFamily="34" charset="0"/>
              </a:rPr>
              <a:t>The Woman and the Dragon (12:1-6)</a:t>
            </a:r>
          </a:p>
        </p:txBody>
      </p:sp>
      <p:sp>
        <p:nvSpPr>
          <p:cNvPr id="5" name="Content Placeholder 4">
            <a:extLst>
              <a:ext uri="{FF2B5EF4-FFF2-40B4-BE49-F238E27FC236}">
                <a16:creationId xmlns:a16="http://schemas.microsoft.com/office/drawing/2014/main" id="{9D1158BF-0278-FA4A-B8DB-CCEE4A69F238}"/>
              </a:ext>
            </a:extLst>
          </p:cNvPr>
          <p:cNvSpPr>
            <a:spLocks noGrp="1"/>
          </p:cNvSpPr>
          <p:nvPr>
            <p:ph idx="1"/>
          </p:nvPr>
        </p:nvSpPr>
        <p:spPr>
          <a:xfrm>
            <a:off x="323273" y="1040235"/>
            <a:ext cx="11610109" cy="5817765"/>
          </a:xfrm>
        </p:spPr>
        <p:txBody>
          <a:bodyPr>
            <a:normAutofit fontScale="92500" lnSpcReduction="10000"/>
          </a:bodyPr>
          <a:lstStyle/>
          <a:p>
            <a:pPr marL="0" indent="0">
              <a:buNone/>
            </a:pP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a:t>
            </a:r>
            <a:r>
              <a:rPr lang="en-US" sz="37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 great and wondrous sign appeared in heaven: a woman clothed with the sun, with the moon under her feet and a crown of twelve stars on her head.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2</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She was pregnant and cried out in pain as she was about to give birth.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3</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another sign appeared in heaven: an enormous red dragon with seven heads and ten horns and seven crowns on his heads.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4</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His tail swept a third of the stars out of the sky and flung them to the earth. The dragon stood in front of the woman who was about to give birth, so that he might devour her child the moment it was born.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5</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She gave birth to a son, a male child, who will rule all the nations with an iron scepter. And her child was snatched up to God and to his throne.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6</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woman fled into the desert to a place prepared for her by God, where she might be taken care of for 1,260 days. </a:t>
            </a:r>
            <a:r>
              <a:rPr lang="en-US" sz="3600" dirty="0">
                <a:solidFill>
                  <a:srgbClr val="F5F5F5"/>
                </a:solidFill>
                <a:effectLst>
                  <a:outerShdw blurRad="38100" dist="38100" dir="27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(NIV)</a:t>
            </a:r>
            <a:endPar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907567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C453D4CF-01F8-D915-9621-5E28454734AD}"/>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86B12A5C-843A-641D-6BC5-3E8A3F11B652}"/>
              </a:ext>
            </a:extLst>
          </p:cNvPr>
          <p:cNvSpPr>
            <a:spLocks noGrp="1"/>
          </p:cNvSpPr>
          <p:nvPr>
            <p:ph type="title"/>
          </p:nvPr>
        </p:nvSpPr>
        <p:spPr>
          <a:xfrm>
            <a:off x="0" y="0"/>
            <a:ext cx="12192000" cy="872455"/>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 sign appeared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in heaven: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woman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clothed with the sun, with the moon under her feet, and on her head a crown of twelve stars.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45E30558-8571-E21C-A603-B734D32B97F1}"/>
              </a:ext>
            </a:extLst>
          </p:cNvPr>
          <p:cNvSpPr>
            <a:spLocks noGrp="1"/>
          </p:cNvSpPr>
          <p:nvPr>
            <p:ph idx="1"/>
          </p:nvPr>
        </p:nvSpPr>
        <p:spPr>
          <a:xfrm>
            <a:off x="33556" y="935372"/>
            <a:ext cx="12025617" cy="5922628"/>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The word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sign</a:t>
            </a:r>
            <a:r>
              <a:rPr lang="en-US" sz="3200" dirty="0">
                <a:solidFill>
                  <a:srgbClr val="F5F5F5"/>
                </a:solidFill>
                <a:effectLst>
                  <a:outerShdw blurRad="38100" dist="38100" dir="2700000" algn="ctr" rotWithShape="0">
                    <a:schemeClr val="tx1"/>
                  </a:outerShdw>
                </a:effectLst>
              </a:rPr>
              <a:t>” appears here for the </a:t>
            </a:r>
            <a:r>
              <a:rPr lang="en-US" sz="3200" b="1" i="1" dirty="0">
                <a:solidFill>
                  <a:srgbClr val="F5F5F5"/>
                </a:solidFill>
                <a:effectLst>
                  <a:outerShdw blurRad="38100" dist="38100" dir="2700000" algn="ctr" rotWithShape="0">
                    <a:schemeClr val="tx1"/>
                  </a:outerShdw>
                </a:effectLst>
              </a:rPr>
              <a:t>first</a:t>
            </a:r>
            <a:r>
              <a:rPr lang="en-US" sz="3200" dirty="0">
                <a:solidFill>
                  <a:srgbClr val="F5F5F5"/>
                </a:solidFill>
                <a:effectLst>
                  <a:outerShdw blurRad="38100" dist="38100" dir="2700000" algn="ctr" rotWithShape="0">
                    <a:schemeClr val="tx1"/>
                  </a:outerShdw>
                </a:effectLst>
              </a:rPr>
              <a:t> time in the book of Revelation, where it appears a total of </a:t>
            </a:r>
            <a:r>
              <a:rPr lang="en-US" sz="3200" b="1" i="1" dirty="0">
                <a:solidFill>
                  <a:srgbClr val="F5F5F5"/>
                </a:solidFill>
                <a:effectLst>
                  <a:outerShdw blurRad="38100" dist="38100" dir="2700000" algn="ctr" rotWithShape="0">
                    <a:schemeClr val="tx1"/>
                  </a:outerShdw>
                </a:effectLst>
              </a:rPr>
              <a:t>seven</a:t>
            </a:r>
            <a:r>
              <a:rPr lang="en-US" sz="3200" dirty="0">
                <a:solidFill>
                  <a:srgbClr val="F5F5F5"/>
                </a:solidFill>
                <a:effectLst>
                  <a:outerShdw blurRad="38100" dist="38100" dir="2700000" algn="ctr" rotWithShape="0">
                    <a:schemeClr val="tx1"/>
                  </a:outerShdw>
                </a:effectLst>
              </a:rPr>
              <a:t> times: </a:t>
            </a:r>
          </a:p>
          <a:p>
            <a:pPr lvl="1"/>
            <a:r>
              <a:rPr lang="en-US" sz="3200" b="1" i="1" dirty="0">
                <a:solidFill>
                  <a:srgbClr val="F5F5F5"/>
                </a:solidFill>
                <a:effectLst>
                  <a:outerShdw blurRad="38100" dist="38100" dir="2700000" algn="ctr" rotWithShape="0">
                    <a:schemeClr val="tx1"/>
                  </a:outerShdw>
                </a:effectLst>
              </a:rPr>
              <a:t>three</a:t>
            </a:r>
            <a:r>
              <a:rPr lang="en-US" sz="3200" dirty="0">
                <a:solidFill>
                  <a:srgbClr val="F5F5F5"/>
                </a:solidFill>
                <a:effectLst>
                  <a:outerShdw blurRad="38100" dist="38100" dir="2700000" algn="ctr" rotWithShape="0">
                    <a:schemeClr val="tx1"/>
                  </a:outerShdw>
                </a:effectLst>
              </a:rPr>
              <a:t> in the singular (12:1, 3; 15:1) </a:t>
            </a:r>
          </a:p>
          <a:p>
            <a:pPr lvl="1"/>
            <a:r>
              <a:rPr lang="en-US" sz="3200" b="1" i="1" dirty="0">
                <a:solidFill>
                  <a:srgbClr val="F5F5F5"/>
                </a:solidFill>
                <a:effectLst>
                  <a:outerShdw blurRad="38100" dist="38100" dir="2700000" algn="ctr" rotWithShape="0">
                    <a:schemeClr val="tx1"/>
                  </a:outerShdw>
                </a:effectLst>
              </a:rPr>
              <a:t>four</a:t>
            </a:r>
            <a:r>
              <a:rPr lang="en-US" sz="3200" dirty="0">
                <a:solidFill>
                  <a:srgbClr val="F5F5F5"/>
                </a:solidFill>
                <a:effectLst>
                  <a:outerShdw blurRad="38100" dist="38100" dir="2700000" algn="ctr" rotWithShape="0">
                    <a:schemeClr val="tx1"/>
                  </a:outerShdw>
                </a:effectLst>
              </a:rPr>
              <a:t> in the plural (13:13, 14; 16:14; 19:20). </a:t>
            </a:r>
          </a:p>
          <a:p>
            <a:r>
              <a:rPr lang="en-US" sz="3200" dirty="0">
                <a:solidFill>
                  <a:srgbClr val="F5F5F5"/>
                </a:solidFill>
                <a:effectLst>
                  <a:outerShdw blurRad="38100" dist="38100" dir="2700000" algn="ctr" rotWithShape="0">
                    <a:schemeClr val="tx1"/>
                  </a:outerShdw>
                </a:effectLst>
              </a:rPr>
              <a:t>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sign</a:t>
            </a:r>
            <a:r>
              <a:rPr lang="en-US" sz="3200" dirty="0">
                <a:solidFill>
                  <a:srgbClr val="F5F5F5"/>
                </a:solidFill>
                <a:effectLst>
                  <a:outerShdw blurRad="38100" dist="38100" dir="2700000" algn="ctr" rotWithShape="0">
                    <a:schemeClr val="tx1"/>
                  </a:outerShdw>
                </a:effectLst>
              </a:rPr>
              <a:t>” is something remarkable that captures attention, often a miracle –the </a:t>
            </a:r>
            <a:r>
              <a:rPr lang="en-US" sz="3200" b="1" i="1" dirty="0">
                <a:solidFill>
                  <a:srgbClr val="F5F5F5"/>
                </a:solidFill>
                <a:effectLst>
                  <a:outerShdw blurRad="38100" dist="38100" dir="2700000" algn="ctr" rotWithShape="0">
                    <a:schemeClr val="tx1"/>
                  </a:outerShdw>
                </a:effectLst>
              </a:rPr>
              <a:t>Gospel</a:t>
            </a:r>
            <a:r>
              <a:rPr lang="en-US" sz="3200" dirty="0">
                <a:solidFill>
                  <a:srgbClr val="F5F5F5"/>
                </a:solidFill>
                <a:effectLst>
                  <a:outerShdw blurRad="38100" dist="38100" dir="2700000" algn="ctr" rotWithShape="0">
                    <a:schemeClr val="tx1"/>
                  </a:outerShdw>
                </a:effectLst>
              </a:rPr>
              <a:t> of John uses it </a:t>
            </a:r>
            <a:r>
              <a:rPr lang="en-US" sz="3200" b="1" i="1" dirty="0">
                <a:solidFill>
                  <a:srgbClr val="F5F5F5"/>
                </a:solidFill>
                <a:effectLst>
                  <a:outerShdw blurRad="38100" dist="38100" dir="2700000" algn="ctr" rotWithShape="0">
                    <a:schemeClr val="tx1"/>
                  </a:outerShdw>
                </a:effectLst>
              </a:rPr>
              <a:t>frequently</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appeared</a:t>
            </a:r>
            <a:r>
              <a:rPr lang="en-US" sz="3200" dirty="0">
                <a:solidFill>
                  <a:srgbClr val="F5F5F5"/>
                </a:solidFill>
                <a:effectLst>
                  <a:outerShdw blurRad="38100" dist="38100" dir="2700000" algn="ctr" rotWithShape="0">
                    <a:schemeClr val="tx1"/>
                  </a:outerShdw>
                </a:effectLst>
              </a:rPr>
              <a:t>” is an </a:t>
            </a:r>
            <a:r>
              <a:rPr lang="en-US" sz="3200" b="1" i="1" dirty="0">
                <a:solidFill>
                  <a:srgbClr val="F5F5F5"/>
                </a:solidFill>
                <a:effectLst>
                  <a:outerShdw blurRad="38100" dist="38100" dir="2700000" algn="ctr" rotWithShape="0">
                    <a:schemeClr val="tx1"/>
                  </a:outerShdw>
                </a:effectLst>
              </a:rPr>
              <a:t>unusual</a:t>
            </a:r>
            <a:r>
              <a:rPr lang="en-US" sz="3200" dirty="0">
                <a:solidFill>
                  <a:srgbClr val="F5F5F5"/>
                </a:solidFill>
                <a:effectLst>
                  <a:outerShdw blurRad="38100" dist="38100" dir="2700000" algn="ctr" rotWithShape="0">
                    <a:schemeClr val="tx1"/>
                  </a:outerShdw>
                </a:effectLst>
              </a:rPr>
              <a:t> way for John to introduce a vision, since he normally uses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after these things</a:t>
            </a:r>
            <a:r>
              <a:rPr lang="en-US" sz="3200" dirty="0">
                <a:solidFill>
                  <a:srgbClr val="F5F5F5"/>
                </a:solidFill>
                <a:effectLst>
                  <a:outerShdw blurRad="38100" dist="38100" dir="2700000" algn="ctr" rotWithShape="0">
                    <a:schemeClr val="tx1"/>
                  </a:outerShdw>
                </a:effectLst>
              </a:rPr>
              <a:t>” or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 saw</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Consequently, the use of the word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appeared</a:t>
            </a:r>
            <a:r>
              <a:rPr lang="en-US" sz="3200" dirty="0">
                <a:solidFill>
                  <a:srgbClr val="F5F5F5"/>
                </a:solidFill>
                <a:effectLst>
                  <a:outerShdw blurRad="38100" dist="38100" dir="2700000" algn="ctr" rotWithShape="0">
                    <a:schemeClr val="tx1"/>
                  </a:outerShdw>
                </a:effectLst>
              </a:rPr>
              <a:t>” here draws even </a:t>
            </a:r>
            <a:r>
              <a:rPr lang="en-US" sz="3200" b="1" i="1" dirty="0">
                <a:solidFill>
                  <a:srgbClr val="F5F5F5"/>
                </a:solidFill>
                <a:effectLst>
                  <a:outerShdw blurRad="38100" dist="38100" dir="2700000" algn="ctr" rotWithShape="0">
                    <a:schemeClr val="tx1"/>
                  </a:outerShdw>
                </a:effectLst>
              </a:rPr>
              <a:t>more</a:t>
            </a:r>
            <a:r>
              <a:rPr lang="en-US" sz="3200" dirty="0">
                <a:solidFill>
                  <a:srgbClr val="F5F5F5"/>
                </a:solidFill>
                <a:effectLst>
                  <a:outerShdw blurRad="38100" dist="38100" dir="2700000" algn="ctr" rotWithShape="0">
                    <a:schemeClr val="tx1"/>
                  </a:outerShdw>
                </a:effectLst>
              </a:rPr>
              <a:t> attention to this important sign. </a:t>
            </a:r>
          </a:p>
          <a:p>
            <a:r>
              <a:rPr lang="en-US" sz="3200" dirty="0">
                <a:solidFill>
                  <a:srgbClr val="F5F5F5"/>
                </a:solidFill>
                <a:effectLst>
                  <a:outerShdw blurRad="38100" dist="38100" dir="2700000" algn="ctr" rotWithShape="0">
                    <a:schemeClr val="tx1"/>
                  </a:outerShdw>
                </a:effectLst>
              </a:rPr>
              <a:t>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woman</a:t>
            </a:r>
            <a:r>
              <a:rPr lang="en-US" sz="3200" dirty="0">
                <a:solidFill>
                  <a:srgbClr val="F5F5F5"/>
                </a:solidFill>
                <a:effectLst>
                  <a:outerShdw blurRad="38100" dist="38100" dir="2700000" algn="ctr" rotWithShape="0">
                    <a:schemeClr val="tx1"/>
                  </a:outerShdw>
                </a:effectLst>
              </a:rPr>
              <a:t>” and her adversary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 red dragon</a:t>
            </a:r>
            <a:r>
              <a:rPr lang="en-US" sz="3200" dirty="0">
                <a:solidFill>
                  <a:srgbClr val="F5F5F5"/>
                </a:solidFill>
                <a:effectLst>
                  <a:outerShdw blurRad="38100" dist="38100" dir="2700000" algn="ctr" rotWithShape="0">
                    <a:schemeClr val="tx1"/>
                  </a:outerShdw>
                </a:effectLst>
              </a:rPr>
              <a:t>”) are signs that alert readers to the book’s key conflict. </a:t>
            </a:r>
          </a:p>
          <a:p>
            <a:r>
              <a:rPr lang="en-US" sz="3200" dirty="0">
                <a:solidFill>
                  <a:srgbClr val="F5F5F5"/>
                </a:solidFill>
                <a:effectLst>
                  <a:outerShdw blurRad="38100" dist="38100" dir="2700000" algn="ctr" rotWithShape="0">
                    <a:schemeClr val="tx1"/>
                  </a:outerShdw>
                </a:effectLst>
              </a:rPr>
              <a:t>The woman here is called a “</a:t>
            </a:r>
            <a:r>
              <a:rPr lang="en-US" sz="3200" i="1" dirty="0">
                <a:solidFill>
                  <a:srgbClr val="A2FFB3"/>
                </a:solidFill>
                <a:effectLst>
                  <a:outerShdw blurRad="38100" dist="38100" dir="2700000" algn="ctr" rotWithShape="0">
                    <a:prstClr val="black"/>
                  </a:outerShdw>
                </a:effectLst>
                <a:latin typeface="Cambria" panose="02040503050406030204" pitchFamily="18" charset="0"/>
                <a:ea typeface="Cambria" panose="02040503050406030204" pitchFamily="18" charset="0"/>
              </a:rPr>
              <a:t>great</a:t>
            </a:r>
            <a:r>
              <a:rPr lang="en-US" sz="3200" i="1" dirty="0">
                <a:solidFill>
                  <a:srgbClr val="99FFFF"/>
                </a:solidFill>
                <a:effectLst>
                  <a:outerShdw blurRad="38100" dist="38100" dir="2700000" algn="ctr" rotWithShape="0">
                    <a:prstClr val="black"/>
                  </a:outerShdw>
                </a:effectLst>
                <a:latin typeface="Cambria" panose="02040503050406030204" pitchFamily="18" charset="0"/>
                <a:ea typeface="Cambria" panose="02040503050406030204" pitchFamily="18" charset="0"/>
              </a:rPr>
              <a:t> sign</a:t>
            </a:r>
            <a:r>
              <a:rPr lang="en-US" sz="3200" dirty="0">
                <a:solidFill>
                  <a:srgbClr val="F5F5F5"/>
                </a:solidFill>
                <a:effectLst>
                  <a:outerShdw blurRad="38100" dist="38100" dir="2700000" algn="ctr" rotWithShape="0">
                    <a:schemeClr val="tx1"/>
                  </a:outerShdw>
                </a:effectLst>
              </a:rPr>
              <a:t>,” while the dragon, who first appears in verse 3, is called only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another</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sign</a:t>
            </a:r>
            <a:r>
              <a:rPr lang="en-US" sz="3200" dirty="0">
                <a:solidFill>
                  <a:srgbClr val="F5F5F5"/>
                </a:solidFill>
                <a:effectLst>
                  <a:outerShdw blurRad="38100" dist="38100" dir="2700000" algn="ctr" rotWithShape="0">
                    <a:schemeClr val="tx1"/>
                  </a:outerShdw>
                </a:effectLst>
              </a:rPr>
              <a:t>,” even though he is “</a:t>
            </a:r>
            <a:r>
              <a:rPr lang="en-US" sz="3200" i="1" dirty="0">
                <a:solidFill>
                  <a:srgbClr val="99FFFF"/>
                </a:solidFill>
                <a:effectLst>
                  <a:outerShdw blurRad="38100" dist="38100" dir="2700000" algn="ctr" rotWithShape="0">
                    <a:prstClr val="black"/>
                  </a:outerShdw>
                </a:effectLst>
                <a:latin typeface="Cambria" panose="02040503050406030204" pitchFamily="18" charset="0"/>
                <a:ea typeface="Cambria" panose="02040503050406030204" pitchFamily="18" charset="0"/>
              </a:rPr>
              <a:t>great</a:t>
            </a:r>
            <a:r>
              <a:rPr lang="en-US" sz="3200" dirty="0">
                <a:solidFill>
                  <a:srgbClr val="F5F5F5"/>
                </a:solidFill>
                <a:effectLst>
                  <a:outerShdw blurRad="38100" dist="38100" dir="2700000" algn="ctr" rotWithShape="0">
                    <a:schemeClr val="tx1"/>
                  </a:outerShdw>
                </a:effectLst>
              </a:rPr>
              <a:t>” (or, as the NIV translates it, “</a:t>
            </a:r>
            <a:r>
              <a:rPr lang="en-US" sz="3200" i="1" dirty="0">
                <a:solidFill>
                  <a:srgbClr val="99FFFF"/>
                </a:solidFill>
                <a:effectLst>
                  <a:outerShdw blurRad="38100" dist="38100" dir="2700000" algn="ctr" rotWithShape="0">
                    <a:prstClr val="black"/>
                  </a:outerShdw>
                </a:effectLst>
                <a:latin typeface="Cambria" panose="02040503050406030204" pitchFamily="18" charset="0"/>
                <a:ea typeface="Cambria" panose="02040503050406030204" pitchFamily="18" charset="0"/>
              </a:rPr>
              <a:t>enormous</a:t>
            </a:r>
            <a:r>
              <a:rPr lang="en-US" sz="3200" dirty="0">
                <a:solidFill>
                  <a:srgbClr val="F5F5F5"/>
                </a:solidFill>
                <a:effectLst>
                  <a:outerShdw blurRad="38100" dist="38100" dir="2700000" algn="ctr" rotWithShape="0">
                    <a:schemeClr val="tx1"/>
                  </a:outerShdw>
                </a:effectLst>
              </a:rPr>
              <a:t>”) in size. </a:t>
            </a:r>
          </a:p>
        </p:txBody>
      </p:sp>
    </p:spTree>
    <p:extLst>
      <p:ext uri="{BB962C8B-B14F-4D97-AF65-F5344CB8AC3E}">
        <p14:creationId xmlns:p14="http://schemas.microsoft.com/office/powerpoint/2010/main" val="33144376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 calcmode="lin" valueType="num">
                                      <p:cBhvr>
                                        <p:cTn id="56"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CC6B7F9A-B83B-15EF-1C59-F17B8D1449D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2005E71-8972-E88B-9962-CC3A912BABCE}"/>
              </a:ext>
            </a:extLst>
          </p:cNvPr>
          <p:cNvSpPr>
            <a:spLocks noGrp="1"/>
          </p:cNvSpPr>
          <p:nvPr>
            <p:ph type="title"/>
          </p:nvPr>
        </p:nvSpPr>
        <p:spPr>
          <a:xfrm>
            <a:off x="0" y="0"/>
            <a:ext cx="12192000" cy="872455"/>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sign appeared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heaven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 woman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clothed with the sun, with the moon under her feet, and on her head a crown of twelve stars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4EB84E40-9388-DC2C-04A6-9AB2711A8C9A}"/>
              </a:ext>
            </a:extLst>
          </p:cNvPr>
          <p:cNvSpPr>
            <a:spLocks noGrp="1"/>
          </p:cNvSpPr>
          <p:nvPr>
            <p:ph idx="1"/>
          </p:nvPr>
        </p:nvSpPr>
        <p:spPr>
          <a:xfrm>
            <a:off x="33556" y="1057013"/>
            <a:ext cx="12025617" cy="5800987"/>
          </a:xfrm>
        </p:spPr>
        <p:txBody>
          <a:bodyPr>
            <a:normAutofit fontScale="92500" lnSpcReduction="20000"/>
          </a:bodyPr>
          <a:lstStyle/>
          <a:p>
            <a:r>
              <a:rPr lang="en-US" sz="3600" dirty="0">
                <a:solidFill>
                  <a:srgbClr val="F5F5F5"/>
                </a:solidFill>
                <a:effectLst>
                  <a:outerShdw blurRad="38100" dist="38100" dir="2700000" algn="ctr" rotWithShape="0">
                    <a:schemeClr val="tx1"/>
                  </a:outerShdw>
                </a:effectLst>
              </a:rPr>
              <a:t>“</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heaven</a:t>
            </a:r>
            <a:r>
              <a:rPr lang="en-US" sz="3600" dirty="0">
                <a:solidFill>
                  <a:srgbClr val="F5F5F5"/>
                </a:solidFill>
                <a:effectLst>
                  <a:outerShdw blurRad="38100" dist="38100" dir="2700000" algn="ctr" rotWithShape="0">
                    <a:schemeClr val="tx1"/>
                  </a:outerShdw>
                </a:effectLst>
              </a:rPr>
              <a:t>” refers to the abode of God where these things take place: </a:t>
            </a:r>
          </a:p>
          <a:p>
            <a:pPr lvl="1"/>
            <a:r>
              <a:rPr lang="en-US" sz="3300" dirty="0">
                <a:solidFill>
                  <a:srgbClr val="F5F5F5"/>
                </a:solidFill>
                <a:effectLst>
                  <a:outerShdw blurRad="38100" dist="38100" dir="2700000" algn="ctr" rotWithShape="0">
                    <a:schemeClr val="tx1"/>
                  </a:outerShdw>
                </a:effectLst>
              </a:rPr>
              <a:t>The preceding verse talks about the </a:t>
            </a:r>
            <a:r>
              <a:rPr lang="en-US" sz="3300" b="1" i="1" dirty="0">
                <a:solidFill>
                  <a:srgbClr val="F5F5F5"/>
                </a:solidFill>
                <a:effectLst>
                  <a:outerShdw blurRad="38100" dist="38100" dir="2700000" algn="ctr" rotWithShape="0">
                    <a:schemeClr val="tx1"/>
                  </a:outerShdw>
                </a:effectLst>
              </a:rPr>
              <a:t>temple</a:t>
            </a:r>
            <a:r>
              <a:rPr lang="en-US" sz="3300" dirty="0">
                <a:solidFill>
                  <a:srgbClr val="F5F5F5"/>
                </a:solidFill>
                <a:effectLst>
                  <a:outerShdw blurRad="38100" dist="38100" dir="2700000" algn="ctr" rotWithShape="0">
                    <a:schemeClr val="tx1"/>
                  </a:outerShdw>
                </a:effectLst>
              </a:rPr>
              <a:t> “</a:t>
            </a:r>
            <a:r>
              <a:rPr lang="en-US" sz="33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heaven</a:t>
            </a:r>
            <a:r>
              <a:rPr lang="en-US" sz="3300" dirty="0">
                <a:solidFill>
                  <a:srgbClr val="F5F5F5"/>
                </a:solidFill>
                <a:effectLst>
                  <a:outerShdw blurRad="38100" dist="38100" dir="2700000" algn="ctr" rotWithShape="0">
                    <a:schemeClr val="tx1"/>
                  </a:outerShdw>
                </a:effectLst>
              </a:rPr>
              <a:t>” (11:19). </a:t>
            </a:r>
          </a:p>
          <a:p>
            <a:pPr lvl="1"/>
            <a:r>
              <a:rPr lang="en-US" sz="3300" dirty="0">
                <a:solidFill>
                  <a:srgbClr val="F5F5F5"/>
                </a:solidFill>
                <a:effectLst>
                  <a:outerShdw blurRad="38100" dist="38100" dir="2700000" algn="ctr" rotWithShape="0">
                    <a:schemeClr val="tx1"/>
                  </a:outerShdw>
                </a:effectLst>
              </a:rPr>
              <a:t>Later </a:t>
            </a:r>
            <a:r>
              <a:rPr lang="en-US" sz="3300" b="1" i="1" dirty="0">
                <a:solidFill>
                  <a:srgbClr val="F5F5F5"/>
                </a:solidFill>
                <a:effectLst>
                  <a:outerShdw blurRad="38100" dist="38100" dir="2700000" algn="ctr" rotWithShape="0">
                    <a:schemeClr val="tx1"/>
                  </a:outerShdw>
                </a:effectLst>
              </a:rPr>
              <a:t>Michael and his angels </a:t>
            </a:r>
            <a:r>
              <a:rPr lang="en-US" sz="3300" dirty="0">
                <a:solidFill>
                  <a:srgbClr val="F5F5F5"/>
                </a:solidFill>
                <a:effectLst>
                  <a:outerShdw blurRad="38100" dist="38100" dir="2700000" algn="ctr" rotWithShape="0">
                    <a:schemeClr val="tx1"/>
                  </a:outerShdw>
                </a:effectLst>
              </a:rPr>
              <a:t>are said to be “</a:t>
            </a:r>
            <a:r>
              <a:rPr lang="en-US" sz="33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heaven</a:t>
            </a:r>
            <a:r>
              <a:rPr lang="en-US" sz="3300" dirty="0">
                <a:solidFill>
                  <a:srgbClr val="F5F5F5"/>
                </a:solidFill>
                <a:effectLst>
                  <a:outerShdw blurRad="38100" dist="38100" dir="2700000" algn="ctr" rotWithShape="0">
                    <a:schemeClr val="tx1"/>
                  </a:outerShdw>
                </a:effectLst>
              </a:rPr>
              <a:t>” (12:7)</a:t>
            </a:r>
          </a:p>
          <a:p>
            <a:pPr lvl="1"/>
            <a:r>
              <a:rPr lang="en-US" sz="3300" dirty="0">
                <a:solidFill>
                  <a:srgbClr val="F5F5F5"/>
                </a:solidFill>
                <a:effectLst>
                  <a:outerShdw blurRad="38100" dist="38100" dir="2700000" algn="ctr" rotWithShape="0">
                    <a:schemeClr val="tx1"/>
                  </a:outerShdw>
                </a:effectLst>
              </a:rPr>
              <a:t>After that we are told that </a:t>
            </a:r>
            <a:r>
              <a:rPr lang="en-US" sz="3300" b="1" i="1" dirty="0">
                <a:solidFill>
                  <a:srgbClr val="F5F5F5"/>
                </a:solidFill>
                <a:effectLst>
                  <a:outerShdw blurRad="38100" dist="38100" dir="2700000" algn="ctr" rotWithShape="0">
                    <a:schemeClr val="tx1"/>
                  </a:outerShdw>
                </a:effectLst>
              </a:rPr>
              <a:t>Satan</a:t>
            </a:r>
            <a:r>
              <a:rPr lang="en-US" sz="3300" dirty="0">
                <a:solidFill>
                  <a:srgbClr val="F5F5F5"/>
                </a:solidFill>
                <a:effectLst>
                  <a:outerShdw blurRad="38100" dist="38100" dir="2700000" algn="ctr" rotWithShape="0">
                    <a:schemeClr val="tx1"/>
                  </a:outerShdw>
                </a:effectLst>
              </a:rPr>
              <a:t> is cast </a:t>
            </a:r>
            <a:r>
              <a:rPr lang="en-US" sz="3300" b="1" i="1" dirty="0">
                <a:solidFill>
                  <a:srgbClr val="F5F5F5"/>
                </a:solidFill>
                <a:effectLst>
                  <a:outerShdw blurRad="38100" dist="38100" dir="2700000" algn="ctr" rotWithShape="0">
                    <a:schemeClr val="tx1"/>
                  </a:outerShdw>
                </a:effectLst>
              </a:rPr>
              <a:t>out</a:t>
            </a:r>
            <a:r>
              <a:rPr lang="en-US" sz="3300" dirty="0">
                <a:solidFill>
                  <a:srgbClr val="F5F5F5"/>
                </a:solidFill>
                <a:effectLst>
                  <a:outerShdw blurRad="38100" dist="38100" dir="2700000" algn="ctr" rotWithShape="0">
                    <a:schemeClr val="tx1"/>
                  </a:outerShdw>
                </a:effectLst>
              </a:rPr>
              <a:t> of “</a:t>
            </a:r>
            <a:r>
              <a:rPr lang="en-US" sz="33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heaven</a:t>
            </a:r>
            <a:r>
              <a:rPr lang="en-US" sz="3300" dirty="0">
                <a:solidFill>
                  <a:srgbClr val="F5F5F5"/>
                </a:solidFill>
                <a:effectLst>
                  <a:outerShdw blurRad="38100" dist="38100" dir="2700000" algn="ctr" rotWithShape="0">
                    <a:schemeClr val="tx1"/>
                  </a:outerShdw>
                </a:effectLst>
              </a:rPr>
              <a:t>” so he can no longer accuse the saints before God’s throne (12:8–9; cf. Job 1:6–12; 2:1–7) </a:t>
            </a:r>
          </a:p>
          <a:p>
            <a:pPr lvl="1"/>
            <a:r>
              <a:rPr lang="en-US" sz="3300" dirty="0">
                <a:solidFill>
                  <a:srgbClr val="F5F5F5"/>
                </a:solidFill>
                <a:effectLst>
                  <a:outerShdw blurRad="38100" dist="38100" dir="2700000" algn="ctr" rotWithShape="0">
                    <a:schemeClr val="tx1"/>
                  </a:outerShdw>
                </a:effectLst>
              </a:rPr>
              <a:t>Then after that we’re told that a  “</a:t>
            </a:r>
            <a:r>
              <a:rPr lang="en-US" sz="3300" i="1" dirty="0">
                <a:solidFill>
                  <a:srgbClr val="99FFFF"/>
                </a:solidFill>
                <a:effectLst>
                  <a:outerShdw blurRad="38100" dist="38100" dir="2700000" algn="ctr" rotWithShape="0">
                    <a:prstClr val="black"/>
                  </a:outerShdw>
                </a:effectLst>
                <a:latin typeface="Cambria" panose="02040503050406030204" pitchFamily="18" charset="0"/>
                <a:ea typeface="Cambria" panose="02040503050406030204" pitchFamily="18" charset="0"/>
              </a:rPr>
              <a:t>loud voice in heaven</a:t>
            </a:r>
            <a:r>
              <a:rPr lang="en-US" sz="3300" dirty="0">
                <a:solidFill>
                  <a:srgbClr val="F5F5F5"/>
                </a:solidFill>
                <a:effectLst>
                  <a:outerShdw blurRad="38100" dist="38100" dir="2700000" algn="ctr" rotWithShape="0">
                    <a:prstClr val="black"/>
                  </a:outerShdw>
                </a:effectLst>
              </a:rPr>
              <a:t>” </a:t>
            </a:r>
            <a:r>
              <a:rPr lang="en-US" sz="3300" dirty="0">
                <a:solidFill>
                  <a:srgbClr val="F5F5F5"/>
                </a:solidFill>
                <a:effectLst>
                  <a:outerShdw blurRad="38100" dist="38100" dir="2700000" algn="ctr" rotWithShape="0">
                    <a:schemeClr val="tx1"/>
                  </a:outerShdw>
                </a:effectLst>
              </a:rPr>
              <a:t>speaks of God and Christ (12:10). </a:t>
            </a:r>
          </a:p>
          <a:p>
            <a:pPr lvl="1"/>
            <a:r>
              <a:rPr lang="en-US" sz="3300" dirty="0">
                <a:solidFill>
                  <a:srgbClr val="F5F5F5"/>
                </a:solidFill>
                <a:effectLst>
                  <a:outerShdw blurRad="38100" dist="38100" dir="2700000" algn="ctr" rotWithShape="0">
                    <a:schemeClr val="tx1"/>
                  </a:outerShdw>
                </a:effectLst>
              </a:rPr>
              <a:t>John here continues to gives us the </a:t>
            </a:r>
            <a:r>
              <a:rPr lang="en-US" sz="3300" b="1" i="1" dirty="0">
                <a:solidFill>
                  <a:srgbClr val="F5F5F5"/>
                </a:solidFill>
                <a:effectLst>
                  <a:outerShdw blurRad="38100" dist="38100" dir="2700000" algn="ctr" rotWithShape="0">
                    <a:schemeClr val="tx1"/>
                  </a:outerShdw>
                </a:effectLst>
              </a:rPr>
              <a:t>heavenly view </a:t>
            </a:r>
            <a:r>
              <a:rPr lang="en-US" sz="3300" dirty="0">
                <a:solidFill>
                  <a:srgbClr val="F5F5F5"/>
                </a:solidFill>
                <a:effectLst>
                  <a:outerShdw blurRad="38100" dist="38100" dir="2700000" algn="ctr" rotWithShape="0">
                    <a:schemeClr val="tx1"/>
                  </a:outerShdw>
                </a:effectLst>
              </a:rPr>
              <a:t>of earthly events, as he himself has been </a:t>
            </a:r>
            <a:r>
              <a:rPr lang="en-US" sz="3300" b="1" i="1" dirty="0">
                <a:solidFill>
                  <a:srgbClr val="F5F5F5"/>
                </a:solidFill>
                <a:effectLst>
                  <a:outerShdw blurRad="38100" dist="38100" dir="2700000" algn="ctr" rotWithShape="0">
                    <a:schemeClr val="tx1"/>
                  </a:outerShdw>
                </a:effectLst>
              </a:rPr>
              <a:t>caught up </a:t>
            </a:r>
            <a:r>
              <a:rPr lang="en-US" sz="3300" dirty="0">
                <a:solidFill>
                  <a:srgbClr val="F5F5F5"/>
                </a:solidFill>
                <a:effectLst>
                  <a:outerShdw blurRad="38100" dist="38100" dir="2700000" algn="ctr" rotWithShape="0">
                    <a:schemeClr val="tx1"/>
                  </a:outerShdw>
                </a:effectLst>
              </a:rPr>
              <a:t>to “</a:t>
            </a:r>
            <a:r>
              <a:rPr lang="en-US" sz="3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heaven</a:t>
            </a:r>
            <a:r>
              <a:rPr lang="en-US" sz="3300" dirty="0">
                <a:solidFill>
                  <a:srgbClr val="F5F5F5"/>
                </a:solidFill>
                <a:effectLst>
                  <a:outerShdw blurRad="38100" dist="38100" dir="2700000" algn="ctr" rotWithShape="0">
                    <a:schemeClr val="tx1"/>
                  </a:outerShdw>
                </a:effectLst>
              </a:rPr>
              <a:t>” (4:1–2).</a:t>
            </a:r>
          </a:p>
          <a:p>
            <a:r>
              <a:rPr lang="en-US" sz="3600" dirty="0">
                <a:solidFill>
                  <a:srgbClr val="F5F5F5"/>
                </a:solidFill>
                <a:effectLst>
                  <a:outerShdw blurRad="38100" dist="38100" dir="2700000" algn="ctr" rotWithShape="0">
                    <a:schemeClr val="tx1"/>
                  </a:outerShdw>
                </a:effectLst>
              </a:rPr>
              <a:t>From heaven’s perspective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woman</a:t>
            </a:r>
            <a:r>
              <a:rPr lang="en-US" sz="3600" dirty="0">
                <a:solidFill>
                  <a:srgbClr val="F5F5F5"/>
                </a:solidFill>
                <a:effectLst>
                  <a:outerShdw blurRad="38100" dist="38100" dir="2700000" algn="ctr" rotWithShape="0">
                    <a:schemeClr val="tx1"/>
                  </a:outerShdw>
                </a:effectLst>
              </a:rPr>
              <a:t>” is not only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a:t>
            </a:r>
            <a:r>
              <a:rPr lang="en-US" sz="3600" dirty="0">
                <a:solidFill>
                  <a:srgbClr val="F5F5F5"/>
                </a:solidFill>
                <a:effectLst>
                  <a:outerShdw blurRad="38100" dist="38100" dir="2700000" algn="ctr" rotWithShape="0">
                    <a:schemeClr val="tx1"/>
                  </a:outerShdw>
                </a:effectLst>
              </a:rPr>
              <a:t>”, but she is also </a:t>
            </a:r>
            <a:r>
              <a:rPr lang="en-US" sz="3600" b="1" i="1" dirty="0">
                <a:solidFill>
                  <a:srgbClr val="F5F5F5"/>
                </a:solidFill>
                <a:effectLst>
                  <a:outerShdw blurRad="38100" dist="38100" dir="2700000" algn="ctr" rotWithShape="0">
                    <a:schemeClr val="tx1"/>
                  </a:outerShdw>
                </a:effectLst>
              </a:rPr>
              <a:t>glorious</a:t>
            </a:r>
            <a:r>
              <a:rPr lang="en-US" sz="3600" dirty="0">
                <a:solidFill>
                  <a:srgbClr val="F5F5F5"/>
                </a:solidFill>
                <a:effectLst>
                  <a:outerShdw blurRad="38100" dist="38100" dir="2700000" algn="ctr" rotWithShape="0">
                    <a:schemeClr val="tx1"/>
                  </a:outerShdw>
                </a:effectLst>
              </a:rPr>
              <a:t>:</a:t>
            </a:r>
          </a:p>
          <a:p>
            <a:r>
              <a:rPr lang="en-US" sz="3600" dirty="0">
                <a:solidFill>
                  <a:srgbClr val="F5F5F5"/>
                </a:solidFill>
                <a:effectLst>
                  <a:outerShdw blurRad="38100" dist="38100" dir="2700000" algn="ctr" rotWithShape="0">
                    <a:schemeClr val="tx1"/>
                  </a:outerShdw>
                </a:effectLst>
              </a:rPr>
              <a:t>For she is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clothed with the sun, with the moon under her feet, and on her head a crown of twelve stars</a:t>
            </a:r>
            <a:r>
              <a:rPr lang="en-US" sz="3600" dirty="0">
                <a:solidFill>
                  <a:srgbClr val="F5F5F5"/>
                </a:solidFill>
                <a:effectLst>
                  <a:outerShdw blurRad="38100" dist="38100" dir="2700000" algn="ctr" rotWithShape="0">
                    <a:schemeClr val="tx1"/>
                  </a:outerShdw>
                </a:effectLst>
              </a:rPr>
              <a:t>”. </a:t>
            </a:r>
          </a:p>
        </p:txBody>
      </p:sp>
    </p:spTree>
    <p:extLst>
      <p:ext uri="{BB962C8B-B14F-4D97-AF65-F5344CB8AC3E}">
        <p14:creationId xmlns:p14="http://schemas.microsoft.com/office/powerpoint/2010/main" val="31732737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p:cTn id="49"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CFE27518-7495-B443-E75A-734D1836B7C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51CBF41-02FB-B345-FDCA-6175A410335B}"/>
              </a:ext>
            </a:extLst>
          </p:cNvPr>
          <p:cNvSpPr>
            <a:spLocks noGrp="1"/>
          </p:cNvSpPr>
          <p:nvPr>
            <p:ph type="title"/>
          </p:nvPr>
        </p:nvSpPr>
        <p:spPr>
          <a:xfrm>
            <a:off x="0" y="1"/>
            <a:ext cx="12192000" cy="746620"/>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 great sign appeared in heaven: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woman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clothed with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sun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with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moon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under her feet, and on her head a crown of twelve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stars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B3DED8B1-02F1-8F31-1F99-EC0217AD5125}"/>
              </a:ext>
            </a:extLst>
          </p:cNvPr>
          <p:cNvSpPr>
            <a:spLocks noGrp="1"/>
          </p:cNvSpPr>
          <p:nvPr>
            <p:ph idx="1"/>
          </p:nvPr>
        </p:nvSpPr>
        <p:spPr>
          <a:xfrm>
            <a:off x="0" y="805344"/>
            <a:ext cx="12151453" cy="6052658"/>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sun</a:t>
            </a:r>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moon</a:t>
            </a:r>
            <a:r>
              <a:rPr lang="en-US" sz="3200" dirty="0">
                <a:solidFill>
                  <a:srgbClr val="F5F5F5"/>
                </a:solidFill>
                <a:effectLst>
                  <a:outerShdw blurRad="38100" dist="38100" dir="2700000" algn="ctr" rotWithShape="0">
                    <a:schemeClr val="tx1"/>
                  </a:outerShdw>
                </a:effectLst>
              </a:rPr>
              <a:t>” and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stars</a:t>
            </a:r>
            <a:r>
              <a:rPr lang="en-US" sz="3200" dirty="0">
                <a:solidFill>
                  <a:srgbClr val="F5F5F5"/>
                </a:solidFill>
                <a:effectLst>
                  <a:outerShdw blurRad="38100" dist="38100" dir="2700000" algn="ctr" rotWithShape="0">
                    <a:schemeClr val="tx1"/>
                  </a:outerShdw>
                </a:effectLst>
              </a:rPr>
              <a:t>” are the complete biblical description of light-bearing heavenly bodies going all the way back to Genesis (Gen 1:16). </a:t>
            </a:r>
          </a:p>
          <a:p>
            <a:r>
              <a:rPr lang="en-US" sz="3200" dirty="0">
                <a:solidFill>
                  <a:srgbClr val="F5F5F5"/>
                </a:solidFill>
                <a:effectLst>
                  <a:outerShdw blurRad="38100" dist="38100" dir="2700000" algn="ctr" rotWithShape="0">
                    <a:schemeClr val="tx1"/>
                  </a:outerShdw>
                </a:effectLst>
              </a:rPr>
              <a:t>In fact, these light-bearing heavenly bodies are set in the heavens by God at the </a:t>
            </a:r>
            <a:r>
              <a:rPr lang="en-US" sz="3200" b="1" i="1" dirty="0">
                <a:solidFill>
                  <a:srgbClr val="F5F5F5"/>
                </a:solidFill>
                <a:effectLst>
                  <a:outerShdw blurRad="38100" dist="38100" dir="2700000" algn="ctr" rotWithShape="0">
                    <a:schemeClr val="tx1"/>
                  </a:outerShdw>
                </a:effectLst>
              </a:rPr>
              <a:t>beginning</a:t>
            </a:r>
            <a:r>
              <a:rPr lang="en-US" sz="3200" dirty="0">
                <a:solidFill>
                  <a:srgbClr val="F5F5F5"/>
                </a:solidFill>
                <a:effectLst>
                  <a:outerShdw blurRad="38100" dist="38100" dir="2700000" algn="ctr" rotWithShape="0">
                    <a:schemeClr val="tx1"/>
                  </a:outerShdw>
                </a:effectLst>
              </a:rPr>
              <a:t> of Creation for the purpose of </a:t>
            </a:r>
            <a:r>
              <a:rPr lang="en-US" sz="3200" b="1" i="1" dirty="0">
                <a:solidFill>
                  <a:srgbClr val="F5F5F5"/>
                </a:solidFill>
                <a:effectLst>
                  <a:outerShdw blurRad="38100" dist="38100" dir="2700000" algn="ctr" rotWithShape="0">
                    <a:schemeClr val="tx1"/>
                  </a:outerShdw>
                </a:effectLst>
              </a:rPr>
              <a:t>giving light </a:t>
            </a:r>
            <a:r>
              <a:rPr lang="en-US" sz="3200" dirty="0">
                <a:solidFill>
                  <a:srgbClr val="F5F5F5"/>
                </a:solidFill>
                <a:effectLst>
                  <a:outerShdw blurRad="38100" dist="38100" dir="2700000" algn="ctr" rotWithShape="0">
                    <a:schemeClr val="tx1"/>
                  </a:outerShdw>
                </a:effectLst>
              </a:rPr>
              <a:t>to the earth (Gen 1:17), </a:t>
            </a:r>
          </a:p>
          <a:p>
            <a:r>
              <a:rPr lang="en-US" sz="3200" dirty="0">
                <a:solidFill>
                  <a:srgbClr val="F5F5F5"/>
                </a:solidFill>
                <a:effectLst>
                  <a:outerShdw blurRad="38100" dist="38100" dir="2700000" algn="ctr" rotWithShape="0">
                    <a:schemeClr val="tx1"/>
                  </a:outerShdw>
                </a:effectLst>
              </a:rPr>
              <a:t>And now we see here that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woman</a:t>
            </a:r>
            <a:r>
              <a:rPr lang="en-US" sz="3200" dirty="0">
                <a:solidFill>
                  <a:srgbClr val="F5F5F5"/>
                </a:solidFill>
                <a:effectLst>
                  <a:outerShdw blurRad="38100" dist="38100" dir="2700000" algn="ctr" rotWithShape="0">
                    <a:schemeClr val="tx1"/>
                  </a:outerShdw>
                </a:effectLst>
              </a:rPr>
              <a:t>” is </a:t>
            </a:r>
            <a:r>
              <a:rPr lang="en-US" sz="3200" b="1" i="1" dirty="0">
                <a:solidFill>
                  <a:srgbClr val="F5F5F5"/>
                </a:solidFill>
                <a:effectLst>
                  <a:outerShdw blurRad="38100" dist="38100" dir="2700000" algn="ctr" rotWithShape="0">
                    <a:schemeClr val="tx1"/>
                  </a:outerShdw>
                </a:effectLst>
              </a:rPr>
              <a:t>arrayed in light </a:t>
            </a:r>
            <a:r>
              <a:rPr lang="en-US" sz="3200" dirty="0">
                <a:solidFill>
                  <a:srgbClr val="F5F5F5"/>
                </a:solidFill>
                <a:effectLst>
                  <a:outerShdw blurRad="38100" dist="38100" dir="2700000" algn="ctr" rotWithShape="0">
                    <a:schemeClr val="tx1"/>
                  </a:outerShdw>
                </a:effectLst>
              </a:rPr>
              <a:t>from her </a:t>
            </a:r>
            <a:r>
              <a:rPr lang="en-US" sz="3200" b="1" i="1" dirty="0">
                <a:solidFill>
                  <a:srgbClr val="F5F5F5"/>
                </a:solidFill>
                <a:effectLst>
                  <a:outerShdw blurRad="38100" dist="38100" dir="2700000" algn="ctr" rotWithShape="0">
                    <a:schemeClr val="tx1"/>
                  </a:outerShdw>
                </a:effectLst>
              </a:rPr>
              <a:t>head</a:t>
            </a:r>
            <a:r>
              <a:rPr lang="en-US" sz="3200" dirty="0">
                <a:solidFill>
                  <a:srgbClr val="F5F5F5"/>
                </a:solidFill>
                <a:effectLst>
                  <a:outerShdw blurRad="38100" dist="38100" dir="2700000" algn="ctr" rotWithShape="0">
                    <a:schemeClr val="tx1"/>
                  </a:outerShdw>
                </a:effectLst>
              </a:rPr>
              <a:t> to her </a:t>
            </a:r>
            <a:r>
              <a:rPr lang="en-US" sz="3200" b="1" i="1" dirty="0">
                <a:solidFill>
                  <a:srgbClr val="F5F5F5"/>
                </a:solidFill>
                <a:effectLst>
                  <a:outerShdw blurRad="38100" dist="38100" dir="2700000" algn="ctr" rotWithShape="0">
                    <a:schemeClr val="tx1"/>
                  </a:outerShdw>
                </a:effectLst>
              </a:rPr>
              <a:t>feet</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The description given here of the woman uses imagery drawn from Genesis 37:9—Joseph's dream of the sun, moon, and eleven stars bowing to him: </a:t>
            </a:r>
          </a:p>
          <a:p>
            <a:pPr lvl="1"/>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Then [Joseph] dreamed another dream and told it to his brothers and said, ‘Behold, I have dreamed another dream. Behold,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sun, the moon, and eleven stars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were bowing down to me.’ But when he told it to his father and to his brothers, his father rebuked him and said to him, "What is this dream that you have dreamed? Shall I and your mother and your brothers indeed come to bow ourselves to the ground before you?" And his brothers were jealous of him, but his father kept the saying in mind.</a:t>
            </a:r>
            <a:r>
              <a:rPr lang="en-US" sz="2800" dirty="0">
                <a:solidFill>
                  <a:srgbClr val="F5F5F5"/>
                </a:solidFill>
                <a:effectLst>
                  <a:outerShdw blurRad="38100" dist="38100" dir="2700000" algn="ctr" rotWithShape="0">
                    <a:schemeClr val="tx1"/>
                  </a:outerShdw>
                </a:effectLst>
              </a:rPr>
              <a:t> (Gen 37:9-11). </a:t>
            </a:r>
          </a:p>
        </p:txBody>
      </p:sp>
    </p:spTree>
    <p:extLst>
      <p:ext uri="{BB962C8B-B14F-4D97-AF65-F5344CB8AC3E}">
        <p14:creationId xmlns:p14="http://schemas.microsoft.com/office/powerpoint/2010/main" val="13309158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8F380CAB-83D8-B7E7-E9B4-2050232AA29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E051061-BDE0-7AD0-57FA-B041A9B3A7BF}"/>
              </a:ext>
            </a:extLst>
          </p:cNvPr>
          <p:cNvSpPr>
            <a:spLocks noGrp="1"/>
          </p:cNvSpPr>
          <p:nvPr>
            <p:ph type="title"/>
          </p:nvPr>
        </p:nvSpPr>
        <p:spPr>
          <a:xfrm>
            <a:off x="0" y="0"/>
            <a:ext cx="12192000" cy="872455"/>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 great sign appeared in heaven: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woman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clothed with the sun, with the moon under her feet, and on her head a crown of twelve stars.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B3BD8823-CA2E-4532-F4A6-D96422525EA2}"/>
              </a:ext>
            </a:extLst>
          </p:cNvPr>
          <p:cNvSpPr>
            <a:spLocks noGrp="1"/>
          </p:cNvSpPr>
          <p:nvPr>
            <p:ph idx="1"/>
          </p:nvPr>
        </p:nvSpPr>
        <p:spPr>
          <a:xfrm>
            <a:off x="0" y="952151"/>
            <a:ext cx="12151453" cy="796954"/>
          </a:xfrm>
        </p:spPr>
        <p:txBody>
          <a:bodyPr>
            <a:normAutofit fontScale="85000" lnSpcReduction="20000"/>
          </a:bodyPr>
          <a:lstStyle/>
          <a:p>
            <a:r>
              <a:rPr lang="en-US" sz="3600" dirty="0">
                <a:solidFill>
                  <a:srgbClr val="F5F5F5"/>
                </a:solidFill>
                <a:effectLst>
                  <a:outerShdw blurRad="38100" dist="38100" dir="2700000" algn="ctr" rotWithShape="0">
                    <a:schemeClr val="tx1"/>
                  </a:outerShdw>
                </a:effectLst>
              </a:rPr>
              <a:t>In that dream, the sun, moon and stars represented Jacob's </a:t>
            </a:r>
            <a:r>
              <a:rPr lang="en-US" sz="3600" b="1" i="1" dirty="0">
                <a:solidFill>
                  <a:srgbClr val="F5F5F5"/>
                </a:solidFill>
                <a:effectLst>
                  <a:outerShdw blurRad="38100" dist="38100" dir="2700000" algn="ctr" rotWithShape="0">
                    <a:schemeClr val="tx1"/>
                  </a:outerShdw>
                </a:effectLst>
              </a:rPr>
              <a:t>entire family</a:t>
            </a:r>
            <a:r>
              <a:rPr lang="en-US" sz="3600" dirty="0">
                <a:solidFill>
                  <a:srgbClr val="F5F5F5"/>
                </a:solidFill>
                <a:effectLst>
                  <a:outerShdw blurRad="38100" dist="38100" dir="2700000" algn="ctr" rotWithShape="0">
                    <a:schemeClr val="tx1"/>
                  </a:outerShdw>
                </a:effectLst>
              </a:rPr>
              <a:t>: the patriarchs and the twelve tribes of Israel:</a:t>
            </a:r>
          </a:p>
        </p:txBody>
      </p:sp>
      <p:graphicFrame>
        <p:nvGraphicFramePr>
          <p:cNvPr id="2" name="Table 1">
            <a:extLst>
              <a:ext uri="{FF2B5EF4-FFF2-40B4-BE49-F238E27FC236}">
                <a16:creationId xmlns:a16="http://schemas.microsoft.com/office/drawing/2014/main" id="{A14DBABA-159F-7588-45BD-AC99D9B10D1A}"/>
              </a:ext>
            </a:extLst>
          </p:cNvPr>
          <p:cNvGraphicFramePr>
            <a:graphicFrameLocks noGrp="1"/>
          </p:cNvGraphicFramePr>
          <p:nvPr>
            <p:extLst>
              <p:ext uri="{D42A27DB-BD31-4B8C-83A1-F6EECF244321}">
                <p14:modId xmlns:p14="http://schemas.microsoft.com/office/powerpoint/2010/main" val="4059379696"/>
              </p:ext>
            </p:extLst>
          </p:nvPr>
        </p:nvGraphicFramePr>
        <p:xfrm>
          <a:off x="717259" y="1946246"/>
          <a:ext cx="9466976" cy="1854200"/>
        </p:xfrm>
        <a:graphic>
          <a:graphicData uri="http://schemas.openxmlformats.org/drawingml/2006/table">
            <a:tbl>
              <a:tblPr firstRow="1" bandRow="1">
                <a:tableStyleId>{5C22544A-7EE6-4342-B048-85BDC9FD1C3A}</a:tableStyleId>
              </a:tblPr>
              <a:tblGrid>
                <a:gridCol w="4873644">
                  <a:extLst>
                    <a:ext uri="{9D8B030D-6E8A-4147-A177-3AD203B41FA5}">
                      <a16:colId xmlns:a16="http://schemas.microsoft.com/office/drawing/2014/main" val="1631291907"/>
                    </a:ext>
                  </a:extLst>
                </a:gridCol>
                <a:gridCol w="4593332">
                  <a:extLst>
                    <a:ext uri="{9D8B030D-6E8A-4147-A177-3AD203B41FA5}">
                      <a16:colId xmlns:a16="http://schemas.microsoft.com/office/drawing/2014/main" val="1436259393"/>
                    </a:ext>
                  </a:extLst>
                </a:gridCol>
              </a:tblGrid>
              <a:tr h="370840">
                <a:tc>
                  <a:txBody>
                    <a:bodyPr/>
                    <a:lstStyle/>
                    <a:p>
                      <a:r>
                        <a:rPr lang="en-US" sz="1800" b="0" i="0" kern="1200" dirty="0">
                          <a:solidFill>
                            <a:schemeClr val="lt1"/>
                          </a:solidFill>
                          <a:effectLst/>
                          <a:latin typeface="+mn-lt"/>
                          <a:ea typeface="+mn-ea"/>
                          <a:cs typeface="+mn-cs"/>
                        </a:rPr>
                        <a:t>Genesis 37:9-11</a:t>
                      </a:r>
                      <a:endParaRPr lang="en-US" dirty="0"/>
                    </a:p>
                  </a:txBody>
                  <a:tcPr/>
                </a:tc>
                <a:tc>
                  <a:txBody>
                    <a:bodyPr/>
                    <a:lstStyle/>
                    <a:p>
                      <a:r>
                        <a:rPr lang="en-US" sz="1800" b="0" i="0" kern="1200" dirty="0">
                          <a:solidFill>
                            <a:schemeClr val="lt1"/>
                          </a:solidFill>
                          <a:effectLst/>
                          <a:latin typeface="+mn-lt"/>
                          <a:ea typeface="+mn-ea"/>
                          <a:cs typeface="+mn-cs"/>
                        </a:rPr>
                        <a:t>Revelation 12:1</a:t>
                      </a:r>
                      <a:endParaRPr lang="en-US" dirty="0"/>
                    </a:p>
                  </a:txBody>
                  <a:tcPr/>
                </a:tc>
                <a:extLst>
                  <a:ext uri="{0D108BD9-81ED-4DB2-BD59-A6C34878D82A}">
                    <a16:rowId xmlns:a16="http://schemas.microsoft.com/office/drawing/2014/main" val="2357158282"/>
                  </a:ext>
                </a:extLst>
              </a:tr>
              <a:tr h="370840">
                <a:tc>
                  <a:txBody>
                    <a:bodyPr/>
                    <a:lstStyle/>
                    <a:p>
                      <a:r>
                        <a:rPr lang="en-US" dirty="0"/>
                        <a:t>The sun = Joseph’s father, Jacob</a:t>
                      </a:r>
                    </a:p>
                  </a:txBody>
                  <a:tcPr/>
                </a:tc>
                <a:tc>
                  <a:txBody>
                    <a:bodyPr/>
                    <a:lstStyle/>
                    <a:p>
                      <a:r>
                        <a:rPr lang="en-US" sz="1800" b="0" i="0" kern="1200" dirty="0">
                          <a:solidFill>
                            <a:schemeClr val="dk1"/>
                          </a:solidFill>
                          <a:effectLst/>
                          <a:latin typeface="+mn-lt"/>
                          <a:ea typeface="+mn-ea"/>
                          <a:cs typeface="+mn-cs"/>
                        </a:rPr>
                        <a:t>Clothed with the sun</a:t>
                      </a:r>
                      <a:endParaRPr lang="en-US" dirty="0"/>
                    </a:p>
                  </a:txBody>
                  <a:tcPr/>
                </a:tc>
                <a:extLst>
                  <a:ext uri="{0D108BD9-81ED-4DB2-BD59-A6C34878D82A}">
                    <a16:rowId xmlns:a16="http://schemas.microsoft.com/office/drawing/2014/main" val="553715269"/>
                  </a:ext>
                </a:extLst>
              </a:tr>
              <a:tr h="370840">
                <a:tc>
                  <a:txBody>
                    <a:bodyPr/>
                    <a:lstStyle/>
                    <a:p>
                      <a:r>
                        <a:rPr lang="en-US" dirty="0"/>
                        <a:t>The moon = Joseph’s mother</a:t>
                      </a:r>
                    </a:p>
                  </a:txBody>
                  <a:tcPr/>
                </a:tc>
                <a:tc>
                  <a:txBody>
                    <a:bodyPr/>
                    <a:lstStyle/>
                    <a:p>
                      <a:r>
                        <a:rPr lang="en-US" sz="1800" b="0" i="0" kern="1200" dirty="0">
                          <a:solidFill>
                            <a:schemeClr val="dk1"/>
                          </a:solidFill>
                          <a:effectLst/>
                          <a:latin typeface="+mn-lt"/>
                          <a:ea typeface="+mn-ea"/>
                          <a:cs typeface="+mn-cs"/>
                        </a:rPr>
                        <a:t>Moon under her feet</a:t>
                      </a:r>
                      <a:endParaRPr lang="en-US" dirty="0"/>
                    </a:p>
                  </a:txBody>
                  <a:tcPr/>
                </a:tc>
                <a:extLst>
                  <a:ext uri="{0D108BD9-81ED-4DB2-BD59-A6C34878D82A}">
                    <a16:rowId xmlns:a16="http://schemas.microsoft.com/office/drawing/2014/main" val="2274715597"/>
                  </a:ext>
                </a:extLst>
              </a:tr>
              <a:tr h="370840">
                <a:tc>
                  <a:txBody>
                    <a:bodyPr/>
                    <a:lstStyle/>
                    <a:p>
                      <a:r>
                        <a:rPr lang="en-US" sz="1800" b="0" i="0" kern="1200" dirty="0">
                          <a:solidFill>
                            <a:schemeClr val="dk1"/>
                          </a:solidFill>
                          <a:effectLst/>
                          <a:latin typeface="+mn-lt"/>
                          <a:ea typeface="+mn-ea"/>
                          <a:cs typeface="+mn-cs"/>
                        </a:rPr>
                        <a:t>Eleven stars (plus Joseph) = twelve brothers</a:t>
                      </a:r>
                      <a:endParaRPr lang="en-US" dirty="0"/>
                    </a:p>
                  </a:txBody>
                  <a:tcPr/>
                </a:tc>
                <a:tc>
                  <a:txBody>
                    <a:bodyPr/>
                    <a:lstStyle/>
                    <a:p>
                      <a:r>
                        <a:rPr lang="en-US" sz="1800" b="0" i="0" kern="1200" dirty="0">
                          <a:solidFill>
                            <a:schemeClr val="dk1"/>
                          </a:solidFill>
                          <a:effectLst/>
                          <a:latin typeface="+mn-lt"/>
                          <a:ea typeface="+mn-ea"/>
                          <a:cs typeface="+mn-cs"/>
                        </a:rPr>
                        <a:t>Crown of twelve stars</a:t>
                      </a:r>
                      <a:endParaRPr lang="en-US" dirty="0"/>
                    </a:p>
                  </a:txBody>
                  <a:tcPr/>
                </a:tc>
                <a:extLst>
                  <a:ext uri="{0D108BD9-81ED-4DB2-BD59-A6C34878D82A}">
                    <a16:rowId xmlns:a16="http://schemas.microsoft.com/office/drawing/2014/main" val="468798099"/>
                  </a:ext>
                </a:extLst>
              </a:tr>
              <a:tr h="370840">
                <a:tc>
                  <a:txBody>
                    <a:bodyPr/>
                    <a:lstStyle/>
                    <a:p>
                      <a:r>
                        <a:rPr lang="en-US" sz="1800" b="0" i="0" kern="1200" dirty="0">
                          <a:solidFill>
                            <a:schemeClr val="dk1"/>
                          </a:solidFill>
                          <a:effectLst/>
                          <a:latin typeface="+mn-lt"/>
                          <a:ea typeface="+mn-ea"/>
                          <a:cs typeface="+mn-cs"/>
                        </a:rPr>
                        <a:t>Joseph's family = the </a:t>
                      </a:r>
                      <a:r>
                        <a:rPr lang="en-US" sz="1800" b="1" i="1" kern="1200" dirty="0">
                          <a:solidFill>
                            <a:schemeClr val="dk1"/>
                          </a:solidFill>
                          <a:effectLst/>
                          <a:latin typeface="+mn-lt"/>
                          <a:ea typeface="+mn-ea"/>
                          <a:cs typeface="+mn-cs"/>
                        </a:rPr>
                        <a:t>origin</a:t>
                      </a:r>
                      <a:r>
                        <a:rPr lang="en-US" sz="1800" b="0" i="0" kern="1200" dirty="0">
                          <a:solidFill>
                            <a:schemeClr val="dk1"/>
                          </a:solidFill>
                          <a:effectLst/>
                          <a:latin typeface="+mn-lt"/>
                          <a:ea typeface="+mn-ea"/>
                          <a:cs typeface="+mn-cs"/>
                        </a:rPr>
                        <a:t> of the nation of </a:t>
                      </a:r>
                      <a:r>
                        <a:rPr lang="en-US" sz="1800" b="1" i="1" kern="1200" dirty="0">
                          <a:solidFill>
                            <a:schemeClr val="dk1"/>
                          </a:solidFill>
                          <a:effectLst/>
                          <a:latin typeface="+mn-lt"/>
                          <a:ea typeface="+mn-ea"/>
                          <a:cs typeface="+mn-cs"/>
                        </a:rPr>
                        <a:t>Israel</a:t>
                      </a:r>
                      <a:endParaRPr lang="en-US" b="1" i="1" dirty="0"/>
                    </a:p>
                  </a:txBody>
                  <a:tcPr/>
                </a:tc>
                <a:tc>
                  <a:txBody>
                    <a:bodyPr/>
                    <a:lstStyle/>
                    <a:p>
                      <a:r>
                        <a:rPr lang="en-US" sz="1800" b="0" i="0" kern="1200" dirty="0">
                          <a:solidFill>
                            <a:schemeClr val="dk1"/>
                          </a:solidFill>
                          <a:effectLst/>
                          <a:latin typeface="+mn-lt"/>
                          <a:ea typeface="+mn-ea"/>
                          <a:cs typeface="+mn-cs"/>
                        </a:rPr>
                        <a:t>Implication: The woman represents Israel?</a:t>
                      </a:r>
                      <a:endParaRPr lang="en-US" dirty="0"/>
                    </a:p>
                  </a:txBody>
                  <a:tcPr/>
                </a:tc>
                <a:extLst>
                  <a:ext uri="{0D108BD9-81ED-4DB2-BD59-A6C34878D82A}">
                    <a16:rowId xmlns:a16="http://schemas.microsoft.com/office/drawing/2014/main" val="844240480"/>
                  </a:ext>
                </a:extLst>
              </a:tr>
            </a:tbl>
          </a:graphicData>
        </a:graphic>
      </p:graphicFrame>
      <p:sp>
        <p:nvSpPr>
          <p:cNvPr id="3" name="Content Placeholder 4">
            <a:extLst>
              <a:ext uri="{FF2B5EF4-FFF2-40B4-BE49-F238E27FC236}">
                <a16:creationId xmlns:a16="http://schemas.microsoft.com/office/drawing/2014/main" id="{B9F7BCD1-F652-EA8F-3AEA-62B4F17674AC}"/>
              </a:ext>
            </a:extLst>
          </p:cNvPr>
          <p:cNvSpPr txBox="1">
            <a:spLocks/>
          </p:cNvSpPr>
          <p:nvPr/>
        </p:nvSpPr>
        <p:spPr>
          <a:xfrm>
            <a:off x="0" y="4085439"/>
            <a:ext cx="12151453" cy="268843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solidFill>
                  <a:srgbClr val="F5F5F5"/>
                </a:solidFill>
                <a:effectLst>
                  <a:outerShdw blurRad="38100" dist="38100" dir="2700000" algn="ctr" rotWithShape="0">
                    <a:schemeClr val="tx1"/>
                  </a:outerShdw>
                </a:effectLst>
              </a:rPr>
              <a:t>In other words, the apparent allusion in Revelation 12:1 to Genesis 37:9 </a:t>
            </a:r>
            <a:r>
              <a:rPr lang="en-US" sz="3600" b="1" i="1" dirty="0">
                <a:solidFill>
                  <a:srgbClr val="F5F5F5"/>
                </a:solidFill>
                <a:effectLst>
                  <a:outerShdw blurRad="38100" dist="38100" dir="2700000" algn="ctr" rotWithShape="0">
                    <a:schemeClr val="tx1"/>
                  </a:outerShdw>
                </a:effectLst>
              </a:rPr>
              <a:t>might</a:t>
            </a:r>
            <a:r>
              <a:rPr lang="en-US" sz="3600" dirty="0">
                <a:solidFill>
                  <a:srgbClr val="F5F5F5"/>
                </a:solidFill>
                <a:effectLst>
                  <a:outerShdw blurRad="38100" dist="38100" dir="2700000" algn="ctr" rotWithShape="0">
                    <a:schemeClr val="tx1"/>
                  </a:outerShdw>
                </a:effectLst>
              </a:rPr>
              <a:t> suggest that the woman represents the nation of Israel – i.e., the covenant people of God.</a:t>
            </a:r>
          </a:p>
          <a:p>
            <a:r>
              <a:rPr lang="en-US" sz="3600" dirty="0">
                <a:solidFill>
                  <a:srgbClr val="F5F5F5"/>
                </a:solidFill>
                <a:effectLst>
                  <a:outerShdw blurRad="38100" dist="38100" dir="2700000" algn="ctr" rotWithShape="0">
                    <a:schemeClr val="tx1"/>
                  </a:outerShdw>
                </a:effectLst>
              </a:rPr>
              <a:t>But before we can </a:t>
            </a:r>
            <a:r>
              <a:rPr lang="en-US" sz="3600" b="1" i="1" dirty="0">
                <a:solidFill>
                  <a:srgbClr val="F5F5F5"/>
                </a:solidFill>
                <a:effectLst>
                  <a:outerShdw blurRad="38100" dist="38100" dir="2700000" algn="ctr" rotWithShape="0">
                    <a:schemeClr val="tx1"/>
                  </a:outerShdw>
                </a:effectLst>
              </a:rPr>
              <a:t>fully</a:t>
            </a:r>
            <a:r>
              <a:rPr lang="en-US" sz="3600" dirty="0">
                <a:solidFill>
                  <a:srgbClr val="F5F5F5"/>
                </a:solidFill>
                <a:effectLst>
                  <a:outerShdw blurRad="38100" dist="38100" dir="2700000" algn="ctr" rotWithShape="0">
                    <a:schemeClr val="tx1"/>
                  </a:outerShdw>
                </a:effectLst>
              </a:rPr>
              <a:t> </a:t>
            </a:r>
            <a:r>
              <a:rPr lang="en-US" sz="3600" b="1" i="1" dirty="0">
                <a:solidFill>
                  <a:srgbClr val="F5F5F5"/>
                </a:solidFill>
                <a:effectLst>
                  <a:outerShdw blurRad="38100" dist="38100" dir="2700000" algn="ctr" rotWithShape="0">
                    <a:schemeClr val="tx1"/>
                  </a:outerShdw>
                </a:effectLst>
              </a:rPr>
              <a:t>confirm</a:t>
            </a:r>
            <a:r>
              <a:rPr lang="en-US" sz="3600" dirty="0">
                <a:solidFill>
                  <a:srgbClr val="F5F5F5"/>
                </a:solidFill>
                <a:effectLst>
                  <a:outerShdw blurRad="38100" dist="38100" dir="2700000" algn="ctr" rotWithShape="0">
                    <a:schemeClr val="tx1"/>
                  </a:outerShdw>
                </a:effectLst>
              </a:rPr>
              <a:t> the </a:t>
            </a:r>
            <a:r>
              <a:rPr lang="en-US" sz="3600" b="1" i="1" dirty="0">
                <a:solidFill>
                  <a:srgbClr val="F5F5F5"/>
                </a:solidFill>
                <a:effectLst>
                  <a:outerShdw blurRad="38100" dist="38100" dir="2700000" algn="ctr" rotWithShape="0">
                    <a:schemeClr val="tx1"/>
                  </a:outerShdw>
                </a:effectLst>
              </a:rPr>
              <a:t>identity</a:t>
            </a:r>
            <a:r>
              <a:rPr lang="en-US" sz="3600" dirty="0">
                <a:solidFill>
                  <a:srgbClr val="F5F5F5"/>
                </a:solidFill>
                <a:effectLst>
                  <a:outerShdw blurRad="38100" dist="38100" dir="2700000" algn="ctr" rotWithShape="0">
                    <a:schemeClr val="tx1"/>
                  </a:outerShdw>
                </a:effectLst>
              </a:rPr>
              <a:t> of this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woman</a:t>
            </a:r>
            <a:r>
              <a:rPr lang="en-US" sz="3600" dirty="0">
                <a:solidFill>
                  <a:srgbClr val="F5F5F5"/>
                </a:solidFill>
                <a:effectLst>
                  <a:outerShdw blurRad="38100" dist="38100" dir="2700000" algn="ctr" rotWithShape="0">
                    <a:schemeClr val="tx1"/>
                  </a:outerShdw>
                </a:effectLst>
              </a:rPr>
              <a:t>”, we need to take a look at some of the </a:t>
            </a:r>
            <a:r>
              <a:rPr lang="en-US" sz="3600" b="1" i="1" dirty="0">
                <a:solidFill>
                  <a:srgbClr val="F5F5F5"/>
                </a:solidFill>
                <a:effectLst>
                  <a:outerShdw blurRad="38100" dist="38100" dir="2700000" algn="ctr" rotWithShape="0">
                    <a:schemeClr val="tx1"/>
                  </a:outerShdw>
                </a:effectLst>
              </a:rPr>
              <a:t>other</a:t>
            </a:r>
            <a:r>
              <a:rPr lang="en-US" sz="3600" dirty="0">
                <a:solidFill>
                  <a:srgbClr val="F5F5F5"/>
                </a:solidFill>
                <a:effectLst>
                  <a:outerShdw blurRad="38100" dist="38100" dir="2700000" algn="ctr" rotWithShape="0">
                    <a:schemeClr val="tx1"/>
                  </a:outerShdw>
                </a:effectLst>
              </a:rPr>
              <a:t> important descriptive information given to us about her in the next few verses.</a:t>
            </a:r>
          </a:p>
        </p:txBody>
      </p:sp>
    </p:spTree>
    <p:extLst>
      <p:ext uri="{BB962C8B-B14F-4D97-AF65-F5344CB8AC3E}">
        <p14:creationId xmlns:p14="http://schemas.microsoft.com/office/powerpoint/2010/main" val="203134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8FD00ED5-ED0D-30C1-FEA2-C7104784DA6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A702854-6981-91DF-9C4B-B96DA4B7AD41}"/>
              </a:ext>
            </a:extLst>
          </p:cNvPr>
          <p:cNvSpPr>
            <a:spLocks noGrp="1"/>
          </p:cNvSpPr>
          <p:nvPr>
            <p:ph type="title"/>
          </p:nvPr>
        </p:nvSpPr>
        <p:spPr>
          <a:xfrm>
            <a:off x="0" y="0"/>
            <a:ext cx="12192000" cy="1489046"/>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was pregnant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was crying out in birth pains and the agony of giving birth</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She gave birth to a male child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one who is to rule all the nations with a rod of iron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her child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was caught up to God and to his throne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6</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woman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fled into the wilderness, where she has a place prepared by God, in which she is to be nourished for 1,260 days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BB4C53B7-8C66-257C-1F4E-B79DDAA8220A}"/>
              </a:ext>
            </a:extLst>
          </p:cNvPr>
          <p:cNvSpPr>
            <a:spLocks noGrp="1"/>
          </p:cNvSpPr>
          <p:nvPr>
            <p:ph idx="1"/>
          </p:nvPr>
        </p:nvSpPr>
        <p:spPr>
          <a:xfrm>
            <a:off x="33556" y="1598104"/>
            <a:ext cx="12025617" cy="5259898"/>
          </a:xfrm>
        </p:spPr>
        <p:txBody>
          <a:bodyPr>
            <a:normAutofit fontScale="77500" lnSpcReduction="20000"/>
          </a:bodyPr>
          <a:lstStyle/>
          <a:p>
            <a:r>
              <a:rPr lang="en-US" sz="3600" dirty="0">
                <a:solidFill>
                  <a:srgbClr val="F5F5F5"/>
                </a:solidFill>
                <a:effectLst>
                  <a:outerShdw blurRad="38100" dist="38100" dir="2700000" algn="ctr" rotWithShape="0">
                    <a:schemeClr val="tx1"/>
                  </a:outerShdw>
                </a:effectLst>
              </a:rPr>
              <a:t>We’re told here that the woman:</a:t>
            </a:r>
          </a:p>
          <a:p>
            <a:pPr lvl="1"/>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was pregnant </a:t>
            </a:r>
            <a:r>
              <a:rPr lang="en-US" sz="3200" dirty="0">
                <a:solidFill>
                  <a:srgbClr val="F5F5F5"/>
                </a:solidFill>
                <a:effectLst>
                  <a:outerShdw blurRad="38100" dist="38100" dir="2700000" algn="ctr" rotWithShape="0">
                    <a:schemeClr val="tx1"/>
                  </a:outerShdw>
                </a:effectLst>
              </a:rPr>
              <a:t>”</a:t>
            </a:r>
          </a:p>
          <a:p>
            <a:pPr lvl="1"/>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was crying out in birth pains and the agony of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giving birth</a:t>
            </a:r>
            <a:r>
              <a:rPr lang="en-US" sz="3200" dirty="0">
                <a:solidFill>
                  <a:srgbClr val="F5F5F5"/>
                </a:solidFill>
                <a:effectLst>
                  <a:outerShdw blurRad="38100" dist="38100" dir="2700000" algn="ctr" rotWithShape="0">
                    <a:schemeClr val="tx1"/>
                  </a:outerShdw>
                </a:effectLst>
              </a:rPr>
              <a:t>”.</a:t>
            </a:r>
          </a:p>
          <a:p>
            <a:pPr lvl="1"/>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She gave birth to a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male child</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 one who</a:t>
            </a:r>
            <a:r>
              <a:rPr lang="en-US" sz="3200" dirty="0">
                <a:solidFill>
                  <a:srgbClr val="F5F5F5"/>
                </a:solidFill>
                <a:effectLst>
                  <a:outerShdw blurRad="38100" dist="38100" dir="2700000" algn="ctr" rotWithShape="0">
                    <a:schemeClr val="tx1"/>
                  </a:outerShdw>
                </a:effectLst>
              </a:rPr>
              <a:t>”:</a:t>
            </a:r>
          </a:p>
          <a:p>
            <a:pPr lvl="2"/>
            <a:r>
              <a:rPr lang="en-US" sz="2800" dirty="0">
                <a:solidFill>
                  <a:srgbClr val="F5F5F5"/>
                </a:solidFill>
                <a:effectLst>
                  <a:outerShdw blurRad="38100" dist="38100" dir="2700000" algn="ctr" rotWithShape="0">
                    <a:schemeClr val="tx1"/>
                  </a:outerShdw>
                </a:effectLst>
              </a:rPr>
              <a:t>“</a:t>
            </a:r>
            <a:r>
              <a:rPr lang="en-US" sz="30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is to rule all the nations with a rod of iron</a:t>
            </a:r>
            <a:r>
              <a:rPr lang="en-US" sz="2800" dirty="0">
                <a:solidFill>
                  <a:srgbClr val="F5F5F5"/>
                </a:solidFill>
                <a:effectLst>
                  <a:outerShdw blurRad="38100" dist="38100" dir="2700000" algn="ctr" rotWithShape="0">
                    <a:schemeClr val="tx1"/>
                  </a:outerShdw>
                </a:effectLst>
              </a:rPr>
              <a:t>”</a:t>
            </a:r>
          </a:p>
          <a:p>
            <a:pPr lvl="2"/>
            <a:r>
              <a:rPr lang="en-US" sz="2800" dirty="0">
                <a:solidFill>
                  <a:srgbClr val="F5F5F5"/>
                </a:solidFill>
                <a:effectLst>
                  <a:outerShdw blurRad="38100" dist="38100" dir="2700000" algn="ctr" rotWithShape="0">
                    <a:schemeClr val="tx1"/>
                  </a:outerShdw>
                </a:effectLst>
              </a:rPr>
              <a:t>“</a:t>
            </a:r>
            <a:r>
              <a:rPr lang="en-US" sz="30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was caught up to God and to his throne</a:t>
            </a:r>
            <a:r>
              <a:rPr lang="en-US" sz="2800" dirty="0">
                <a:solidFill>
                  <a:srgbClr val="F5F5F5"/>
                </a:solidFill>
                <a:effectLst>
                  <a:outerShdw blurRad="38100" dist="38100" dir="2700000" algn="ctr" rotWithShape="0">
                    <a:schemeClr val="tx1"/>
                  </a:outerShdw>
                </a:effectLst>
              </a:rPr>
              <a:t>”</a:t>
            </a:r>
          </a:p>
          <a:p>
            <a:pPr lvl="1"/>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[she] fled into the wilderness, where she has a place prepared by God, in which she is to be nourished for 1,260 days</a:t>
            </a:r>
            <a:r>
              <a:rPr lang="en-US" sz="3200" dirty="0">
                <a:solidFill>
                  <a:srgbClr val="F5F5F5"/>
                </a:solidFill>
                <a:effectLst>
                  <a:outerShdw blurRad="38100" dist="38100" dir="2700000" algn="ctr" rotWithShape="0">
                    <a:schemeClr val="tx1"/>
                  </a:outerShdw>
                </a:effectLst>
              </a:rPr>
              <a:t>”</a:t>
            </a:r>
          </a:p>
          <a:p>
            <a:r>
              <a:rPr lang="en-US" sz="3600" dirty="0">
                <a:solidFill>
                  <a:srgbClr val="F5F5F5"/>
                </a:solidFill>
                <a:effectLst>
                  <a:outerShdw blurRad="38100" dist="38100" dir="2700000" algn="ctr" rotWithShape="0">
                    <a:schemeClr val="tx1"/>
                  </a:outerShdw>
                </a:effectLst>
              </a:rPr>
              <a:t>I believe we can </a:t>
            </a:r>
            <a:r>
              <a:rPr lang="en-US" sz="3600" b="1" i="1" dirty="0">
                <a:solidFill>
                  <a:srgbClr val="F5F5F5"/>
                </a:solidFill>
                <a:effectLst>
                  <a:outerShdw blurRad="38100" dist="38100" dir="2700000" algn="ctr" rotWithShape="0">
                    <a:schemeClr val="tx1"/>
                  </a:outerShdw>
                </a:effectLst>
              </a:rPr>
              <a:t>easily</a:t>
            </a:r>
            <a:r>
              <a:rPr lang="en-US" sz="3600" dirty="0">
                <a:solidFill>
                  <a:srgbClr val="F5F5F5"/>
                </a:solidFill>
                <a:effectLst>
                  <a:outerShdw blurRad="38100" dist="38100" dir="2700000" algn="ctr" rotWithShape="0">
                    <a:schemeClr val="tx1"/>
                  </a:outerShdw>
                </a:effectLst>
              </a:rPr>
              <a:t> identify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male child</a:t>
            </a:r>
            <a:r>
              <a:rPr lang="en-US" sz="3600" dirty="0">
                <a:solidFill>
                  <a:srgbClr val="F5F5F5"/>
                </a:solidFill>
                <a:effectLst>
                  <a:outerShdw blurRad="38100" dist="38100" dir="2700000" algn="ctr" rotWithShape="0">
                    <a:schemeClr val="tx1"/>
                  </a:outerShdw>
                </a:effectLst>
              </a:rPr>
              <a:t>” to whom she gives birth as Jesus, by matching the descriptions given of him here with two Old Testament passages that we looked at last week concerning Jesus:</a:t>
            </a:r>
          </a:p>
          <a:p>
            <a:pPr lvl="1"/>
            <a:r>
              <a:rPr lang="en-US" sz="3400" dirty="0">
                <a:solidFill>
                  <a:srgbClr val="F5F5F5"/>
                </a:solidFill>
                <a:effectLst>
                  <a:outerShdw blurRad="38100" dist="38100" dir="2700000" algn="ctr" rotWithShape="0">
                    <a:schemeClr val="tx1"/>
                  </a:outerShdw>
                </a:effectLst>
              </a:rPr>
              <a:t>In Ps 2:9, which </a:t>
            </a:r>
            <a:r>
              <a:rPr lang="en-US" sz="3400" b="1" i="1" dirty="0">
                <a:solidFill>
                  <a:srgbClr val="F5F5F5"/>
                </a:solidFill>
                <a:effectLst>
                  <a:outerShdw blurRad="38100" dist="38100" dir="2700000" algn="ctr" rotWithShape="0">
                    <a:schemeClr val="tx1"/>
                  </a:outerShdw>
                </a:effectLst>
              </a:rPr>
              <a:t>ultimately</a:t>
            </a:r>
            <a:r>
              <a:rPr lang="en-US" sz="3400" dirty="0">
                <a:solidFill>
                  <a:srgbClr val="F5F5F5"/>
                </a:solidFill>
                <a:effectLst>
                  <a:outerShdw blurRad="38100" dist="38100" dir="2700000" algn="ctr" rotWithShape="0">
                    <a:schemeClr val="tx1"/>
                  </a:outerShdw>
                </a:effectLst>
              </a:rPr>
              <a:t> applies to Jesus as God’s anointed king, it says </a:t>
            </a:r>
            <a:r>
              <a:rPr lang="en-US" sz="3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“[he] shall break [the nations] with a rod of iron</a:t>
            </a:r>
            <a:r>
              <a:rPr lang="en-US" sz="3400" dirty="0">
                <a:solidFill>
                  <a:srgbClr val="F5F5F5"/>
                </a:solidFill>
                <a:effectLst>
                  <a:outerShdw blurRad="38100" dist="38100" dir="2700000" algn="ctr" rotWithShape="0">
                    <a:schemeClr val="tx1"/>
                  </a:outerShdw>
                </a:effectLst>
              </a:rPr>
              <a:t>” – a description which Rev 2:27 and 19:15 </a:t>
            </a:r>
            <a:r>
              <a:rPr lang="en-US" sz="3400" b="1" i="1" dirty="0">
                <a:solidFill>
                  <a:srgbClr val="F5F5F5"/>
                </a:solidFill>
                <a:effectLst>
                  <a:outerShdw blurRad="38100" dist="38100" dir="2700000" algn="ctr" rotWithShape="0">
                    <a:schemeClr val="tx1"/>
                  </a:outerShdw>
                </a:effectLst>
              </a:rPr>
              <a:t>also</a:t>
            </a:r>
            <a:r>
              <a:rPr lang="en-US" sz="3400" dirty="0">
                <a:solidFill>
                  <a:srgbClr val="F5F5F5"/>
                </a:solidFill>
                <a:effectLst>
                  <a:outerShdw blurRad="38100" dist="38100" dir="2700000" algn="ctr" rotWithShape="0">
                    <a:schemeClr val="tx1"/>
                  </a:outerShdw>
                </a:effectLst>
              </a:rPr>
              <a:t> apply to Jesus.</a:t>
            </a:r>
          </a:p>
          <a:p>
            <a:pPr lvl="1"/>
            <a:r>
              <a:rPr lang="en-US" sz="3400" dirty="0">
                <a:solidFill>
                  <a:srgbClr val="F5F5F5"/>
                </a:solidFill>
                <a:effectLst>
                  <a:outerShdw blurRad="38100" dist="38100" dir="2700000" algn="ctr" rotWithShape="0">
                    <a:schemeClr val="tx1"/>
                  </a:outerShdw>
                </a:effectLst>
              </a:rPr>
              <a:t>In Dan 7:13-14 it tells us that Jesus (the “</a:t>
            </a:r>
            <a:r>
              <a:rPr lang="en-US" sz="35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son of man</a:t>
            </a:r>
            <a:r>
              <a:rPr lang="en-US" sz="3400" dirty="0">
                <a:solidFill>
                  <a:srgbClr val="F5F5F5"/>
                </a:solidFill>
                <a:effectLst>
                  <a:outerShdw blurRad="38100" dist="38100" dir="2700000" algn="ctr" rotWithShape="0">
                    <a:schemeClr val="tx1"/>
                  </a:outerShdw>
                </a:effectLst>
              </a:rPr>
              <a:t>”) was </a:t>
            </a:r>
            <a:r>
              <a:rPr lang="en-US" sz="3400" b="1" i="1" dirty="0">
                <a:solidFill>
                  <a:srgbClr val="F5F5F5"/>
                </a:solidFill>
                <a:effectLst>
                  <a:outerShdw blurRad="38100" dist="38100" dir="2700000" algn="ctr" rotWithShape="0">
                    <a:schemeClr val="tx1"/>
                  </a:outerShdw>
                </a:effectLst>
              </a:rPr>
              <a:t>given</a:t>
            </a:r>
            <a:r>
              <a:rPr lang="en-US" sz="3400" dirty="0">
                <a:solidFill>
                  <a:srgbClr val="F5F5F5"/>
                </a:solidFill>
                <a:effectLst>
                  <a:outerShdw blurRad="38100" dist="38100" dir="2700000" algn="ctr" rotWithShape="0">
                    <a:schemeClr val="tx1"/>
                  </a:outerShdw>
                </a:effectLst>
              </a:rPr>
              <a:t> this authority over the nations when he came before the  “</a:t>
            </a:r>
            <a:r>
              <a:rPr lang="en-US" sz="35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Ancient of Days</a:t>
            </a:r>
            <a:r>
              <a:rPr lang="en-US" sz="3400" dirty="0">
                <a:solidFill>
                  <a:srgbClr val="F5F5F5"/>
                </a:solidFill>
                <a:effectLst>
                  <a:outerShdw blurRad="38100" dist="38100" dir="2700000" algn="ctr" rotWithShape="0">
                    <a:schemeClr val="tx1"/>
                  </a:outerShdw>
                </a:effectLst>
              </a:rPr>
              <a:t>” at his ascension.</a:t>
            </a:r>
          </a:p>
        </p:txBody>
      </p:sp>
    </p:spTree>
    <p:extLst>
      <p:ext uri="{BB962C8B-B14F-4D97-AF65-F5344CB8AC3E}">
        <p14:creationId xmlns:p14="http://schemas.microsoft.com/office/powerpoint/2010/main" val="191009749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 calcmode="lin" valueType="num">
                                      <p:cBhvr>
                                        <p:cTn id="56"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5">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5">
                                            <p:txEl>
                                              <p:pRg st="8" end="8"/>
                                            </p:txEl>
                                          </p:spTgt>
                                        </p:tgtEl>
                                        <p:attrNameLst>
                                          <p:attrName>style.visibility</p:attrName>
                                        </p:attrNameLst>
                                      </p:cBhvr>
                                      <p:to>
                                        <p:strVal val="visible"/>
                                      </p:to>
                                    </p:set>
                                    <p:anim calcmode="lin" valueType="num">
                                      <p:cBhvr>
                                        <p:cTn id="63"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5">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5">
                                            <p:txEl>
                                              <p:pRg st="9" end="9"/>
                                            </p:txEl>
                                          </p:spTgt>
                                        </p:tgtEl>
                                        <p:attrNameLst>
                                          <p:attrName>style.visibility</p:attrName>
                                        </p:attrNameLst>
                                      </p:cBhvr>
                                      <p:to>
                                        <p:strVal val="visible"/>
                                      </p:to>
                                    </p:set>
                                    <p:anim calcmode="lin" valueType="num">
                                      <p:cBhvr>
                                        <p:cTn id="70" dur="500" fill="hold"/>
                                        <p:tgtEl>
                                          <p:spTgt spid="5">
                                            <p:txEl>
                                              <p:pRg st="9" end="9"/>
                                            </p:txEl>
                                          </p:spTgt>
                                        </p:tgtEl>
                                        <p:attrNameLst>
                                          <p:attrName>ppt_w</p:attrName>
                                        </p:attrNameLst>
                                      </p:cBhvr>
                                      <p:tavLst>
                                        <p:tav tm="0">
                                          <p:val>
                                            <p:fltVal val="0"/>
                                          </p:val>
                                        </p:tav>
                                        <p:tav tm="100000">
                                          <p:val>
                                            <p:strVal val="#ppt_w"/>
                                          </p:val>
                                        </p:tav>
                                      </p:tavLst>
                                    </p:anim>
                                    <p:anim calcmode="lin" valueType="num">
                                      <p:cBhvr>
                                        <p:cTn id="71" dur="500" fill="hold"/>
                                        <p:tgtEl>
                                          <p:spTgt spid="5">
                                            <p:txEl>
                                              <p:pRg st="9" end="9"/>
                                            </p:txEl>
                                          </p:spTgt>
                                        </p:tgtEl>
                                        <p:attrNameLst>
                                          <p:attrName>ppt_h</p:attrName>
                                        </p:attrNameLst>
                                      </p:cBhvr>
                                      <p:tavLst>
                                        <p:tav tm="0">
                                          <p:val>
                                            <p:fltVal val="0"/>
                                          </p:val>
                                        </p:tav>
                                        <p:tav tm="100000">
                                          <p:val>
                                            <p:strVal val="#ppt_h"/>
                                          </p:val>
                                        </p:tav>
                                      </p:tavLst>
                                    </p:anim>
                                    <p:animEffect transition="in" filter="fade">
                                      <p:cBhvr>
                                        <p:cTn id="7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C7474A1A-0405-A047-54DA-6E39CB64A63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F86328F-3BED-5426-C475-D437AA07A65B}"/>
              </a:ext>
            </a:extLst>
          </p:cNvPr>
          <p:cNvSpPr>
            <a:spLocks noGrp="1"/>
          </p:cNvSpPr>
          <p:nvPr>
            <p:ph type="title"/>
          </p:nvPr>
        </p:nvSpPr>
        <p:spPr>
          <a:xfrm>
            <a:off x="0" y="0"/>
            <a:ext cx="12192000" cy="1489046"/>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She was pregnant and was crying out in birth pains and the agony of giving birth…</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gave birth to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 male child, one who is to rule all the nations with a rod of iron, but her child was caught up to God and to his throne,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6</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woman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fled into the wilderness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where she has a place prepared by God, in which she is to be nourished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 1,260 days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3CCC644E-C244-A9B8-F000-157DBF8A6F0E}"/>
              </a:ext>
            </a:extLst>
          </p:cNvPr>
          <p:cNvSpPr>
            <a:spLocks noGrp="1"/>
          </p:cNvSpPr>
          <p:nvPr>
            <p:ph idx="1"/>
          </p:nvPr>
        </p:nvSpPr>
        <p:spPr>
          <a:xfrm>
            <a:off x="33556" y="1694576"/>
            <a:ext cx="12025617" cy="5163425"/>
          </a:xfrm>
        </p:spPr>
        <p:txBody>
          <a:bodyPr>
            <a:normAutofit fontScale="77500" lnSpcReduction="20000"/>
          </a:bodyPr>
          <a:lstStyle/>
          <a:p>
            <a:r>
              <a:rPr lang="en-US" sz="3600" dirty="0">
                <a:solidFill>
                  <a:srgbClr val="F5F5F5"/>
                </a:solidFill>
                <a:effectLst>
                  <a:outerShdw blurRad="38100" dist="38100" dir="2700000" algn="ctr" rotWithShape="0">
                    <a:schemeClr val="tx1"/>
                  </a:outerShdw>
                </a:effectLst>
              </a:rPr>
              <a:t>The Roman Catholics want to identify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woman</a:t>
            </a:r>
            <a:r>
              <a:rPr lang="en-US" sz="3600" dirty="0">
                <a:solidFill>
                  <a:srgbClr val="F5F5F5"/>
                </a:solidFill>
                <a:effectLst>
                  <a:outerShdw blurRad="38100" dist="38100" dir="2700000" algn="ctr" rotWithShape="0">
                    <a:schemeClr val="tx1"/>
                  </a:outerShdw>
                </a:effectLst>
              </a:rPr>
              <a:t>” here as Mary, since she is the one who physically gave birth to Jesus – but I believe that is </a:t>
            </a:r>
            <a:r>
              <a:rPr lang="en-US" sz="3600" b="1" i="1" dirty="0">
                <a:solidFill>
                  <a:srgbClr val="F5F5F5"/>
                </a:solidFill>
                <a:effectLst>
                  <a:outerShdw blurRad="38100" dist="38100" dir="2700000" algn="ctr" rotWithShape="0">
                    <a:schemeClr val="tx1"/>
                  </a:outerShdw>
                </a:effectLst>
              </a:rPr>
              <a:t>too narrow</a:t>
            </a:r>
            <a:r>
              <a:rPr lang="en-US" sz="3600" dirty="0">
                <a:solidFill>
                  <a:srgbClr val="F5F5F5"/>
                </a:solidFill>
                <a:effectLst>
                  <a:outerShdw blurRad="38100" dist="38100" dir="2700000" algn="ctr" rotWithShape="0">
                    <a:schemeClr val="tx1"/>
                  </a:outerShdw>
                </a:effectLst>
              </a:rPr>
              <a:t>.</a:t>
            </a:r>
          </a:p>
          <a:p>
            <a:r>
              <a:rPr lang="en-US" sz="3600" dirty="0">
                <a:solidFill>
                  <a:srgbClr val="F5F5F5"/>
                </a:solidFill>
                <a:effectLst>
                  <a:outerShdw blurRad="38100" dist="38100" dir="2700000" algn="ctr" rotWithShape="0">
                    <a:schemeClr val="tx1"/>
                  </a:outerShdw>
                </a:effectLst>
              </a:rPr>
              <a:t>For example, later in this chapter (verse 17), it tells us that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offspring</a:t>
            </a:r>
            <a:r>
              <a:rPr lang="en-US" sz="3600" dirty="0">
                <a:solidFill>
                  <a:srgbClr val="F5F5F5"/>
                </a:solidFill>
                <a:effectLst>
                  <a:outerShdw blurRad="38100" dist="38100" dir="2700000" algn="ctr" rotWithShape="0">
                    <a:schemeClr val="tx1"/>
                  </a:outerShdw>
                </a:effectLst>
              </a:rPr>
              <a:t>” of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woman</a:t>
            </a:r>
            <a:r>
              <a:rPr lang="en-US" sz="3600" dirty="0">
                <a:solidFill>
                  <a:srgbClr val="F5F5F5"/>
                </a:solidFill>
                <a:effectLst>
                  <a:outerShdw blurRad="38100" dist="38100" dir="2700000" algn="ctr" rotWithShape="0">
                    <a:schemeClr val="tx1"/>
                  </a:outerShdw>
                </a:effectLst>
              </a:rPr>
              <a:t>” are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those who keep the commandments of God and hold to the testimony of Jesus</a:t>
            </a:r>
            <a:r>
              <a:rPr lang="en-US" sz="3600" dirty="0">
                <a:solidFill>
                  <a:srgbClr val="F5F5F5"/>
                </a:solidFill>
                <a:effectLst>
                  <a:outerShdw blurRad="38100" dist="38100" dir="2700000" algn="ctr" rotWithShape="0">
                    <a:schemeClr val="tx1"/>
                  </a:outerShdw>
                </a:effectLst>
              </a:rPr>
              <a:t>” – a statement that is obviously </a:t>
            </a:r>
            <a:r>
              <a:rPr lang="en-US" sz="3600" b="1" i="1" dirty="0">
                <a:solidFill>
                  <a:srgbClr val="F5F5F5"/>
                </a:solidFill>
                <a:effectLst>
                  <a:outerShdw blurRad="38100" dist="38100" dir="2700000" algn="ctr" rotWithShape="0">
                    <a:schemeClr val="tx1"/>
                  </a:outerShdw>
                </a:effectLst>
              </a:rPr>
              <a:t>too broad </a:t>
            </a:r>
            <a:r>
              <a:rPr lang="en-US" sz="3600" dirty="0">
                <a:solidFill>
                  <a:srgbClr val="F5F5F5"/>
                </a:solidFill>
                <a:effectLst>
                  <a:outerShdw blurRad="38100" dist="38100" dir="2700000" algn="ctr" rotWithShape="0">
                    <a:schemeClr val="tx1"/>
                  </a:outerShdw>
                </a:effectLst>
              </a:rPr>
              <a:t>to be true of just Mary.</a:t>
            </a:r>
          </a:p>
          <a:p>
            <a:r>
              <a:rPr lang="en-US" sz="3600" dirty="0">
                <a:solidFill>
                  <a:srgbClr val="F5F5F5"/>
                </a:solidFill>
                <a:effectLst>
                  <a:outerShdw blurRad="38100" dist="38100" dir="2700000" algn="ctr" rotWithShape="0">
                    <a:schemeClr val="tx1"/>
                  </a:outerShdw>
                </a:effectLst>
              </a:rPr>
              <a:t>Also, here in verse 6 she is said to flee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into the wilderness</a:t>
            </a:r>
            <a:r>
              <a:rPr lang="en-US" sz="3600" dirty="0">
                <a:solidFill>
                  <a:srgbClr val="F5F5F5"/>
                </a:solidFill>
                <a:effectLst>
                  <a:outerShdw blurRad="38100" dist="38100" dir="2700000" algn="ctr" rotWithShape="0">
                    <a:schemeClr val="tx1"/>
                  </a:outerShdw>
                </a:effectLst>
              </a:rPr>
              <a:t>” for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1,260 days</a:t>
            </a:r>
            <a:r>
              <a:rPr lang="en-US" sz="3600" dirty="0">
                <a:solidFill>
                  <a:srgbClr val="F5F5F5"/>
                </a:solidFill>
                <a:effectLst>
                  <a:outerShdw blurRad="38100" dist="38100" dir="2700000" algn="ctr" rotWithShape="0">
                    <a:schemeClr val="tx1"/>
                  </a:outerShdw>
                </a:effectLst>
              </a:rPr>
              <a:t>” – something for which there is </a:t>
            </a:r>
            <a:r>
              <a:rPr lang="en-US" sz="3600" b="1" i="1" dirty="0">
                <a:solidFill>
                  <a:srgbClr val="F5F5F5"/>
                </a:solidFill>
                <a:effectLst>
                  <a:outerShdw blurRad="38100" dist="38100" dir="2700000" algn="ctr" rotWithShape="0">
                    <a:schemeClr val="tx1"/>
                  </a:outerShdw>
                </a:effectLst>
              </a:rPr>
              <a:t>no</a:t>
            </a:r>
            <a:r>
              <a:rPr lang="en-US" sz="3600" dirty="0">
                <a:solidFill>
                  <a:srgbClr val="F5F5F5"/>
                </a:solidFill>
                <a:effectLst>
                  <a:outerShdw blurRad="38100" dist="38100" dir="2700000" algn="ctr" rotWithShape="0">
                    <a:schemeClr val="tx1"/>
                  </a:outerShdw>
                </a:effectLst>
              </a:rPr>
              <a:t> historical parallel in the life of Mary.</a:t>
            </a:r>
          </a:p>
          <a:p>
            <a:r>
              <a:rPr lang="en-US" sz="3600" dirty="0">
                <a:solidFill>
                  <a:srgbClr val="F5F5F5"/>
                </a:solidFill>
                <a:effectLst>
                  <a:outerShdw blurRad="38100" dist="38100" dir="2700000" algn="ctr" rotWithShape="0">
                    <a:schemeClr val="tx1"/>
                  </a:outerShdw>
                </a:effectLst>
              </a:rPr>
              <a:t>On the other hand, as we saw earlier, the connection of the woman being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clothed with </a:t>
            </a:r>
            <a:r>
              <a:rPr lang="en-US" sz="3600" dirty="0">
                <a:solidFill>
                  <a:srgbClr val="F5F5F5"/>
                </a:solidFill>
                <a:effectLst>
                  <a:outerShdw blurRad="38100" dist="38100" dir="2700000" algn="ctr" rotWithShape="0">
                    <a:schemeClr val="tx1"/>
                  </a:outerShdw>
                </a:effectLst>
              </a:rPr>
              <a:t>the sun, moon, and stars with Joseph’s dream in </a:t>
            </a:r>
            <a:r>
              <a:rPr lang="en-US" sz="3600" dirty="0">
                <a:solidFill>
                  <a:schemeClr val="lt1"/>
                </a:solidFill>
              </a:rPr>
              <a:t>Genesis 37:9 would suggest that the woman represents the </a:t>
            </a:r>
            <a:r>
              <a:rPr lang="en-US" sz="3600" b="1" i="1" dirty="0">
                <a:solidFill>
                  <a:schemeClr val="lt1"/>
                </a:solidFill>
              </a:rPr>
              <a:t>entire family </a:t>
            </a:r>
            <a:r>
              <a:rPr lang="en-US" sz="3600" dirty="0">
                <a:solidFill>
                  <a:schemeClr val="lt1"/>
                </a:solidFill>
              </a:rPr>
              <a:t>of Israel – the covenant people of God.</a:t>
            </a:r>
          </a:p>
          <a:p>
            <a:r>
              <a:rPr lang="en-US" sz="3600" dirty="0">
                <a:solidFill>
                  <a:srgbClr val="F5F5F5"/>
                </a:solidFill>
                <a:effectLst>
                  <a:outerShdw blurRad="38100" dist="38100" dir="2700000" algn="ctr" rotWithShape="0">
                    <a:schemeClr val="tx1"/>
                  </a:outerShdw>
                </a:effectLst>
              </a:rPr>
              <a:t>And furthermore, it </a:t>
            </a:r>
            <a:r>
              <a:rPr lang="en-US" sz="3600" b="1" i="1" dirty="0">
                <a:solidFill>
                  <a:srgbClr val="F5F5F5"/>
                </a:solidFill>
                <a:effectLst>
                  <a:outerShdw blurRad="38100" dist="38100" dir="2700000" algn="ctr" rotWithShape="0">
                    <a:schemeClr val="tx1"/>
                  </a:outerShdw>
                </a:effectLst>
              </a:rPr>
              <a:t>can</a:t>
            </a:r>
            <a:r>
              <a:rPr lang="en-US" sz="3600" dirty="0">
                <a:solidFill>
                  <a:srgbClr val="F5F5F5"/>
                </a:solidFill>
                <a:effectLst>
                  <a:outerShdw blurRad="38100" dist="38100" dir="2700000" algn="ctr" rotWithShape="0">
                    <a:schemeClr val="tx1"/>
                  </a:outerShdw>
                </a:effectLst>
              </a:rPr>
              <a:t> be said that the family of Israel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gave birth to</a:t>
            </a:r>
            <a:r>
              <a:rPr lang="en-US" sz="3600" dirty="0">
                <a:solidFill>
                  <a:srgbClr val="F5F5F5"/>
                </a:solidFill>
                <a:effectLst>
                  <a:outerShdw blurRad="38100" dist="38100" dir="2700000" algn="ctr" rotWithShape="0">
                    <a:schemeClr val="tx1"/>
                  </a:outerShdw>
                </a:effectLst>
              </a:rPr>
              <a:t>” Christ in the sense that Christ, in his humanity, was birthed from the Israelite community (Rom 9:4-5)</a:t>
            </a:r>
          </a:p>
          <a:p>
            <a:pPr lvl="1"/>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90426839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03712C7A-7B6B-4BB8-11F6-16B8C133311D}"/>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E16E04D-8C8F-BF99-8395-B81AADA3C084}"/>
              </a:ext>
            </a:extLst>
          </p:cNvPr>
          <p:cNvSpPr>
            <a:spLocks noGrp="1"/>
          </p:cNvSpPr>
          <p:nvPr>
            <p:ph type="title"/>
          </p:nvPr>
        </p:nvSpPr>
        <p:spPr>
          <a:xfrm>
            <a:off x="0" y="0"/>
            <a:ext cx="12192000" cy="140643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She was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pregnant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was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crying out in birth pains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the agony of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giving birth</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She gave birth to a male child, one who is to rule all the nations with a rod of iron, but her child was caught up to God and to his throne,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6</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woman fled into the wilderness, where she has a place prepared by God, in which she is to be nourished for 1,260 days.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E1808DF5-C0EA-FD5F-93CB-3A419D34414D}"/>
              </a:ext>
            </a:extLst>
          </p:cNvPr>
          <p:cNvSpPr>
            <a:spLocks noGrp="1"/>
          </p:cNvSpPr>
          <p:nvPr>
            <p:ph idx="1"/>
          </p:nvPr>
        </p:nvSpPr>
        <p:spPr>
          <a:xfrm>
            <a:off x="33556" y="1467394"/>
            <a:ext cx="12025617" cy="5390609"/>
          </a:xfrm>
        </p:spPr>
        <p:txBody>
          <a:bodyPr>
            <a:normAutofit fontScale="85000" lnSpcReduction="20000"/>
          </a:bodyPr>
          <a:lstStyle/>
          <a:p>
            <a:r>
              <a:rPr lang="en-US" sz="3800" dirty="0">
                <a:solidFill>
                  <a:srgbClr val="F5F5F5"/>
                </a:solidFill>
                <a:effectLst>
                  <a:outerShdw blurRad="38100" dist="38100" dir="2700000" algn="ctr" rotWithShape="0">
                    <a:schemeClr val="tx1"/>
                  </a:outerShdw>
                </a:effectLst>
              </a:rPr>
              <a:t>In </a:t>
            </a:r>
            <a:r>
              <a:rPr lang="en-US" sz="3800" b="1" i="1" dirty="0">
                <a:solidFill>
                  <a:srgbClr val="F5F5F5"/>
                </a:solidFill>
                <a:effectLst>
                  <a:outerShdw blurRad="38100" dist="38100" dir="2700000" algn="ctr" rotWithShape="0">
                    <a:schemeClr val="tx1"/>
                  </a:outerShdw>
                </a:effectLst>
              </a:rPr>
              <a:t>addition</a:t>
            </a:r>
            <a:r>
              <a:rPr lang="en-US" sz="3800" dirty="0">
                <a:solidFill>
                  <a:srgbClr val="F5F5F5"/>
                </a:solidFill>
                <a:effectLst>
                  <a:outerShdw blurRad="38100" dist="38100" dir="2700000" algn="ctr" rotWithShape="0">
                    <a:schemeClr val="tx1"/>
                  </a:outerShdw>
                </a:effectLst>
              </a:rPr>
              <a:t> to these reasons, it turns out that the wording in this passage </a:t>
            </a:r>
            <a:r>
              <a:rPr lang="en-US" sz="3800" b="1" i="1" dirty="0">
                <a:solidFill>
                  <a:srgbClr val="F5F5F5"/>
                </a:solidFill>
                <a:effectLst>
                  <a:outerShdw blurRad="38100" dist="38100" dir="2700000" algn="ctr" rotWithShape="0">
                    <a:schemeClr val="tx1"/>
                  </a:outerShdw>
                </a:effectLst>
              </a:rPr>
              <a:t>also</a:t>
            </a:r>
            <a:r>
              <a:rPr lang="en-US" sz="3800" dirty="0">
                <a:solidFill>
                  <a:srgbClr val="F5F5F5"/>
                </a:solidFill>
                <a:effectLst>
                  <a:outerShdw blurRad="38100" dist="38100" dir="2700000" algn="ctr" rotWithShape="0">
                    <a:schemeClr val="tx1"/>
                  </a:outerShdw>
                </a:effectLst>
              </a:rPr>
              <a:t> seems to have roots in </a:t>
            </a:r>
            <a:r>
              <a:rPr lang="en-US" sz="3800" b="1" i="1" dirty="0">
                <a:solidFill>
                  <a:srgbClr val="F5F5F5"/>
                </a:solidFill>
                <a:effectLst>
                  <a:outerShdw blurRad="38100" dist="38100" dir="2700000" algn="ctr" rotWithShape="0">
                    <a:schemeClr val="tx1"/>
                  </a:outerShdw>
                </a:effectLst>
              </a:rPr>
              <a:t>two</a:t>
            </a:r>
            <a:r>
              <a:rPr lang="en-US" sz="3800" dirty="0">
                <a:solidFill>
                  <a:srgbClr val="F5F5F5"/>
                </a:solidFill>
                <a:effectLst>
                  <a:outerShdw blurRad="38100" dist="38100" dir="2700000" algn="ctr" rotWithShape="0">
                    <a:schemeClr val="tx1"/>
                  </a:outerShdw>
                </a:effectLst>
              </a:rPr>
              <a:t> passages (found in the book of </a:t>
            </a:r>
            <a:r>
              <a:rPr lang="en-US" sz="3800" b="1" i="1" dirty="0">
                <a:solidFill>
                  <a:srgbClr val="F5F5F5"/>
                </a:solidFill>
                <a:effectLst>
                  <a:outerShdw blurRad="38100" dist="38100" dir="2700000" algn="ctr" rotWithShape="0">
                    <a:schemeClr val="tx1"/>
                  </a:outerShdw>
                </a:effectLst>
              </a:rPr>
              <a:t>Isaiah</a:t>
            </a:r>
            <a:r>
              <a:rPr lang="en-US" sz="3800" dirty="0">
                <a:solidFill>
                  <a:srgbClr val="F5F5F5"/>
                </a:solidFill>
                <a:effectLst>
                  <a:outerShdw blurRad="38100" dist="38100" dir="2700000" algn="ctr" rotWithShape="0">
                    <a:schemeClr val="tx1"/>
                  </a:outerShdw>
                </a:effectLst>
              </a:rPr>
              <a:t>) which corporately portray the </a:t>
            </a:r>
            <a:r>
              <a:rPr lang="en-US" sz="3800" b="1" i="1" dirty="0">
                <a:solidFill>
                  <a:srgbClr val="F5F5F5"/>
                </a:solidFill>
                <a:effectLst>
                  <a:outerShdw blurRad="38100" dist="38100" dir="2700000" algn="ctr" rotWithShape="0">
                    <a:schemeClr val="tx1"/>
                  </a:outerShdw>
                </a:effectLst>
              </a:rPr>
              <a:t>nation of Israel </a:t>
            </a:r>
            <a:r>
              <a:rPr lang="en-US" sz="3800" dirty="0">
                <a:solidFill>
                  <a:srgbClr val="F5F5F5"/>
                </a:solidFill>
                <a:effectLst>
                  <a:outerShdw blurRad="38100" dist="38100" dir="2700000" algn="ctr" rotWithShape="0">
                    <a:schemeClr val="tx1"/>
                  </a:outerShdw>
                </a:effectLst>
              </a:rPr>
              <a:t>as a “</a:t>
            </a:r>
            <a:r>
              <a:rPr lang="en-US" sz="3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woman</a:t>
            </a:r>
            <a:r>
              <a:rPr lang="en-US" sz="3800" dirty="0">
                <a:solidFill>
                  <a:srgbClr val="F5F5F5"/>
                </a:solidFill>
                <a:effectLst>
                  <a:outerShdw blurRad="38100" dist="38100" dir="2700000" algn="ctr" rotWithShape="0">
                    <a:schemeClr val="tx1"/>
                  </a:outerShdw>
                </a:effectLst>
              </a:rPr>
              <a:t>” giving birth:</a:t>
            </a:r>
          </a:p>
          <a:p>
            <a:pPr lvl="1"/>
            <a:r>
              <a:rPr lang="en-US" sz="3400" dirty="0">
                <a:solidFill>
                  <a:srgbClr val="FFD700"/>
                </a:solidFill>
                <a:effectLst>
                  <a:outerShdw blurRad="38100" dist="38100" dir="2700000" algn="ctr" rotWithShape="0">
                    <a:schemeClr val="tx1"/>
                  </a:outerShdw>
                </a:effectLst>
              </a:rPr>
              <a:t>Isaiah 26:17-18 –</a:t>
            </a:r>
            <a:r>
              <a:rPr lang="en-US" sz="3400" dirty="0">
                <a:solidFill>
                  <a:srgbClr val="F5F5F5"/>
                </a:solidFill>
                <a:effectLst>
                  <a:outerShdw blurRad="38100" dist="38100" dir="2700000" algn="ctr" rotWithShape="0">
                    <a:schemeClr val="tx1"/>
                  </a:outerShdw>
                </a:effectLst>
              </a:rPr>
              <a:t> </a:t>
            </a:r>
            <a:r>
              <a:rPr lang="en-US" sz="3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Like </a:t>
            </a:r>
            <a:r>
              <a:rPr lang="en-US" sz="3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 pregnant woman </a:t>
            </a:r>
            <a:r>
              <a:rPr lang="en-US" sz="3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who writhes and </a:t>
            </a:r>
            <a:r>
              <a:rPr lang="en-US" sz="3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cries out in her pangs </a:t>
            </a:r>
            <a:r>
              <a:rPr lang="en-US" sz="3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when she is near to </a:t>
            </a:r>
            <a:r>
              <a:rPr lang="en-US" sz="3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giving birth</a:t>
            </a:r>
            <a:r>
              <a:rPr lang="en-US" sz="3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so were we [Israelites] because of you, O LORD; we were </a:t>
            </a:r>
            <a:r>
              <a:rPr lang="en-US" sz="3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pregnant</a:t>
            </a:r>
            <a:r>
              <a:rPr lang="en-US" sz="3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we </a:t>
            </a:r>
            <a:r>
              <a:rPr lang="en-US" sz="3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writhed</a:t>
            </a:r>
            <a:r>
              <a:rPr lang="en-US" sz="3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we have </a:t>
            </a:r>
            <a:r>
              <a:rPr lang="en-US" sz="3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given birth </a:t>
            </a:r>
            <a:r>
              <a:rPr lang="en-US" sz="3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to wind. We have accomplished no deliverance in the earth, and the inhabitants of the world have not fallen.</a:t>
            </a:r>
            <a:endParaRPr lang="en-US" sz="3400" dirty="0">
              <a:solidFill>
                <a:srgbClr val="F5F5F5"/>
              </a:solidFill>
              <a:effectLst>
                <a:outerShdw blurRad="38100" dist="38100" dir="2700000" algn="ctr" rotWithShape="0">
                  <a:schemeClr val="tx1"/>
                </a:outerShdw>
              </a:effectLst>
            </a:endParaRPr>
          </a:p>
          <a:p>
            <a:pPr lvl="1"/>
            <a:r>
              <a:rPr lang="en-US" sz="3400" dirty="0">
                <a:solidFill>
                  <a:srgbClr val="FFD700"/>
                </a:solidFill>
                <a:effectLst>
                  <a:outerShdw blurRad="38100" dist="38100" dir="2700000" algn="ctr" rotWithShape="0">
                    <a:schemeClr val="tx1"/>
                  </a:outerShdw>
                </a:effectLst>
              </a:rPr>
              <a:t>Isaiah 66:7-9 –</a:t>
            </a:r>
            <a:r>
              <a:rPr lang="en-US" sz="3400" dirty="0">
                <a:solidFill>
                  <a:srgbClr val="F5F5F5"/>
                </a:solidFill>
                <a:effectLst>
                  <a:outerShdw blurRad="38100" dist="38100" dir="2700000" algn="ctr" rotWithShape="0">
                    <a:schemeClr val="tx1"/>
                  </a:outerShdw>
                </a:effectLst>
              </a:rPr>
              <a:t> </a:t>
            </a:r>
            <a:r>
              <a:rPr lang="en-US" sz="3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“Before she was in labor </a:t>
            </a:r>
            <a:r>
              <a:rPr lang="en-US" sz="3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she gave birth</a:t>
            </a:r>
            <a:r>
              <a:rPr lang="en-US" sz="3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before </a:t>
            </a:r>
            <a:r>
              <a:rPr lang="en-US" sz="3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her pain </a:t>
            </a:r>
            <a:r>
              <a:rPr lang="en-US" sz="3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came upon her </a:t>
            </a:r>
            <a:r>
              <a:rPr lang="en-US" sz="3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she delivered a son</a:t>
            </a:r>
            <a:r>
              <a:rPr lang="en-US" sz="3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Who has heard such a thing? Who has seen such things? Shall a land be born in one day? Shall a nation be brought forth in one moment? For as soon as </a:t>
            </a:r>
            <a:r>
              <a:rPr lang="en-US" sz="3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Zion was in labor she brought forth her children</a:t>
            </a:r>
            <a:r>
              <a:rPr lang="en-US" sz="3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Shall I bring to the point of birth and not cause to bring forth?” says the LORD; “shall I, who cause to bring forth, shut the womb?” says your God.</a:t>
            </a:r>
            <a:endParaRPr lang="en-US" sz="3400" dirty="0">
              <a:solidFill>
                <a:srgbClr val="F5F5F5"/>
              </a:solidFill>
              <a:effectLst>
                <a:outerShdw blurRad="38100" dist="38100" dir="2700000" algn="ctr" rotWithShape="0">
                  <a:schemeClr val="tx1"/>
                </a:outerShdw>
              </a:effectLst>
            </a:endParaRPr>
          </a:p>
          <a:p>
            <a:pPr lvl="1"/>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42817511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FBC1D585-1DB2-7C44-7672-9CBB6125C38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F2D5BACE-1A56-774E-006B-B30049916F80}"/>
              </a:ext>
            </a:extLst>
          </p:cNvPr>
          <p:cNvSpPr>
            <a:spLocks noGrp="1"/>
          </p:cNvSpPr>
          <p:nvPr>
            <p:ph type="title"/>
          </p:nvPr>
        </p:nvSpPr>
        <p:spPr>
          <a:xfrm>
            <a:off x="0" y="0"/>
            <a:ext cx="12192000" cy="1489046"/>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Isaiah 26:17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Like a pregnant woman who writhes and cries out in her pangs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when she is near to giving birth, so were we because of you, O LORD;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18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we were pregnant, we writhed, but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we have given birth to wind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We have accomplished no deliverance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the earth, and the inhabitants of the world have not fallen.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2D949A32-BD76-6CB8-CD3A-191B6E4BBA6A}"/>
              </a:ext>
            </a:extLst>
          </p:cNvPr>
          <p:cNvSpPr>
            <a:spLocks noGrp="1"/>
          </p:cNvSpPr>
          <p:nvPr>
            <p:ph idx="1"/>
          </p:nvPr>
        </p:nvSpPr>
        <p:spPr>
          <a:xfrm>
            <a:off x="33556" y="1694576"/>
            <a:ext cx="12025617" cy="5163425"/>
          </a:xfrm>
        </p:spPr>
        <p:txBody>
          <a:bodyPr>
            <a:normAutofit fontScale="85000" lnSpcReduction="20000"/>
          </a:bodyPr>
          <a:lstStyle/>
          <a:p>
            <a:r>
              <a:rPr lang="en-US" sz="3600" dirty="0">
                <a:solidFill>
                  <a:srgbClr val="99FFFF"/>
                </a:solidFill>
                <a:effectLst>
                  <a:outerShdw blurRad="38100" dist="38100" dir="2700000" algn="ctr" rotWithShape="0">
                    <a:schemeClr val="tx1"/>
                  </a:outerShdw>
                </a:effectLst>
              </a:rPr>
              <a:t>Isaiah 26:17–18 </a:t>
            </a:r>
            <a:r>
              <a:rPr lang="en-US" sz="3600" dirty="0">
                <a:solidFill>
                  <a:srgbClr val="F5F5F5"/>
                </a:solidFill>
                <a:effectLst>
                  <a:outerShdw blurRad="38100" dist="38100" dir="2700000" algn="ctr" rotWithShape="0">
                    <a:schemeClr val="tx1"/>
                  </a:outerShdw>
                </a:effectLst>
              </a:rPr>
              <a:t>is a confession of Israel’s complete </a:t>
            </a:r>
            <a:r>
              <a:rPr lang="en-US" sz="3600" b="1" i="1" dirty="0">
                <a:solidFill>
                  <a:srgbClr val="F5F5F5"/>
                </a:solidFill>
                <a:effectLst>
                  <a:outerShdw blurRad="38100" dist="38100" dir="2700000" algn="ctr" rotWithShape="0">
                    <a:schemeClr val="tx1"/>
                  </a:outerShdw>
                </a:effectLst>
              </a:rPr>
              <a:t>helplessness</a:t>
            </a:r>
            <a:r>
              <a:rPr lang="en-US" sz="3600" dirty="0">
                <a:solidFill>
                  <a:srgbClr val="F5F5F5"/>
                </a:solidFill>
                <a:effectLst>
                  <a:outerShdw blurRad="38100" dist="38100" dir="2700000" algn="ctr" rotWithShape="0">
                    <a:schemeClr val="tx1"/>
                  </a:outerShdw>
                </a:effectLst>
              </a:rPr>
              <a:t>, using the metaphor of a woman in labor whose pain produces </a:t>
            </a:r>
            <a:r>
              <a:rPr lang="en-US" sz="3600" b="1" i="1" dirty="0">
                <a:solidFill>
                  <a:srgbClr val="F5F5F5"/>
                </a:solidFill>
                <a:effectLst>
                  <a:outerShdw blurRad="38100" dist="38100" dir="2700000" algn="ctr" rotWithShape="0">
                    <a:schemeClr val="tx1"/>
                  </a:outerShdw>
                </a:effectLst>
              </a:rPr>
              <a:t>nothing</a:t>
            </a:r>
            <a:r>
              <a:rPr lang="en-US" sz="3600" dirty="0">
                <a:solidFill>
                  <a:srgbClr val="F5F5F5"/>
                </a:solidFill>
                <a:effectLst>
                  <a:outerShdw blurRad="38100" dist="38100" dir="2700000" algn="ctr" rotWithShape="0">
                    <a:schemeClr val="tx1"/>
                  </a:outerShdw>
                </a:effectLst>
              </a:rPr>
              <a:t>.</a:t>
            </a:r>
          </a:p>
          <a:p>
            <a:r>
              <a:rPr lang="en-US" sz="3600" dirty="0">
                <a:solidFill>
                  <a:srgbClr val="F5F5F5"/>
                </a:solidFill>
                <a:effectLst>
                  <a:outerShdw blurRad="38100" dist="38100" dir="2700000" algn="ctr" rotWithShape="0">
                    <a:schemeClr val="tx1"/>
                  </a:outerShdw>
                </a:effectLst>
              </a:rPr>
              <a:t>Israel confesses that all </a:t>
            </a:r>
            <a:r>
              <a:rPr lang="en-US" sz="3600" b="1" i="1" dirty="0">
                <a:solidFill>
                  <a:srgbClr val="F5F5F5"/>
                </a:solidFill>
                <a:effectLst>
                  <a:outerShdw blurRad="38100" dist="38100" dir="2700000" algn="ctr" rotWithShape="0">
                    <a:schemeClr val="tx1"/>
                  </a:outerShdw>
                </a:effectLst>
              </a:rPr>
              <a:t>her own </a:t>
            </a:r>
            <a:r>
              <a:rPr lang="en-US" sz="3600" dirty="0">
                <a:solidFill>
                  <a:srgbClr val="F5F5F5"/>
                </a:solidFill>
                <a:effectLst>
                  <a:outerShdw blurRad="38100" dist="38100" dir="2700000" algn="ctr" rotWithShape="0">
                    <a:schemeClr val="tx1"/>
                  </a:outerShdw>
                </a:effectLst>
              </a:rPr>
              <a:t>efforts to produce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deliverance</a:t>
            </a:r>
            <a:r>
              <a:rPr lang="en-US" sz="3600" dirty="0">
                <a:solidFill>
                  <a:srgbClr val="F5F5F5"/>
                </a:solidFill>
                <a:effectLst>
                  <a:outerShdw blurRad="38100" dist="38100" dir="2700000" algn="ctr" rotWithShape="0">
                    <a:schemeClr val="tx1"/>
                  </a:outerShdw>
                </a:effectLst>
              </a:rPr>
              <a:t>” have failed. </a:t>
            </a:r>
          </a:p>
          <a:p>
            <a:r>
              <a:rPr lang="en-US" sz="3600" dirty="0">
                <a:solidFill>
                  <a:srgbClr val="F5F5F5"/>
                </a:solidFill>
                <a:effectLst>
                  <a:outerShdw blurRad="38100" dist="38100" dir="2700000" algn="ctr" rotWithShape="0">
                    <a:schemeClr val="tx1"/>
                  </a:outerShdw>
                </a:effectLst>
              </a:rPr>
              <a:t>The labor metaphor is deliberately ironic:</a:t>
            </a:r>
          </a:p>
          <a:p>
            <a:pPr lvl="1"/>
            <a:r>
              <a:rPr lang="en-US" sz="3300" dirty="0">
                <a:solidFill>
                  <a:srgbClr val="FFC000"/>
                </a:solidFill>
                <a:effectLst>
                  <a:outerShdw blurRad="38100" dist="38100" dir="2700000" algn="ctr" rotWithShape="0">
                    <a:schemeClr val="tx1"/>
                  </a:outerShdw>
                </a:effectLst>
              </a:rPr>
              <a:t>The imagery of labor</a:t>
            </a:r>
            <a:r>
              <a:rPr lang="en-US" sz="3300" dirty="0">
                <a:solidFill>
                  <a:srgbClr val="F5F5F5"/>
                </a:solidFill>
                <a:effectLst>
                  <a:outerShdw blurRad="38100" dist="38100" dir="2700000" algn="ctr" rotWithShape="0">
                    <a:schemeClr val="tx1"/>
                  </a:outerShdw>
                </a:effectLst>
              </a:rPr>
              <a:t>: A woman in labor endures intense pain, but </a:t>
            </a:r>
            <a:r>
              <a:rPr lang="en-US" sz="3300" b="1" i="1" dirty="0">
                <a:solidFill>
                  <a:srgbClr val="F5F5F5"/>
                </a:solidFill>
                <a:effectLst>
                  <a:outerShdw blurRad="38100" dist="38100" dir="2700000" algn="ctr" rotWithShape="0">
                    <a:schemeClr val="tx1"/>
                  </a:outerShdw>
                </a:effectLst>
              </a:rPr>
              <a:t>normally</a:t>
            </a:r>
            <a:r>
              <a:rPr lang="en-US" sz="3300" dirty="0">
                <a:solidFill>
                  <a:srgbClr val="F5F5F5"/>
                </a:solidFill>
                <a:effectLst>
                  <a:outerShdw blurRad="38100" dist="38100" dir="2700000" algn="ctr" rotWithShape="0">
                    <a:schemeClr val="tx1"/>
                  </a:outerShdw>
                </a:effectLst>
              </a:rPr>
              <a:t> with the hope that the pain leads to a </a:t>
            </a:r>
            <a:r>
              <a:rPr lang="en-US" sz="3300" b="1" i="1" dirty="0">
                <a:solidFill>
                  <a:srgbClr val="F5F5F5"/>
                </a:solidFill>
                <a:effectLst>
                  <a:outerShdw blurRad="38100" dist="38100" dir="2700000" algn="ctr" rotWithShape="0">
                    <a:schemeClr val="tx1"/>
                  </a:outerShdw>
                </a:effectLst>
              </a:rPr>
              <a:t>child</a:t>
            </a:r>
            <a:r>
              <a:rPr lang="en-US" sz="3300" dirty="0">
                <a:solidFill>
                  <a:srgbClr val="F5F5F5"/>
                </a:solidFill>
                <a:effectLst>
                  <a:outerShdw blurRad="38100" dist="38100" dir="2700000" algn="ctr" rotWithShape="0">
                    <a:schemeClr val="tx1"/>
                  </a:outerShdw>
                </a:effectLst>
              </a:rPr>
              <a:t>. What is being metaphorically portrayed here is the nation’s anticipation of relief while suffering under judgment.</a:t>
            </a:r>
          </a:p>
          <a:p>
            <a:pPr lvl="1"/>
            <a:r>
              <a:rPr lang="en-US" sz="3300" dirty="0">
                <a:solidFill>
                  <a:srgbClr val="FFC000"/>
                </a:solidFill>
                <a:effectLst>
                  <a:outerShdw blurRad="38100" dist="38100" dir="2700000" algn="ctr" rotWithShape="0">
                    <a:schemeClr val="tx1"/>
                  </a:outerShdw>
                </a:effectLst>
              </a:rPr>
              <a:t>The tragic twist</a:t>
            </a:r>
            <a:r>
              <a:rPr lang="en-US" sz="3300" dirty="0">
                <a:solidFill>
                  <a:srgbClr val="F5F5F5"/>
                </a:solidFill>
                <a:effectLst>
                  <a:outerShdw blurRad="38100" dist="38100" dir="2700000" algn="ctr" rotWithShape="0">
                    <a:schemeClr val="tx1"/>
                  </a:outerShdw>
                </a:effectLst>
              </a:rPr>
              <a:t>: But instead of a child, she gives birth to “</a:t>
            </a:r>
            <a:r>
              <a:rPr lang="en-US" sz="33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wind</a:t>
            </a:r>
            <a:r>
              <a:rPr lang="en-US" sz="3300" dirty="0">
                <a:solidFill>
                  <a:srgbClr val="F5F5F5"/>
                </a:solidFill>
                <a:effectLst>
                  <a:outerShdw blurRad="38100" dist="38100" dir="2700000" algn="ctr" rotWithShape="0">
                    <a:schemeClr val="tx1"/>
                  </a:outerShdw>
                </a:effectLst>
              </a:rPr>
              <a:t>” – a figure for an abortive, empty effort. All the pain of childbirth produced </a:t>
            </a:r>
            <a:r>
              <a:rPr lang="en-US" sz="3300" b="1" i="1" dirty="0">
                <a:solidFill>
                  <a:srgbClr val="F5F5F5"/>
                </a:solidFill>
                <a:effectLst>
                  <a:outerShdw blurRad="38100" dist="38100" dir="2700000" algn="ctr" rotWithShape="0">
                    <a:schemeClr val="tx1"/>
                  </a:outerShdw>
                </a:effectLst>
              </a:rPr>
              <a:t>nothing</a:t>
            </a:r>
            <a:r>
              <a:rPr lang="en-US" sz="3300" dirty="0">
                <a:solidFill>
                  <a:srgbClr val="F5F5F5"/>
                </a:solidFill>
                <a:effectLst>
                  <a:outerShdw blurRad="38100" dist="38100" dir="2700000" algn="ctr" rotWithShape="0">
                    <a:schemeClr val="tx1"/>
                  </a:outerShdw>
                </a:effectLst>
              </a:rPr>
              <a:t>!</a:t>
            </a:r>
          </a:p>
          <a:p>
            <a:pPr lvl="1"/>
            <a:r>
              <a:rPr lang="en-US" sz="3300" dirty="0">
                <a:solidFill>
                  <a:srgbClr val="FFC000"/>
                </a:solidFill>
                <a:effectLst>
                  <a:outerShdw blurRad="38100" dist="38100" dir="2700000" algn="ctr" rotWithShape="0">
                    <a:schemeClr val="tx1"/>
                  </a:outerShdw>
                </a:effectLst>
              </a:rPr>
              <a:t>The point</a:t>
            </a:r>
            <a:r>
              <a:rPr lang="en-US" sz="3300" dirty="0">
                <a:solidFill>
                  <a:srgbClr val="F5F5F5"/>
                </a:solidFill>
                <a:effectLst>
                  <a:outerShdw blurRad="38100" dist="38100" dir="2700000" algn="ctr" rotWithShape="0">
                    <a:schemeClr val="tx1"/>
                  </a:outerShdw>
                </a:effectLst>
              </a:rPr>
              <a:t>: “</a:t>
            </a:r>
            <a:r>
              <a:rPr lang="en-US" sz="33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We have accomplished no deliverance</a:t>
            </a:r>
            <a:r>
              <a:rPr lang="en-US" sz="3300" dirty="0">
                <a:solidFill>
                  <a:srgbClr val="F5F5F5"/>
                </a:solidFill>
                <a:effectLst>
                  <a:outerShdw blurRad="38100" dist="38100" dir="2700000" algn="ctr" rotWithShape="0">
                    <a:schemeClr val="tx1"/>
                  </a:outerShdw>
                </a:effectLst>
              </a:rPr>
              <a:t>” – Israel cannot save herself. Her own strength, alliances, and plans have yielded only exhaustion and futility.</a:t>
            </a:r>
          </a:p>
          <a:p>
            <a:pPr lvl="1"/>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10500583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B8007C33-B7C4-DFCA-A60D-F4EAB2531C46}"/>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8214731B-3079-F27E-F515-3EB06EA94687}"/>
              </a:ext>
            </a:extLst>
          </p:cNvPr>
          <p:cNvSpPr>
            <a:spLocks noGrp="1"/>
          </p:cNvSpPr>
          <p:nvPr>
            <p:ph type="title"/>
          </p:nvPr>
        </p:nvSpPr>
        <p:spPr>
          <a:xfrm>
            <a:off x="0" y="-1"/>
            <a:ext cx="12192000" cy="164592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Isaiah 66:7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“Before she was in labor she gave birth; before her pain came upon her she delivered a son.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Who has heard such a thing? Who has seen such things? Shall a land be born in one day? Shall a nation be brought forth in one moment? For as soon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as Zion was in labor she brought forth her children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Shall I bring to the point of birth and not cause to bring forth?" says the LORD; "shall I, who cause to bring forth, shut the womb?" says your God.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7775D048-7758-0282-8F40-F87BC3F16B1F}"/>
              </a:ext>
            </a:extLst>
          </p:cNvPr>
          <p:cNvSpPr>
            <a:spLocks noGrp="1"/>
          </p:cNvSpPr>
          <p:nvPr>
            <p:ph idx="1"/>
          </p:nvPr>
        </p:nvSpPr>
        <p:spPr>
          <a:xfrm>
            <a:off x="33556" y="1858160"/>
            <a:ext cx="12025617" cy="4999841"/>
          </a:xfrm>
        </p:spPr>
        <p:txBody>
          <a:bodyPr>
            <a:normAutofit fontScale="77500" lnSpcReduction="20000"/>
          </a:bodyPr>
          <a:lstStyle/>
          <a:p>
            <a:r>
              <a:rPr lang="en-US" sz="3600" dirty="0">
                <a:solidFill>
                  <a:srgbClr val="F5F5F5"/>
                </a:solidFill>
                <a:effectLst>
                  <a:outerShdw blurRad="38100" dist="38100" dir="2700000" algn="ctr" rotWithShape="0">
                    <a:schemeClr val="tx1"/>
                  </a:outerShdw>
                </a:effectLst>
              </a:rPr>
              <a:t>There is a strong and widely recognized connection between the woman who gives birth in Revelation 12 and the woman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Zion</a:t>
            </a:r>
            <a:r>
              <a:rPr lang="en-US" sz="3600" dirty="0">
                <a:solidFill>
                  <a:srgbClr val="F5F5F5"/>
                </a:solidFill>
                <a:effectLst>
                  <a:outerShdw blurRad="38100" dist="38100" dir="2700000" algn="ctr" rotWithShape="0">
                    <a:schemeClr val="tx1"/>
                  </a:outerShdw>
                </a:effectLst>
              </a:rPr>
              <a:t>”) who gives birth in </a:t>
            </a:r>
            <a:r>
              <a:rPr lang="en-US" sz="3600" dirty="0">
                <a:solidFill>
                  <a:srgbClr val="99FFFF"/>
                </a:solidFill>
                <a:effectLst>
                  <a:outerShdw blurRad="38100" dist="38100" dir="2700000" algn="ctr" rotWithShape="0">
                    <a:schemeClr val="tx1"/>
                  </a:outerShdw>
                </a:effectLst>
              </a:rPr>
              <a:t>Isaiah 66:7-9</a:t>
            </a:r>
            <a:r>
              <a:rPr lang="en-US" sz="3600" dirty="0">
                <a:solidFill>
                  <a:srgbClr val="F5F5F5"/>
                </a:solidFill>
                <a:effectLst>
                  <a:outerShdw blurRad="38100" dist="38100" dir="2700000" algn="ctr" rotWithShape="0">
                    <a:schemeClr val="tx1"/>
                  </a:outerShdw>
                </a:effectLst>
              </a:rPr>
              <a:t>. </a:t>
            </a:r>
          </a:p>
          <a:p>
            <a:r>
              <a:rPr lang="en-US" sz="3600" dirty="0">
                <a:solidFill>
                  <a:srgbClr val="F5F5F5"/>
                </a:solidFill>
                <a:effectLst>
                  <a:outerShdw blurRad="38100" dist="38100" dir="2700000" algn="ctr" rotWithShape="0">
                    <a:schemeClr val="tx1"/>
                  </a:outerShdw>
                </a:effectLst>
              </a:rPr>
              <a:t>The scholarly consensus is that Revelation 12 </a:t>
            </a:r>
            <a:r>
              <a:rPr lang="en-US" sz="3600" b="1" i="1" dirty="0">
                <a:solidFill>
                  <a:srgbClr val="F5F5F5"/>
                </a:solidFill>
                <a:effectLst>
                  <a:outerShdw blurRad="38100" dist="38100" dir="2700000" algn="ctr" rotWithShape="0">
                    <a:schemeClr val="tx1"/>
                  </a:outerShdw>
                </a:effectLst>
              </a:rPr>
              <a:t>deliberately</a:t>
            </a:r>
            <a:r>
              <a:rPr lang="en-US" sz="3600" dirty="0">
                <a:solidFill>
                  <a:srgbClr val="F5F5F5"/>
                </a:solidFill>
                <a:effectLst>
                  <a:outerShdw blurRad="38100" dist="38100" dir="2700000" algn="ctr" rotWithShape="0">
                    <a:schemeClr val="tx1"/>
                  </a:outerShdw>
                </a:effectLst>
              </a:rPr>
              <a:t> draws on the imagery of Isaiah 66, which then provides us with essential background for understanding </a:t>
            </a:r>
            <a:r>
              <a:rPr lang="en-US" sz="3600" b="1" i="1" dirty="0">
                <a:solidFill>
                  <a:srgbClr val="F5F5F5"/>
                </a:solidFill>
                <a:effectLst>
                  <a:outerShdw blurRad="38100" dist="38100" dir="2700000" algn="ctr" rotWithShape="0">
                    <a:schemeClr val="tx1"/>
                  </a:outerShdw>
                </a:effectLst>
              </a:rPr>
              <a:t>who</a:t>
            </a:r>
            <a:r>
              <a:rPr lang="en-US" sz="3600" dirty="0">
                <a:solidFill>
                  <a:srgbClr val="F5F5F5"/>
                </a:solidFill>
                <a:effectLst>
                  <a:outerShdw blurRad="38100" dist="38100" dir="2700000" algn="ctr" rotWithShape="0">
                    <a:schemeClr val="tx1"/>
                  </a:outerShdw>
                </a:effectLst>
              </a:rPr>
              <a:t> the woman is and what her birth </a:t>
            </a:r>
            <a:r>
              <a:rPr lang="en-US" sz="3600" b="1" i="1" dirty="0">
                <a:solidFill>
                  <a:srgbClr val="F5F5F5"/>
                </a:solidFill>
                <a:effectLst>
                  <a:outerShdw blurRad="38100" dist="38100" dir="2700000" algn="ctr" rotWithShape="0">
                    <a:schemeClr val="tx1"/>
                  </a:outerShdw>
                </a:effectLst>
              </a:rPr>
              <a:t>represents</a:t>
            </a:r>
            <a:r>
              <a:rPr lang="en-US" sz="3600" dirty="0">
                <a:solidFill>
                  <a:srgbClr val="F5F5F5"/>
                </a:solidFill>
                <a:effectLst>
                  <a:outerShdw blurRad="38100" dist="38100" dir="2700000" algn="ctr" rotWithShape="0">
                    <a:schemeClr val="tx1"/>
                  </a:outerShdw>
                </a:effectLst>
              </a:rPr>
              <a:t>.</a:t>
            </a:r>
          </a:p>
          <a:p>
            <a:r>
              <a:rPr lang="en-US" sz="3600" dirty="0">
                <a:solidFill>
                  <a:srgbClr val="F5F5F5"/>
                </a:solidFill>
                <a:effectLst>
                  <a:outerShdw blurRad="38100" dist="38100" dir="2700000" algn="ctr" rotWithShape="0">
                    <a:schemeClr val="tx1"/>
                  </a:outerShdw>
                </a:effectLst>
              </a:rPr>
              <a:t>The </a:t>
            </a:r>
            <a:r>
              <a:rPr lang="en-US" sz="3600" b="1" i="1" dirty="0">
                <a:solidFill>
                  <a:srgbClr val="F5F5F5"/>
                </a:solidFill>
                <a:effectLst>
                  <a:outerShdw blurRad="38100" dist="38100" dir="2700000" algn="ctr" rotWithShape="0">
                    <a:schemeClr val="tx1"/>
                  </a:outerShdw>
                </a:effectLst>
              </a:rPr>
              <a:t>primary</a:t>
            </a:r>
            <a:r>
              <a:rPr lang="en-US" sz="3600" dirty="0">
                <a:solidFill>
                  <a:srgbClr val="F5F5F5"/>
                </a:solidFill>
                <a:effectLst>
                  <a:outerShdw blurRad="38100" dist="38100" dir="2700000" algn="ctr" rotWithShape="0">
                    <a:schemeClr val="tx1"/>
                  </a:outerShdw>
                </a:effectLst>
              </a:rPr>
              <a:t> contribution of Isaiah 66 is clarifying the </a:t>
            </a:r>
            <a:r>
              <a:rPr lang="en-US" sz="3600" b="1" i="1" dirty="0">
                <a:solidFill>
                  <a:srgbClr val="F5F5F5"/>
                </a:solidFill>
                <a:effectLst>
                  <a:outerShdw blurRad="38100" dist="38100" dir="2700000" algn="ctr" rotWithShape="0">
                    <a:schemeClr val="tx1"/>
                  </a:outerShdw>
                </a:effectLst>
              </a:rPr>
              <a:t>identity</a:t>
            </a:r>
            <a:r>
              <a:rPr lang="en-US" sz="3600" dirty="0">
                <a:solidFill>
                  <a:srgbClr val="F5F5F5"/>
                </a:solidFill>
                <a:effectLst>
                  <a:outerShdw blurRad="38100" dist="38100" dir="2700000" algn="ctr" rotWithShape="0">
                    <a:schemeClr val="tx1"/>
                  </a:outerShdw>
                </a:effectLst>
              </a:rPr>
              <a:t> of the woman and her child.</a:t>
            </a:r>
          </a:p>
          <a:p>
            <a:r>
              <a:rPr lang="en-US" sz="3600" dirty="0">
                <a:solidFill>
                  <a:srgbClr val="F5F5F5"/>
                </a:solidFill>
                <a:effectLst>
                  <a:outerShdw blurRad="38100" dist="38100" dir="2700000" algn="ctr" rotWithShape="0">
                    <a:schemeClr val="tx1"/>
                  </a:outerShdw>
                </a:effectLst>
              </a:rPr>
              <a:t>In Isaiah 66, we are </a:t>
            </a:r>
            <a:r>
              <a:rPr lang="en-US" sz="3600" b="1" i="1" dirty="0">
                <a:solidFill>
                  <a:srgbClr val="F5F5F5"/>
                </a:solidFill>
                <a:effectLst>
                  <a:outerShdw blurRad="38100" dist="38100" dir="2700000" algn="ctr" rotWithShape="0">
                    <a:schemeClr val="tx1"/>
                  </a:outerShdw>
                </a:effectLst>
              </a:rPr>
              <a:t>explicitly</a:t>
            </a:r>
            <a:r>
              <a:rPr lang="en-US" sz="3600" dirty="0">
                <a:solidFill>
                  <a:srgbClr val="F5F5F5"/>
                </a:solidFill>
                <a:effectLst>
                  <a:outerShdw blurRad="38100" dist="38100" dir="2700000" algn="ctr" rotWithShape="0">
                    <a:schemeClr val="tx1"/>
                  </a:outerShdw>
                </a:effectLst>
              </a:rPr>
              <a:t> told that the mother is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Zion</a:t>
            </a:r>
            <a:r>
              <a:rPr lang="en-US" sz="3600" dirty="0">
                <a:solidFill>
                  <a:srgbClr val="F5F5F5"/>
                </a:solidFill>
                <a:effectLst>
                  <a:outerShdw blurRad="38100" dist="38100" dir="2700000" algn="ctr" rotWithShape="0">
                    <a:schemeClr val="tx1"/>
                  </a:outerShdw>
                </a:effectLst>
              </a:rPr>
              <a:t>” (v. 8). </a:t>
            </a:r>
          </a:p>
          <a:p>
            <a:r>
              <a:rPr lang="en-US" sz="3600" dirty="0">
                <a:solidFill>
                  <a:srgbClr val="F5F5F5"/>
                </a:solidFill>
                <a:effectLst>
                  <a:outerShdw blurRad="38100" dist="38100" dir="2700000" algn="ctr" rotWithShape="0">
                    <a:schemeClr val="tx1"/>
                  </a:outerShdw>
                </a:effectLst>
              </a:rPr>
              <a:t>In other words, the </a:t>
            </a:r>
            <a:r>
              <a:rPr lang="en-US" sz="3600" b="1" i="1" dirty="0">
                <a:solidFill>
                  <a:srgbClr val="F5F5F5"/>
                </a:solidFill>
                <a:effectLst>
                  <a:outerShdw blurRad="38100" dist="38100" dir="2700000" algn="ctr" rotWithShape="0">
                    <a:schemeClr val="tx1"/>
                  </a:outerShdw>
                </a:effectLst>
              </a:rPr>
              <a:t>nation itself </a:t>
            </a:r>
            <a:r>
              <a:rPr lang="en-US" sz="3600" dirty="0">
                <a:solidFill>
                  <a:srgbClr val="F5F5F5"/>
                </a:solidFill>
                <a:effectLst>
                  <a:outerShdw blurRad="38100" dist="38100" dir="2700000" algn="ctr" rotWithShape="0">
                    <a:schemeClr val="tx1"/>
                  </a:outerShdw>
                </a:effectLst>
              </a:rPr>
              <a:t>is the one giving birth.</a:t>
            </a:r>
          </a:p>
          <a:p>
            <a:r>
              <a:rPr lang="en-US" sz="3600" dirty="0">
                <a:solidFill>
                  <a:srgbClr val="F5F5F5"/>
                </a:solidFill>
                <a:effectLst>
                  <a:outerShdw blurRad="38100" dist="38100" dir="2700000" algn="ctr" rotWithShape="0">
                    <a:schemeClr val="tx1"/>
                  </a:outerShdw>
                </a:effectLst>
              </a:rPr>
              <a:t>This seems to confirm the </a:t>
            </a:r>
            <a:r>
              <a:rPr lang="en-US" sz="3600" b="1" i="1" dirty="0">
                <a:solidFill>
                  <a:srgbClr val="F5F5F5"/>
                </a:solidFill>
                <a:effectLst>
                  <a:outerShdw blurRad="38100" dist="38100" dir="2700000" algn="ctr" rotWithShape="0">
                    <a:schemeClr val="tx1"/>
                  </a:outerShdw>
                </a:effectLst>
              </a:rPr>
              <a:t>tentative conclusion </a:t>
            </a:r>
            <a:r>
              <a:rPr lang="en-US" sz="3600" dirty="0">
                <a:solidFill>
                  <a:srgbClr val="F5F5F5"/>
                </a:solidFill>
                <a:effectLst>
                  <a:outerShdw blurRad="38100" dist="38100" dir="2700000" algn="ctr" rotWithShape="0">
                    <a:schemeClr val="tx1"/>
                  </a:outerShdw>
                </a:effectLst>
              </a:rPr>
              <a:t>that we reached when comparing the description of the woman in Revelation 12 with the imagery drawn from Joseph's dream in Genesis 37:9-10 – that the woman described in Revelation 12 is </a:t>
            </a:r>
            <a:r>
              <a:rPr lang="en-US" sz="3600" b="1" i="1" dirty="0">
                <a:solidFill>
                  <a:srgbClr val="F5F5F5"/>
                </a:solidFill>
                <a:effectLst>
                  <a:outerShdw blurRad="38100" dist="38100" dir="2700000" algn="ctr" rotWithShape="0">
                    <a:schemeClr val="tx1"/>
                  </a:outerShdw>
                </a:effectLst>
              </a:rPr>
              <a:t>corporate</a:t>
            </a:r>
            <a:r>
              <a:rPr lang="en-US" sz="3600" dirty="0">
                <a:solidFill>
                  <a:srgbClr val="F5F5F5"/>
                </a:solidFill>
                <a:effectLst>
                  <a:outerShdw blurRad="38100" dist="38100" dir="2700000" algn="ctr" rotWithShape="0">
                    <a:schemeClr val="tx1"/>
                  </a:outerShdw>
                </a:effectLst>
              </a:rPr>
              <a:t>, representing Israel as a whole.</a:t>
            </a:r>
          </a:p>
        </p:txBody>
      </p:sp>
    </p:spTree>
    <p:extLst>
      <p:ext uri="{BB962C8B-B14F-4D97-AF65-F5344CB8AC3E}">
        <p14:creationId xmlns:p14="http://schemas.microsoft.com/office/powerpoint/2010/main" val="40796299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BA6C4AF8-1E3C-3250-71FA-D66BD7FFCF9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B7FC0FF-5E6F-A532-9B75-7D217E60E229}"/>
              </a:ext>
            </a:extLst>
          </p:cNvPr>
          <p:cNvSpPr>
            <a:spLocks noGrp="1"/>
          </p:cNvSpPr>
          <p:nvPr>
            <p:ph type="title"/>
          </p:nvPr>
        </p:nvSpPr>
        <p:spPr>
          <a:xfrm>
            <a:off x="0" y="-1"/>
            <a:ext cx="12192000" cy="185816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Isaiah 66:7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“Before she was in labor she gave birth; before her pain came upon her she delivered a son.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Who has heard such a thing? Who has seen such things?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Shall a land be born in one day? Shall a nation be brought forth in one moment?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 as soon as Zion was in labor she brought forth her children.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Shall I bring to the point of birth and not cause to bring forth?" says the LORD; "shall I, who cause to bring forth, shut the womb?" says your God.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45AD0222-BF8C-4810-EB42-1AC7B8F49F9F}"/>
              </a:ext>
            </a:extLst>
          </p:cNvPr>
          <p:cNvSpPr>
            <a:spLocks noGrp="1"/>
          </p:cNvSpPr>
          <p:nvPr>
            <p:ph idx="1"/>
          </p:nvPr>
        </p:nvSpPr>
        <p:spPr>
          <a:xfrm>
            <a:off x="33556" y="2111829"/>
            <a:ext cx="12025617" cy="4746172"/>
          </a:xfrm>
        </p:spPr>
        <p:txBody>
          <a:bodyPr>
            <a:normAutofit fontScale="77500" lnSpcReduction="20000"/>
          </a:bodyPr>
          <a:lstStyle/>
          <a:p>
            <a:r>
              <a:rPr lang="en-US" sz="3600" dirty="0">
                <a:solidFill>
                  <a:srgbClr val="F5F5F5"/>
                </a:solidFill>
                <a:effectLst>
                  <a:outerShdw blurRad="38100" dist="38100" dir="2700000" algn="ctr" rotWithShape="0">
                    <a:schemeClr val="tx1"/>
                  </a:outerShdw>
                </a:effectLst>
              </a:rPr>
              <a:t>Furthermore, in this passage (Isaiah 66:7-9) we </a:t>
            </a:r>
            <a:r>
              <a:rPr lang="en-US" sz="3600" b="1" i="1" dirty="0">
                <a:solidFill>
                  <a:srgbClr val="F5F5F5"/>
                </a:solidFill>
                <a:effectLst>
                  <a:outerShdw blurRad="38100" dist="38100" dir="2700000" algn="ctr" rotWithShape="0">
                    <a:schemeClr val="tx1"/>
                  </a:outerShdw>
                </a:effectLst>
              </a:rPr>
              <a:t>also</a:t>
            </a:r>
            <a:r>
              <a:rPr lang="en-US" sz="3600" dirty="0">
                <a:solidFill>
                  <a:srgbClr val="F5F5F5"/>
                </a:solidFill>
                <a:effectLst>
                  <a:outerShdw blurRad="38100" dist="38100" dir="2700000" algn="ctr" rotWithShape="0">
                    <a:schemeClr val="tx1"/>
                  </a:outerShdw>
                </a:effectLst>
              </a:rPr>
              <a:t> see that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Zion</a:t>
            </a:r>
            <a:r>
              <a:rPr lang="en-US" sz="3600" dirty="0">
                <a:solidFill>
                  <a:srgbClr val="F5F5F5"/>
                </a:solidFill>
                <a:effectLst>
                  <a:outerShdw blurRad="38100" dist="38100" dir="2700000" algn="ctr" rotWithShape="0">
                    <a:schemeClr val="tx1"/>
                  </a:outerShdw>
                </a:effectLst>
              </a:rPr>
              <a:t>” gives birth, not just to an </a:t>
            </a:r>
            <a:r>
              <a:rPr lang="en-US" sz="3600" b="1" i="1" dirty="0">
                <a:solidFill>
                  <a:srgbClr val="F5F5F5"/>
                </a:solidFill>
                <a:effectLst>
                  <a:outerShdw blurRad="38100" dist="38100" dir="2700000" algn="ctr" rotWithShape="0">
                    <a:schemeClr val="tx1"/>
                  </a:outerShdw>
                </a:effectLst>
              </a:rPr>
              <a:t>individual</a:t>
            </a:r>
            <a:r>
              <a:rPr lang="en-US" sz="3600" dirty="0">
                <a:solidFill>
                  <a:srgbClr val="F5F5F5"/>
                </a:solidFill>
                <a:effectLst>
                  <a:outerShdw blurRad="38100" dist="38100" dir="2700000" algn="ctr" rotWithShape="0">
                    <a:schemeClr val="tx1"/>
                  </a:outerShdw>
                </a:effectLst>
              </a:rPr>
              <a:t>, but to a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land/nation</a:t>
            </a:r>
            <a:r>
              <a:rPr lang="en-US" sz="3600" dirty="0">
                <a:solidFill>
                  <a:srgbClr val="F5F5F5"/>
                </a:solidFill>
                <a:effectLst>
                  <a:outerShdw blurRad="38100" dist="38100" dir="2700000" algn="ctr" rotWithShape="0">
                    <a:schemeClr val="tx1"/>
                  </a:outerShdw>
                </a:effectLst>
              </a:rPr>
              <a:t>” – terms that I believe, in </a:t>
            </a:r>
            <a:r>
              <a:rPr lang="en-US" sz="3600" b="1" i="1" dirty="0">
                <a:solidFill>
                  <a:srgbClr val="F5F5F5"/>
                </a:solidFill>
                <a:effectLst>
                  <a:outerShdw blurRad="38100" dist="38100" dir="2700000" algn="ctr" rotWithShape="0">
                    <a:schemeClr val="tx1"/>
                  </a:outerShdw>
                </a:effectLst>
              </a:rPr>
              <a:t>this</a:t>
            </a:r>
            <a:r>
              <a:rPr lang="en-US" sz="3600" dirty="0">
                <a:solidFill>
                  <a:srgbClr val="F5F5F5"/>
                </a:solidFill>
                <a:effectLst>
                  <a:outerShdw blurRad="38100" dist="38100" dir="2700000" algn="ctr" rotWithShape="0">
                    <a:schemeClr val="tx1"/>
                  </a:outerShdw>
                </a:effectLst>
              </a:rPr>
              <a:t> context, refer to the new covenant community of God's people. </a:t>
            </a:r>
          </a:p>
          <a:p>
            <a:r>
              <a:rPr lang="en-US" sz="3600" dirty="0">
                <a:solidFill>
                  <a:srgbClr val="F5F5F5"/>
                </a:solidFill>
                <a:effectLst>
                  <a:outerShdw blurRad="38100" dist="38100" dir="2700000" algn="ctr" rotWithShape="0">
                    <a:schemeClr val="tx1"/>
                  </a:outerShdw>
                </a:effectLst>
              </a:rPr>
              <a:t>So, in other words, not only is the </a:t>
            </a:r>
            <a:r>
              <a:rPr lang="en-US" sz="3600" b="1" i="1" dirty="0">
                <a:solidFill>
                  <a:srgbClr val="F5F5F5"/>
                </a:solidFill>
                <a:effectLst>
                  <a:outerShdw blurRad="38100" dist="38100" dir="2700000" algn="ctr" rotWithShape="0">
                    <a:schemeClr val="tx1"/>
                  </a:outerShdw>
                </a:effectLst>
              </a:rPr>
              <a:t>woman</a:t>
            </a:r>
            <a:r>
              <a:rPr lang="en-US" sz="3600" dirty="0">
                <a:solidFill>
                  <a:srgbClr val="F5F5F5"/>
                </a:solidFill>
                <a:effectLst>
                  <a:outerShdw blurRad="38100" dist="38100" dir="2700000" algn="ctr" rotWithShape="0">
                    <a:schemeClr val="tx1"/>
                  </a:outerShdw>
                </a:effectLst>
              </a:rPr>
              <a:t> corporate, but she gives birth to a </a:t>
            </a:r>
            <a:r>
              <a:rPr lang="en-US" sz="3600" b="1" i="1" dirty="0">
                <a:solidFill>
                  <a:srgbClr val="F5F5F5"/>
                </a:solidFill>
                <a:effectLst>
                  <a:outerShdw blurRad="38100" dist="38100" dir="2700000" algn="ctr" rotWithShape="0">
                    <a:schemeClr val="tx1"/>
                  </a:outerShdw>
                </a:effectLst>
              </a:rPr>
              <a:t>corporate</a:t>
            </a:r>
            <a:r>
              <a:rPr lang="en-US" sz="3600" dirty="0">
                <a:solidFill>
                  <a:srgbClr val="F5F5F5"/>
                </a:solidFill>
                <a:effectLst>
                  <a:outerShdw blurRad="38100" dist="38100" dir="2700000" algn="ctr" rotWithShape="0">
                    <a:schemeClr val="tx1"/>
                  </a:outerShdw>
                </a:effectLst>
              </a:rPr>
              <a:t> </a:t>
            </a:r>
            <a:r>
              <a:rPr lang="en-US" sz="3600" b="1" i="1" dirty="0">
                <a:solidFill>
                  <a:srgbClr val="F5F5F5"/>
                </a:solidFill>
                <a:effectLst>
                  <a:outerShdw blurRad="38100" dist="38100" dir="2700000" algn="ctr" rotWithShape="0">
                    <a:schemeClr val="tx1"/>
                  </a:outerShdw>
                </a:effectLst>
              </a:rPr>
              <a:t>offspring</a:t>
            </a:r>
            <a:r>
              <a:rPr lang="en-US" sz="3600" dirty="0">
                <a:solidFill>
                  <a:srgbClr val="F5F5F5"/>
                </a:solidFill>
                <a:effectLst>
                  <a:outerShdw blurRad="38100" dist="38100" dir="2700000" algn="ctr" rotWithShape="0">
                    <a:schemeClr val="tx1"/>
                  </a:outerShdw>
                </a:effectLst>
              </a:rPr>
              <a:t>. </a:t>
            </a:r>
          </a:p>
          <a:p>
            <a:r>
              <a:rPr lang="en-US" sz="3600" dirty="0">
                <a:solidFill>
                  <a:srgbClr val="F5F5F5"/>
                </a:solidFill>
                <a:effectLst>
                  <a:outerShdw blurRad="38100" dist="38100" dir="2700000" algn="ctr" rotWithShape="0">
                    <a:schemeClr val="tx1"/>
                  </a:outerShdw>
                </a:effectLst>
              </a:rPr>
              <a:t>And yet Revelation 12:5 describes the child to whom the woman gives birth as a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male child</a:t>
            </a:r>
            <a:r>
              <a:rPr lang="en-US" sz="3600" dirty="0">
                <a:solidFill>
                  <a:srgbClr val="F5F5F5"/>
                </a:solidFill>
                <a:effectLst>
                  <a:outerShdw blurRad="38100" dist="38100" dir="2700000" algn="ctr" rotWithShape="0">
                    <a:schemeClr val="tx1"/>
                  </a:outerShdw>
                </a:effectLst>
              </a:rPr>
              <a:t>” who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will rule all the nations with an iron scepter</a:t>
            </a:r>
            <a:r>
              <a:rPr lang="en-US" sz="3600" dirty="0">
                <a:solidFill>
                  <a:srgbClr val="F5F5F5"/>
                </a:solidFill>
                <a:effectLst>
                  <a:outerShdw blurRad="38100" dist="38100" dir="2700000" algn="ctr" rotWithShape="0">
                    <a:schemeClr val="tx1"/>
                  </a:outerShdw>
                </a:effectLst>
              </a:rPr>
              <a:t>,” which, as we have already seen, is a clear reference to the Jesus (Psalm 2:9; Revelation 2:27; 19:15).</a:t>
            </a:r>
          </a:p>
          <a:p>
            <a:r>
              <a:rPr lang="en-US" sz="3600" dirty="0">
                <a:solidFill>
                  <a:srgbClr val="F5F5F5"/>
                </a:solidFill>
                <a:effectLst>
                  <a:outerShdw blurRad="38100" dist="38100" dir="2700000" algn="ctr" rotWithShape="0">
                    <a:schemeClr val="tx1"/>
                  </a:outerShdw>
                </a:effectLst>
              </a:rPr>
              <a:t>So, how do these two ideas fit together? </a:t>
            </a:r>
          </a:p>
          <a:p>
            <a:r>
              <a:rPr lang="en-US" sz="3600" dirty="0">
                <a:solidFill>
                  <a:srgbClr val="F5F5F5"/>
                </a:solidFill>
                <a:effectLst>
                  <a:outerShdw blurRad="38100" dist="38100" dir="2700000" algn="ctr" rotWithShape="0">
                    <a:schemeClr val="tx1"/>
                  </a:outerShdw>
                </a:effectLst>
              </a:rPr>
              <a:t>Isaiah 66 helps us see that the woman's birth in Revelation 12 is not </a:t>
            </a:r>
            <a:r>
              <a:rPr lang="en-US" sz="3600" b="1" i="1" dirty="0">
                <a:solidFill>
                  <a:srgbClr val="F5F5F5"/>
                </a:solidFill>
                <a:effectLst>
                  <a:outerShdw blurRad="38100" dist="38100" dir="2700000" algn="ctr" rotWithShape="0">
                    <a:schemeClr val="tx1"/>
                  </a:outerShdw>
                </a:effectLst>
              </a:rPr>
              <a:t>merely</a:t>
            </a:r>
            <a:r>
              <a:rPr lang="en-US" sz="3600" dirty="0">
                <a:solidFill>
                  <a:srgbClr val="F5F5F5"/>
                </a:solidFill>
                <a:effectLst>
                  <a:outerShdw blurRad="38100" dist="38100" dir="2700000" algn="ctr" rotWithShape="0">
                    <a:schemeClr val="tx1"/>
                  </a:outerShdw>
                </a:effectLst>
              </a:rPr>
              <a:t> the historical birth of Jesus in Bethlehem. </a:t>
            </a:r>
          </a:p>
          <a:p>
            <a:r>
              <a:rPr lang="en-US" sz="3600" dirty="0">
                <a:solidFill>
                  <a:srgbClr val="F5F5F5"/>
                </a:solidFill>
                <a:effectLst>
                  <a:outerShdw blurRad="38100" dist="38100" dir="2700000" algn="ctr" rotWithShape="0">
                    <a:schemeClr val="tx1"/>
                  </a:outerShdw>
                </a:effectLst>
              </a:rPr>
              <a:t>Rather, it is the messianic community coming to full expression through Christ. </a:t>
            </a:r>
          </a:p>
        </p:txBody>
      </p:sp>
    </p:spTree>
    <p:extLst>
      <p:ext uri="{BB962C8B-B14F-4D97-AF65-F5344CB8AC3E}">
        <p14:creationId xmlns:p14="http://schemas.microsoft.com/office/powerpoint/2010/main" val="184066476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A40DE4E0-DB0E-3890-291C-4134E50D0E9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F2AE137-7FB9-84F8-6AB9-F5834A643910}"/>
              </a:ext>
            </a:extLst>
          </p:cNvPr>
          <p:cNvSpPr>
            <a:spLocks noGrp="1"/>
          </p:cNvSpPr>
          <p:nvPr>
            <p:ph type="title"/>
          </p:nvPr>
        </p:nvSpPr>
        <p:spPr>
          <a:xfrm>
            <a:off x="0" y="-1"/>
            <a:ext cx="12192000" cy="185816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Isaiah 66:7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“Before she was in labor she gave birth; before her pain came upon her she delivered a son.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Who has heard such a thing? Who has seen such things?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Shall a land be born in one day? Shall a nation be brought forth in one moment?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 as soon as Zion was in labor she brought forth her children.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Shall I bring to the point of birth and not cause to bring forth?" says the LORD; "shall I, who cause to bring forth, shut the womb?" says your God.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1F4E8CEF-FBCE-6CD6-52F1-F3B21B60CDFD}"/>
              </a:ext>
            </a:extLst>
          </p:cNvPr>
          <p:cNvSpPr>
            <a:spLocks noGrp="1"/>
          </p:cNvSpPr>
          <p:nvPr>
            <p:ph idx="1"/>
          </p:nvPr>
        </p:nvSpPr>
        <p:spPr>
          <a:xfrm>
            <a:off x="33556" y="1996580"/>
            <a:ext cx="12025617" cy="4861421"/>
          </a:xfrm>
        </p:spPr>
        <p:txBody>
          <a:bodyPr>
            <a:normAutofit fontScale="92500" lnSpcReduction="10000"/>
          </a:bodyPr>
          <a:lstStyle/>
          <a:p>
            <a:r>
              <a:rPr lang="en-US" sz="3600" dirty="0">
                <a:solidFill>
                  <a:srgbClr val="F5F5F5"/>
                </a:solidFill>
                <a:effectLst>
                  <a:outerShdw blurRad="38100" dist="38100" dir="2700000" algn="ctr" rotWithShape="0">
                    <a:schemeClr val="tx1"/>
                  </a:outerShdw>
                </a:effectLst>
              </a:rPr>
              <a:t>In other words,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male child</a:t>
            </a:r>
            <a:r>
              <a:rPr lang="en-US" sz="3600" dirty="0">
                <a:solidFill>
                  <a:srgbClr val="F5F5F5"/>
                </a:solidFill>
                <a:effectLst>
                  <a:outerShdw blurRad="38100" dist="38100" dir="2700000" algn="ctr" rotWithShape="0">
                    <a:schemeClr val="tx1"/>
                  </a:outerShdw>
                </a:effectLst>
              </a:rPr>
              <a:t>” of Revelation 12:5 </a:t>
            </a:r>
            <a:r>
              <a:rPr lang="en-US" sz="3600" b="1" i="1" dirty="0">
                <a:solidFill>
                  <a:srgbClr val="F5F5F5"/>
                </a:solidFill>
                <a:effectLst>
                  <a:outerShdw blurRad="38100" dist="38100" dir="2700000" algn="ctr" rotWithShape="0">
                    <a:schemeClr val="tx1"/>
                  </a:outerShdw>
                </a:effectLst>
              </a:rPr>
              <a:t>ultimately</a:t>
            </a:r>
            <a:r>
              <a:rPr lang="en-US" sz="3600" dirty="0">
                <a:solidFill>
                  <a:srgbClr val="F5F5F5"/>
                </a:solidFill>
                <a:effectLst>
                  <a:outerShdw blurRad="38100" dist="38100" dir="2700000" algn="ctr" rotWithShape="0">
                    <a:schemeClr val="tx1"/>
                  </a:outerShdw>
                </a:effectLst>
              </a:rPr>
              <a:t> encompasses both Christ </a:t>
            </a:r>
            <a:r>
              <a:rPr lang="en-US" sz="3600" b="1" i="1" dirty="0">
                <a:solidFill>
                  <a:srgbClr val="F5F5F5"/>
                </a:solidFill>
                <a:effectLst>
                  <a:outerShdw blurRad="38100" dist="38100" dir="2700000" algn="ctr" rotWithShape="0">
                    <a:schemeClr val="tx1"/>
                  </a:outerShdw>
                </a:effectLst>
              </a:rPr>
              <a:t>and</a:t>
            </a:r>
            <a:r>
              <a:rPr lang="en-US" sz="3600" dirty="0">
                <a:solidFill>
                  <a:srgbClr val="F5F5F5"/>
                </a:solidFill>
                <a:effectLst>
                  <a:outerShdw blurRad="38100" dist="38100" dir="2700000" algn="ctr" rotWithShape="0">
                    <a:schemeClr val="tx1"/>
                  </a:outerShdw>
                </a:effectLst>
              </a:rPr>
              <a:t> the Church in union </a:t>
            </a:r>
            <a:r>
              <a:rPr lang="en-US" sz="3600" b="1" i="1" dirty="0">
                <a:solidFill>
                  <a:srgbClr val="F5F5F5"/>
                </a:solidFill>
                <a:effectLst>
                  <a:outerShdw blurRad="38100" dist="38100" dir="2700000" algn="ctr" rotWithShape="0">
                    <a:schemeClr val="tx1"/>
                  </a:outerShdw>
                </a:effectLst>
              </a:rPr>
              <a:t>with</a:t>
            </a:r>
            <a:r>
              <a:rPr lang="en-US" sz="3600" dirty="0">
                <a:solidFill>
                  <a:srgbClr val="F5F5F5"/>
                </a:solidFill>
                <a:effectLst>
                  <a:outerShdw blurRad="38100" dist="38100" dir="2700000" algn="ctr" rotWithShape="0">
                    <a:schemeClr val="tx1"/>
                  </a:outerShdw>
                </a:effectLst>
              </a:rPr>
              <a:t> Him. </a:t>
            </a:r>
          </a:p>
          <a:p>
            <a:r>
              <a:rPr lang="en-US" sz="3600" dirty="0">
                <a:solidFill>
                  <a:srgbClr val="F5F5F5"/>
                </a:solidFill>
                <a:effectLst>
                  <a:outerShdw blurRad="38100" dist="38100" dir="2700000" algn="ctr" rotWithShape="0">
                    <a:schemeClr val="tx1"/>
                  </a:outerShdw>
                </a:effectLst>
              </a:rPr>
              <a:t>So that the birth that Zion experiences here metaphorically describes the entire redemptive process: the Messiah is brought forth from Israel, and through His victory, the new Israel – the Church – is born.</a:t>
            </a:r>
          </a:p>
          <a:p>
            <a:r>
              <a:rPr lang="en-US" sz="3600" dirty="0">
                <a:solidFill>
                  <a:srgbClr val="F5F5F5"/>
                </a:solidFill>
                <a:effectLst>
                  <a:outerShdw blurRad="38100" dist="38100" dir="2700000" algn="ctr" rotWithShape="0">
                    <a:schemeClr val="tx1"/>
                  </a:outerShdw>
                </a:effectLst>
              </a:rPr>
              <a:t>And indeed, as I mentioned earlier, a little further on in chapter 12 (which we will not get to today) it </a:t>
            </a:r>
            <a:r>
              <a:rPr lang="en-US" sz="3600" b="1" i="1" dirty="0">
                <a:solidFill>
                  <a:srgbClr val="F5F5F5"/>
                </a:solidFill>
                <a:effectLst>
                  <a:outerShdw blurRad="38100" dist="38100" dir="2700000" algn="ctr" rotWithShape="0">
                    <a:schemeClr val="tx1"/>
                  </a:outerShdw>
                </a:effectLst>
              </a:rPr>
              <a:t>confirms</a:t>
            </a:r>
            <a:r>
              <a:rPr lang="en-US" sz="3600" dirty="0">
                <a:solidFill>
                  <a:srgbClr val="F5F5F5"/>
                </a:solidFill>
                <a:effectLst>
                  <a:outerShdw blurRad="38100" dist="38100" dir="2700000" algn="ctr" rotWithShape="0">
                    <a:schemeClr val="tx1"/>
                  </a:outerShdw>
                </a:effectLst>
              </a:rPr>
              <a:t> this very idea when it describes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offspring</a:t>
            </a:r>
            <a:r>
              <a:rPr lang="en-US" sz="3600" dirty="0">
                <a:solidFill>
                  <a:srgbClr val="F5F5F5"/>
                </a:solidFill>
                <a:effectLst>
                  <a:outerShdw blurRad="38100" dist="38100" dir="2700000" algn="ctr" rotWithShape="0">
                    <a:schemeClr val="tx1"/>
                  </a:outerShdw>
                </a:effectLst>
              </a:rPr>
              <a:t>” of the woman as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those [plural] who keep the commandments of God and hold to the testimony of Jesus</a:t>
            </a:r>
            <a:r>
              <a:rPr lang="en-US" sz="3600" dirty="0">
                <a:solidFill>
                  <a:srgbClr val="F5F5F5"/>
                </a:solidFill>
                <a:effectLst>
                  <a:outerShdw blurRad="38100" dist="38100" dir="2700000" algn="ctr" rotWithShape="0">
                    <a:schemeClr val="tx1"/>
                  </a:outerShdw>
                </a:effectLst>
              </a:rPr>
              <a:t>”, i.e. New Covenant believers.  (Rev 12:17)</a:t>
            </a:r>
          </a:p>
        </p:txBody>
      </p:sp>
    </p:spTree>
    <p:extLst>
      <p:ext uri="{BB962C8B-B14F-4D97-AF65-F5344CB8AC3E}">
        <p14:creationId xmlns:p14="http://schemas.microsoft.com/office/powerpoint/2010/main" val="12131670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CDED386D-AD91-27E9-72C7-CA06EFEBEEE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F7E9E6F-E8CF-A826-A1B4-B38890A47B38}"/>
              </a:ext>
            </a:extLst>
          </p:cNvPr>
          <p:cNvSpPr>
            <a:spLocks noGrp="1"/>
          </p:cNvSpPr>
          <p:nvPr>
            <p:ph type="title"/>
          </p:nvPr>
        </p:nvSpPr>
        <p:spPr>
          <a:xfrm>
            <a:off x="0" y="-1"/>
            <a:ext cx="12192000" cy="1761689"/>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Isaiah 66:7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“Before she was in labor she gave birth;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before her pain came upon her she delivered a son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Who has heard such a thing? Who has seen such things? Shall a land be born in one day? Shall a nation be brought forth in one moment? For as soon as Zion was in labor she brought forth her children.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Shall I bring to the point of birth and not cause to bring forth?" says the LORD; "shall I, who cause to bring forth, shut the womb?" says your God.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3F6F784A-1FF5-58F9-033D-0E23A8E9EEBF}"/>
              </a:ext>
            </a:extLst>
          </p:cNvPr>
          <p:cNvSpPr>
            <a:spLocks noGrp="1"/>
          </p:cNvSpPr>
          <p:nvPr>
            <p:ph idx="1"/>
          </p:nvPr>
        </p:nvSpPr>
        <p:spPr>
          <a:xfrm>
            <a:off x="33556" y="1891718"/>
            <a:ext cx="12025617" cy="4966284"/>
          </a:xfrm>
        </p:spPr>
        <p:txBody>
          <a:bodyPr>
            <a:normAutofit fontScale="77500" lnSpcReduction="20000"/>
          </a:bodyPr>
          <a:lstStyle/>
          <a:p>
            <a:r>
              <a:rPr lang="en-US" sz="3600" dirty="0">
                <a:solidFill>
                  <a:srgbClr val="F5F5F5"/>
                </a:solidFill>
                <a:effectLst>
                  <a:outerShdw blurRad="38100" dist="38100" dir="2700000" algn="ctr" rotWithShape="0">
                    <a:schemeClr val="tx1"/>
                  </a:outerShdw>
                </a:effectLst>
              </a:rPr>
              <a:t>Recognizing this connection guards against a purely </a:t>
            </a:r>
            <a:r>
              <a:rPr lang="en-US" sz="3600" b="1" i="1" dirty="0">
                <a:solidFill>
                  <a:srgbClr val="F5F5F5"/>
                </a:solidFill>
                <a:effectLst>
                  <a:outerShdw blurRad="38100" dist="38100" dir="2700000" algn="ctr" rotWithShape="0">
                    <a:schemeClr val="tx1"/>
                  </a:outerShdw>
                </a:effectLst>
              </a:rPr>
              <a:t>individualistic</a:t>
            </a:r>
            <a:r>
              <a:rPr lang="en-US" sz="3600" dirty="0">
                <a:solidFill>
                  <a:srgbClr val="F5F5F5"/>
                </a:solidFill>
                <a:effectLst>
                  <a:outerShdw blurRad="38100" dist="38100" dir="2700000" algn="ctr" rotWithShape="0">
                    <a:schemeClr val="tx1"/>
                  </a:outerShdw>
                </a:effectLst>
              </a:rPr>
              <a:t> reading of Revelation 12. </a:t>
            </a:r>
          </a:p>
          <a:p>
            <a:r>
              <a:rPr lang="en-US" sz="3600" dirty="0">
                <a:solidFill>
                  <a:srgbClr val="F5F5F5"/>
                </a:solidFill>
                <a:effectLst>
                  <a:outerShdw blurRad="38100" dist="38100" dir="2700000" algn="ctr" rotWithShape="0">
                    <a:schemeClr val="tx1"/>
                  </a:outerShdw>
                </a:effectLst>
              </a:rPr>
              <a:t>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woman</a:t>
            </a:r>
            <a:r>
              <a:rPr lang="en-US" sz="3600" dirty="0">
                <a:solidFill>
                  <a:srgbClr val="F5F5F5"/>
                </a:solidFill>
                <a:effectLst>
                  <a:outerShdw blurRad="38100" dist="38100" dir="2700000" algn="ctr" rotWithShape="0">
                    <a:schemeClr val="tx1"/>
                  </a:outerShdw>
                </a:effectLst>
              </a:rPr>
              <a:t>” in Revelation 12 is not just Mary (though in one sense it </a:t>
            </a:r>
            <a:r>
              <a:rPr lang="en-US" sz="3600" b="1" i="1" dirty="0">
                <a:solidFill>
                  <a:srgbClr val="F5F5F5"/>
                </a:solidFill>
                <a:effectLst>
                  <a:outerShdw blurRad="38100" dist="38100" dir="2700000" algn="ctr" rotWithShape="0">
                    <a:schemeClr val="tx1"/>
                  </a:outerShdw>
                </a:effectLst>
              </a:rPr>
              <a:t>includes</a:t>
            </a:r>
            <a:r>
              <a:rPr lang="en-US" sz="3600" dirty="0">
                <a:solidFill>
                  <a:srgbClr val="F5F5F5"/>
                </a:solidFill>
                <a:effectLst>
                  <a:outerShdw blurRad="38100" dist="38100" dir="2700000" algn="ctr" rotWithShape="0">
                    <a:schemeClr val="tx1"/>
                  </a:outerShdw>
                </a:effectLst>
              </a:rPr>
              <a:t> her). </a:t>
            </a:r>
          </a:p>
          <a:p>
            <a:r>
              <a:rPr lang="en-US" sz="3600" dirty="0">
                <a:solidFill>
                  <a:srgbClr val="F5F5F5"/>
                </a:solidFill>
                <a:effectLst>
                  <a:outerShdw blurRad="38100" dist="38100" dir="2700000" algn="ctr" rotWithShape="0">
                    <a:schemeClr val="tx1"/>
                  </a:outerShdw>
                </a:effectLst>
              </a:rPr>
              <a:t>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woman</a:t>
            </a:r>
            <a:r>
              <a:rPr lang="en-US" sz="3600" dirty="0">
                <a:solidFill>
                  <a:srgbClr val="F5F5F5"/>
                </a:solidFill>
                <a:effectLst>
                  <a:outerShdw blurRad="38100" dist="38100" dir="2700000" algn="ctr" rotWithShape="0">
                    <a:schemeClr val="tx1"/>
                  </a:outerShdw>
                </a:effectLst>
              </a:rPr>
              <a:t>” in Revelation 12 represents the corporate people of Israel from whom and through whom the Messiah comes.</a:t>
            </a:r>
          </a:p>
          <a:p>
            <a:r>
              <a:rPr lang="en-US" sz="3600" dirty="0">
                <a:solidFill>
                  <a:srgbClr val="F5F5F5"/>
                </a:solidFill>
                <a:effectLst>
                  <a:outerShdw blurRad="38100" dist="38100" dir="2700000" algn="ctr" rotWithShape="0">
                    <a:schemeClr val="tx1"/>
                  </a:outerShdw>
                </a:effectLst>
              </a:rPr>
              <a:t>The birth pangs in Isaiah 66 (and Revelation 12) represent the long, painful history of Israel's longing and suffering as she awaited the fulfillment of God's promises. </a:t>
            </a:r>
          </a:p>
          <a:p>
            <a:r>
              <a:rPr lang="en-US" sz="3600" dirty="0">
                <a:solidFill>
                  <a:srgbClr val="F5F5F5"/>
                </a:solidFill>
                <a:effectLst>
                  <a:outerShdw blurRad="38100" dist="38100" dir="2700000" algn="ctr" rotWithShape="0">
                    <a:schemeClr val="tx1"/>
                  </a:outerShdw>
                </a:effectLst>
              </a:rPr>
              <a:t>The “sudden” birth in Isaiah 66:7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before her pain came upon her she delivered a son</a:t>
            </a:r>
            <a:r>
              <a:rPr lang="en-US" sz="3600" dirty="0">
                <a:solidFill>
                  <a:srgbClr val="F5F5F5"/>
                </a:solidFill>
                <a:effectLst>
                  <a:outerShdw blurRad="38100" dist="38100" dir="2700000" algn="ctr" rotWithShape="0">
                    <a:schemeClr val="tx1"/>
                  </a:outerShdw>
                </a:effectLst>
              </a:rPr>
              <a:t>”) finds its </a:t>
            </a:r>
            <a:r>
              <a:rPr lang="en-US" sz="3600" b="1" i="1" dirty="0">
                <a:solidFill>
                  <a:srgbClr val="F5F5F5"/>
                </a:solidFill>
                <a:effectLst>
                  <a:outerShdw blurRad="38100" dist="38100" dir="2700000" algn="ctr" rotWithShape="0">
                    <a:schemeClr val="tx1"/>
                  </a:outerShdw>
                </a:effectLst>
              </a:rPr>
              <a:t>ultimate</a:t>
            </a:r>
            <a:r>
              <a:rPr lang="en-US" sz="3600" dirty="0">
                <a:solidFill>
                  <a:srgbClr val="F5F5F5"/>
                </a:solidFill>
                <a:effectLst>
                  <a:outerShdw blurRad="38100" dist="38100" dir="2700000" algn="ctr" rotWithShape="0">
                    <a:schemeClr val="tx1"/>
                  </a:outerShdw>
                </a:effectLst>
              </a:rPr>
              <a:t> fulfillment in the resurrection and exaltation of Christ, when the Messiah is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caught up to God and to his throne</a:t>
            </a:r>
            <a:r>
              <a:rPr lang="en-US" sz="3600" dirty="0">
                <a:solidFill>
                  <a:srgbClr val="F5F5F5"/>
                </a:solidFill>
                <a:effectLst>
                  <a:outerShdw blurRad="38100" dist="38100" dir="2700000" algn="ctr" rotWithShape="0">
                    <a:schemeClr val="tx1"/>
                  </a:outerShdw>
                </a:effectLst>
              </a:rPr>
              <a:t>” (Revelation 12:5), and a large portion of the new covenant community is born in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one day</a:t>
            </a:r>
            <a:r>
              <a:rPr lang="en-US" sz="3600" dirty="0">
                <a:solidFill>
                  <a:srgbClr val="F5F5F5"/>
                </a:solidFill>
                <a:effectLst>
                  <a:outerShdw blurRad="38100" dist="38100" dir="2700000" algn="ctr" rotWithShape="0">
                    <a:schemeClr val="tx1"/>
                  </a:outerShdw>
                </a:effectLst>
              </a:rPr>
              <a:t>” on the day of Pentecost.</a:t>
            </a:r>
          </a:p>
        </p:txBody>
      </p:sp>
    </p:spTree>
    <p:extLst>
      <p:ext uri="{BB962C8B-B14F-4D97-AF65-F5344CB8AC3E}">
        <p14:creationId xmlns:p14="http://schemas.microsoft.com/office/powerpoint/2010/main" val="15401859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8E831644-811C-7407-8E67-1AE910920A46}"/>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D0664E8-17C2-EB60-BBCC-B78327E8E887}"/>
              </a:ext>
            </a:extLst>
          </p:cNvPr>
          <p:cNvSpPr>
            <a:spLocks noGrp="1"/>
          </p:cNvSpPr>
          <p:nvPr>
            <p:ph type="title"/>
          </p:nvPr>
        </p:nvSpPr>
        <p:spPr>
          <a:xfrm>
            <a:off x="0" y="0"/>
            <a:ext cx="12192000" cy="146807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Isaiah 26:17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Like a pregnant woman who writhes and cries out in her pangs when she is near to giving birth, so were we because of you, O LORD;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18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we were pregnant, we writhed, but we have given birth to wind. We have accomplished no deliverance in the earth, and the inhabitants of the world have not fallen.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4B023073-F01D-574A-5072-448C724A41FE}"/>
              </a:ext>
            </a:extLst>
          </p:cNvPr>
          <p:cNvSpPr>
            <a:spLocks noGrp="1"/>
          </p:cNvSpPr>
          <p:nvPr>
            <p:ph idx="1"/>
          </p:nvPr>
        </p:nvSpPr>
        <p:spPr>
          <a:xfrm>
            <a:off x="33556" y="1715550"/>
            <a:ext cx="12025617" cy="5142452"/>
          </a:xfrm>
        </p:spPr>
        <p:txBody>
          <a:bodyPr>
            <a:normAutofit fontScale="92500" lnSpcReduction="10000"/>
          </a:bodyPr>
          <a:lstStyle/>
          <a:p>
            <a:r>
              <a:rPr lang="en-US" sz="3600" dirty="0">
                <a:solidFill>
                  <a:srgbClr val="F5F5F5"/>
                </a:solidFill>
                <a:effectLst>
                  <a:outerShdw blurRad="38100" dist="38100" dir="2700000" algn="ctr" rotWithShape="0">
                    <a:schemeClr val="tx1"/>
                  </a:outerShdw>
                </a:effectLst>
              </a:rPr>
              <a:t>Going back now to </a:t>
            </a:r>
            <a:r>
              <a:rPr lang="en-US" sz="3600" dirty="0">
                <a:solidFill>
                  <a:srgbClr val="99FFFF"/>
                </a:solidFill>
                <a:effectLst>
                  <a:outerShdw blurRad="38100" dist="38100" dir="2700000" algn="ctr" rotWithShape="0">
                    <a:schemeClr val="tx1"/>
                  </a:outerShdw>
                </a:effectLst>
              </a:rPr>
              <a:t>Isaiah 26:17 </a:t>
            </a:r>
            <a:r>
              <a:rPr lang="en-US" sz="3600" dirty="0">
                <a:solidFill>
                  <a:srgbClr val="F5F5F5"/>
                </a:solidFill>
                <a:effectLst>
                  <a:outerShdw blurRad="38100" dist="38100" dir="2700000" algn="ctr" rotWithShape="0">
                    <a:schemeClr val="tx1"/>
                  </a:outerShdw>
                </a:effectLst>
              </a:rPr>
              <a:t>– this verse serves as the necessary </a:t>
            </a:r>
            <a:r>
              <a:rPr lang="en-US" sz="3600" b="1" i="1" dirty="0">
                <a:solidFill>
                  <a:srgbClr val="F5F5F5"/>
                </a:solidFill>
                <a:effectLst>
                  <a:outerShdw blurRad="38100" dist="38100" dir="2700000" algn="ctr" rotWithShape="0">
                    <a:schemeClr val="tx1"/>
                  </a:outerShdw>
                </a:effectLst>
              </a:rPr>
              <a:t>backdrop</a:t>
            </a:r>
            <a:r>
              <a:rPr lang="en-US" sz="3600" dirty="0">
                <a:solidFill>
                  <a:srgbClr val="F5F5F5"/>
                </a:solidFill>
                <a:effectLst>
                  <a:outerShdw blurRad="38100" dist="38100" dir="2700000" algn="ctr" rotWithShape="0">
                    <a:schemeClr val="tx1"/>
                  </a:outerShdw>
                </a:effectLst>
              </a:rPr>
              <a:t> for the sudden, painless birth of </a:t>
            </a:r>
            <a:r>
              <a:rPr lang="en-US" sz="3600" dirty="0">
                <a:solidFill>
                  <a:srgbClr val="99FFFF"/>
                </a:solidFill>
                <a:effectLst>
                  <a:outerShdw blurRad="38100" dist="38100" dir="2700000" algn="ctr" rotWithShape="0">
                    <a:schemeClr val="tx1"/>
                  </a:outerShdw>
                </a:effectLst>
              </a:rPr>
              <a:t>Isaiah 66:7-9 </a:t>
            </a:r>
            <a:r>
              <a:rPr lang="en-US" sz="3600" dirty="0">
                <a:solidFill>
                  <a:srgbClr val="F5F5F5"/>
                </a:solidFill>
                <a:effectLst>
                  <a:outerShdw blurRad="38100" dist="38100" dir="2700000" algn="ctr" rotWithShape="0">
                    <a:schemeClr val="tx1"/>
                  </a:outerShdw>
                </a:effectLst>
              </a:rPr>
              <a:t>that we just looked at:</a:t>
            </a:r>
          </a:p>
          <a:p>
            <a:r>
              <a:rPr lang="en-US" sz="3600" dirty="0">
                <a:solidFill>
                  <a:srgbClr val="99FFFF"/>
                </a:solidFill>
                <a:effectLst>
                  <a:outerShdw blurRad="38100" dist="38100" dir="2700000" algn="ctr" rotWithShape="0">
                    <a:schemeClr val="tx1"/>
                  </a:outerShdw>
                </a:effectLst>
              </a:rPr>
              <a:t>Isaiah 26 </a:t>
            </a:r>
            <a:r>
              <a:rPr lang="en-US" sz="3600" dirty="0">
                <a:solidFill>
                  <a:srgbClr val="F5F5F5"/>
                </a:solidFill>
                <a:effectLst>
                  <a:outerShdw blurRad="38100" dist="38100" dir="2700000" algn="ctr" rotWithShape="0">
                    <a:schemeClr val="tx1"/>
                  </a:outerShdw>
                </a:effectLst>
              </a:rPr>
              <a:t>declares that </a:t>
            </a:r>
            <a:r>
              <a:rPr lang="en-US" sz="3600" b="1" i="1" dirty="0">
                <a:solidFill>
                  <a:srgbClr val="F5F5F5"/>
                </a:solidFill>
                <a:effectLst>
                  <a:outerShdw blurRad="38100" dist="38100" dir="2700000" algn="ctr" rotWithShape="0">
                    <a:schemeClr val="tx1"/>
                  </a:outerShdw>
                </a:effectLst>
              </a:rPr>
              <a:t>human effort </a:t>
            </a:r>
            <a:r>
              <a:rPr lang="en-US" sz="3600" dirty="0">
                <a:solidFill>
                  <a:srgbClr val="F5F5F5"/>
                </a:solidFill>
                <a:effectLst>
                  <a:outerShdw blurRad="38100" dist="38100" dir="2700000" algn="ctr" rotWithShape="0">
                    <a:schemeClr val="tx1"/>
                  </a:outerShdw>
                </a:effectLst>
              </a:rPr>
              <a:t>produces </a:t>
            </a:r>
            <a:r>
              <a:rPr lang="en-US" sz="3600" b="1" i="1" dirty="0">
                <a:solidFill>
                  <a:srgbClr val="F5F5F5"/>
                </a:solidFill>
                <a:effectLst>
                  <a:outerShdw blurRad="38100" dist="38100" dir="2700000" algn="ctr" rotWithShape="0">
                    <a:schemeClr val="tx1"/>
                  </a:outerShdw>
                </a:effectLst>
              </a:rPr>
              <a:t>nothing</a:t>
            </a:r>
            <a:r>
              <a:rPr lang="en-US" sz="3600" dirty="0">
                <a:solidFill>
                  <a:srgbClr val="F5F5F5"/>
                </a:solidFill>
                <a:effectLst>
                  <a:outerShdw blurRad="38100" dist="38100" dir="2700000" algn="ctr" rotWithShape="0">
                    <a:schemeClr val="tx1"/>
                  </a:outerShdw>
                </a:effectLst>
              </a:rPr>
              <a:t>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wind</a:t>
            </a:r>
            <a:r>
              <a:rPr lang="en-US" sz="3600" dirty="0">
                <a:solidFill>
                  <a:srgbClr val="F5F5F5"/>
                </a:solidFill>
                <a:effectLst>
                  <a:outerShdw blurRad="38100" dist="38100" dir="2700000" algn="ctr" rotWithShape="0">
                    <a:schemeClr val="tx1"/>
                  </a:outerShdw>
                </a:effectLst>
              </a:rPr>
              <a:t>”). </a:t>
            </a:r>
          </a:p>
          <a:p>
            <a:r>
              <a:rPr lang="en-US" sz="3600" dirty="0">
                <a:solidFill>
                  <a:srgbClr val="99FFFF"/>
                </a:solidFill>
                <a:effectLst>
                  <a:outerShdw blurRad="38100" dist="38100" dir="2700000" algn="ctr" rotWithShape="0">
                    <a:schemeClr val="tx1"/>
                  </a:outerShdw>
                </a:effectLst>
              </a:rPr>
              <a:t>Isaiah 66 </a:t>
            </a:r>
            <a:r>
              <a:rPr lang="en-US" sz="3600" dirty="0">
                <a:solidFill>
                  <a:srgbClr val="F5F5F5"/>
                </a:solidFill>
                <a:effectLst>
                  <a:outerShdw blurRad="38100" dist="38100" dir="2700000" algn="ctr" rotWithShape="0">
                    <a:schemeClr val="tx1"/>
                  </a:outerShdw>
                </a:effectLst>
              </a:rPr>
              <a:t>declares that </a:t>
            </a:r>
            <a:r>
              <a:rPr lang="en-US" sz="3600" b="1" i="1" dirty="0">
                <a:solidFill>
                  <a:srgbClr val="F5F5F5"/>
                </a:solidFill>
                <a:effectLst>
                  <a:outerShdw blurRad="38100" dist="38100" dir="2700000" algn="ctr" rotWithShape="0">
                    <a:schemeClr val="tx1"/>
                  </a:outerShdw>
                </a:effectLst>
              </a:rPr>
              <a:t>God</a:t>
            </a:r>
            <a:r>
              <a:rPr lang="en-US" sz="3600" dirty="0">
                <a:solidFill>
                  <a:srgbClr val="F5F5F5"/>
                </a:solidFill>
                <a:effectLst>
                  <a:outerShdw blurRad="38100" dist="38100" dir="2700000" algn="ctr" rotWithShape="0">
                    <a:schemeClr val="tx1"/>
                  </a:outerShdw>
                </a:effectLst>
              </a:rPr>
              <a:t> produces </a:t>
            </a:r>
            <a:r>
              <a:rPr lang="en-US" sz="3600" b="1" i="1" dirty="0">
                <a:solidFill>
                  <a:srgbClr val="F5F5F5"/>
                </a:solidFill>
                <a:effectLst>
                  <a:outerShdw blurRad="38100" dist="38100" dir="2700000" algn="ctr" rotWithShape="0">
                    <a:schemeClr val="tx1"/>
                  </a:outerShdw>
                </a:effectLst>
              </a:rPr>
              <a:t>a nation </a:t>
            </a:r>
            <a:r>
              <a:rPr lang="en-US" sz="3600" dirty="0">
                <a:solidFill>
                  <a:srgbClr val="F5F5F5"/>
                </a:solidFill>
                <a:effectLst>
                  <a:outerShdw blurRad="38100" dist="38100" dir="2700000" algn="ctr" rotWithShape="0">
                    <a:schemeClr val="tx1"/>
                  </a:outerShdw>
                </a:effectLst>
              </a:rPr>
              <a:t>in a </a:t>
            </a:r>
            <a:r>
              <a:rPr lang="en-US" sz="3600" b="1" i="1" dirty="0">
                <a:solidFill>
                  <a:srgbClr val="F5F5F5"/>
                </a:solidFill>
                <a:effectLst>
                  <a:outerShdw blurRad="38100" dist="38100" dir="2700000" algn="ctr" rotWithShape="0">
                    <a:schemeClr val="tx1"/>
                  </a:outerShdw>
                </a:effectLst>
              </a:rPr>
              <a:t>single moment</a:t>
            </a:r>
            <a:r>
              <a:rPr lang="en-US" sz="3600" dirty="0">
                <a:solidFill>
                  <a:srgbClr val="F5F5F5"/>
                </a:solidFill>
                <a:effectLst>
                  <a:outerShdw blurRad="38100" dist="38100" dir="2700000" algn="ctr" rotWithShape="0">
                    <a:schemeClr val="tx1"/>
                  </a:outerShdw>
                </a:effectLst>
              </a:rPr>
              <a:t>,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before she was in labor</a:t>
            </a:r>
            <a:r>
              <a:rPr lang="en-US" sz="3600" dirty="0">
                <a:solidFill>
                  <a:srgbClr val="F5F5F5"/>
                </a:solidFill>
                <a:effectLst>
                  <a:outerShdw blurRad="38100" dist="38100" dir="2700000" algn="ctr" rotWithShape="0">
                    <a:schemeClr val="tx1"/>
                  </a:outerShdw>
                </a:effectLst>
              </a:rPr>
              <a:t>.” </a:t>
            </a:r>
          </a:p>
          <a:p>
            <a:r>
              <a:rPr lang="en-US" sz="3600" dirty="0">
                <a:solidFill>
                  <a:srgbClr val="99FFFF"/>
                </a:solidFill>
                <a:effectLst>
                  <a:outerShdw blurRad="38100" dist="38100" dir="2700000" algn="ctr" rotWithShape="0">
                    <a:schemeClr val="tx1"/>
                  </a:outerShdw>
                </a:effectLst>
              </a:rPr>
              <a:t>Isaiah 26 </a:t>
            </a:r>
            <a:r>
              <a:rPr lang="en-US" sz="3600" dirty="0">
                <a:solidFill>
                  <a:srgbClr val="F5F5F5"/>
                </a:solidFill>
                <a:effectLst>
                  <a:outerShdw blurRad="38100" dist="38100" dir="2700000" algn="ctr" rotWithShape="0">
                    <a:schemeClr val="tx1"/>
                  </a:outerShdw>
                </a:effectLst>
              </a:rPr>
              <a:t>sets up the </a:t>
            </a:r>
            <a:r>
              <a:rPr lang="en-US" sz="3600" b="1" i="1" dirty="0">
                <a:solidFill>
                  <a:srgbClr val="F5F5F5"/>
                </a:solidFill>
                <a:effectLst>
                  <a:outerShdw blurRad="38100" dist="38100" dir="2700000" algn="ctr" rotWithShape="0">
                    <a:schemeClr val="tx1"/>
                  </a:outerShdw>
                </a:effectLst>
              </a:rPr>
              <a:t>nation’s</a:t>
            </a:r>
            <a:r>
              <a:rPr lang="en-US" sz="3600" dirty="0">
                <a:solidFill>
                  <a:srgbClr val="F5F5F5"/>
                </a:solidFill>
                <a:effectLst>
                  <a:outerShdw blurRad="38100" dist="38100" dir="2700000" algn="ctr" rotWithShape="0">
                    <a:schemeClr val="tx1"/>
                  </a:outerShdw>
                </a:effectLst>
              </a:rPr>
              <a:t> </a:t>
            </a:r>
            <a:r>
              <a:rPr lang="en-US" sz="3600" b="1" i="1" dirty="0">
                <a:solidFill>
                  <a:srgbClr val="F5F5F5"/>
                </a:solidFill>
                <a:effectLst>
                  <a:outerShdw blurRad="38100" dist="38100" dir="2700000" algn="ctr" rotWithShape="0">
                    <a:schemeClr val="tx1"/>
                  </a:outerShdw>
                </a:effectLst>
              </a:rPr>
              <a:t>impossibility</a:t>
            </a:r>
            <a:r>
              <a:rPr lang="en-US" sz="3600" dirty="0">
                <a:solidFill>
                  <a:srgbClr val="F5F5F5"/>
                </a:solidFill>
                <a:effectLst>
                  <a:outerShdw blurRad="38100" dist="38100" dir="2700000" algn="ctr" rotWithShape="0">
                    <a:schemeClr val="tx1"/>
                  </a:outerShdw>
                </a:effectLst>
              </a:rPr>
              <a:t>; </a:t>
            </a:r>
            <a:r>
              <a:rPr lang="en-US" sz="3600" dirty="0">
                <a:solidFill>
                  <a:srgbClr val="99FFFF"/>
                </a:solidFill>
                <a:effectLst>
                  <a:outerShdw blurRad="38100" dist="38100" dir="2700000" algn="ctr" rotWithShape="0">
                    <a:schemeClr val="tx1"/>
                  </a:outerShdw>
                </a:effectLst>
              </a:rPr>
              <a:t>Isaiah 66 </a:t>
            </a:r>
            <a:r>
              <a:rPr lang="en-US" sz="3600" dirty="0">
                <a:solidFill>
                  <a:srgbClr val="F5F5F5"/>
                </a:solidFill>
                <a:effectLst>
                  <a:outerShdw blurRad="38100" dist="38100" dir="2700000" algn="ctr" rotWithShape="0">
                    <a:schemeClr val="tx1"/>
                  </a:outerShdw>
                </a:effectLst>
              </a:rPr>
              <a:t>announces </a:t>
            </a:r>
            <a:r>
              <a:rPr lang="en-US" sz="3600" b="1" i="1" dirty="0">
                <a:solidFill>
                  <a:srgbClr val="F5F5F5"/>
                </a:solidFill>
                <a:effectLst>
                  <a:outerShdw blurRad="38100" dist="38100" dir="2700000" algn="ctr" rotWithShape="0">
                    <a:schemeClr val="tx1"/>
                  </a:outerShdw>
                </a:effectLst>
              </a:rPr>
              <a:t>God’s solution</a:t>
            </a:r>
            <a:r>
              <a:rPr lang="en-US" sz="3600" dirty="0">
                <a:solidFill>
                  <a:srgbClr val="F5F5F5"/>
                </a:solidFill>
                <a:effectLst>
                  <a:outerShdw blurRad="38100" dist="38100" dir="2700000" algn="ctr" rotWithShape="0">
                    <a:schemeClr val="tx1"/>
                  </a:outerShdw>
                </a:effectLst>
              </a:rPr>
              <a:t>.</a:t>
            </a:r>
          </a:p>
          <a:p>
            <a:r>
              <a:rPr lang="en-US" sz="3600" dirty="0">
                <a:solidFill>
                  <a:srgbClr val="F5F5F5"/>
                </a:solidFill>
                <a:effectLst>
                  <a:outerShdw blurRad="38100" dist="38100" dir="2700000" algn="ctr" rotWithShape="0">
                    <a:schemeClr val="tx1"/>
                  </a:outerShdw>
                </a:effectLst>
              </a:rPr>
              <a:t>Same woman; different outcome: </a:t>
            </a:r>
          </a:p>
          <a:p>
            <a:r>
              <a:rPr lang="en-US" sz="3600" dirty="0">
                <a:solidFill>
                  <a:srgbClr val="F5F5F5"/>
                </a:solidFill>
                <a:effectLst>
                  <a:outerShdw blurRad="38100" dist="38100" dir="2700000" algn="ctr" rotWithShape="0">
                    <a:schemeClr val="tx1"/>
                  </a:outerShdw>
                </a:effectLst>
              </a:rPr>
              <a:t>The woman is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Zion</a:t>
            </a:r>
            <a:r>
              <a:rPr lang="en-US" sz="3600" dirty="0">
                <a:solidFill>
                  <a:srgbClr val="F5F5F5"/>
                </a:solidFill>
                <a:effectLst>
                  <a:outerShdw blurRad="38100" dist="38100" dir="2700000" algn="ctr" rotWithShape="0">
                    <a:schemeClr val="tx1"/>
                  </a:outerShdw>
                </a:effectLst>
              </a:rPr>
              <a:t>”/Israel in both texts. </a:t>
            </a:r>
          </a:p>
          <a:p>
            <a:endParaRPr lang="en-US" sz="36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24163922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D5AA0BE8-C4D6-E3D8-D61B-2630BF923DA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491205C-3031-67A1-C509-EB5D1572F9BF}"/>
              </a:ext>
            </a:extLst>
          </p:cNvPr>
          <p:cNvSpPr>
            <a:spLocks noGrp="1"/>
          </p:cNvSpPr>
          <p:nvPr>
            <p:ph type="title"/>
          </p:nvPr>
        </p:nvSpPr>
        <p:spPr>
          <a:xfrm>
            <a:off x="0" y="0"/>
            <a:ext cx="12192000" cy="146807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Isaiah 26:17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Like a pregnant woman who writhes and cries out in her pangs when she is near to giving birth, so were we because of you, O LORD;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18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we were pregnant, we writhed, but we have given birth to wind. We have accomplished no deliverance in the earth, and the inhabitants of the world have not fallen.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7DC8906E-38A8-DB20-32D5-B77B6F2B539E}"/>
              </a:ext>
            </a:extLst>
          </p:cNvPr>
          <p:cNvSpPr>
            <a:spLocks noGrp="1"/>
          </p:cNvSpPr>
          <p:nvPr>
            <p:ph idx="1"/>
          </p:nvPr>
        </p:nvSpPr>
        <p:spPr>
          <a:xfrm>
            <a:off x="33556" y="1680754"/>
            <a:ext cx="12025617" cy="5177248"/>
          </a:xfrm>
        </p:spPr>
        <p:txBody>
          <a:bodyPr>
            <a:normAutofit/>
          </a:bodyPr>
          <a:lstStyle/>
          <a:p>
            <a:r>
              <a:rPr lang="en-US" sz="3600" dirty="0">
                <a:solidFill>
                  <a:srgbClr val="F5F5F5"/>
                </a:solidFill>
                <a:effectLst>
                  <a:outerShdw blurRad="38100" dist="38100" dir="2700000" algn="ctr" rotWithShape="0">
                    <a:schemeClr val="tx1"/>
                  </a:outerShdw>
                </a:effectLst>
              </a:rPr>
              <a:t>In </a:t>
            </a:r>
            <a:r>
              <a:rPr lang="en-US" sz="3600" dirty="0">
                <a:solidFill>
                  <a:srgbClr val="99FFFF"/>
                </a:solidFill>
                <a:effectLst>
                  <a:outerShdw blurRad="38100" dist="38100" dir="2700000" algn="ctr" rotWithShape="0">
                    <a:schemeClr val="tx1"/>
                  </a:outerShdw>
                </a:effectLst>
              </a:rPr>
              <a:t>Isaiah 26</a:t>
            </a:r>
            <a:r>
              <a:rPr lang="en-US" sz="3600" dirty="0">
                <a:solidFill>
                  <a:srgbClr val="F5F5F5"/>
                </a:solidFill>
                <a:effectLst>
                  <a:outerShdw blurRad="38100" dist="38100" dir="2700000" algn="ctr" rotWithShape="0">
                    <a:schemeClr val="tx1"/>
                  </a:outerShdw>
                </a:effectLst>
              </a:rPr>
              <a:t>, she goes into labor but fails to deliver a child. </a:t>
            </a:r>
          </a:p>
          <a:p>
            <a:r>
              <a:rPr lang="en-US" sz="3600" dirty="0">
                <a:solidFill>
                  <a:srgbClr val="F5F5F5"/>
                </a:solidFill>
                <a:effectLst>
                  <a:outerShdw blurRad="38100" dist="38100" dir="2700000" algn="ctr" rotWithShape="0">
                    <a:schemeClr val="tx1"/>
                  </a:outerShdw>
                </a:effectLst>
              </a:rPr>
              <a:t>In </a:t>
            </a:r>
            <a:r>
              <a:rPr lang="en-US" sz="3600" dirty="0">
                <a:solidFill>
                  <a:srgbClr val="99FFFF"/>
                </a:solidFill>
                <a:effectLst>
                  <a:outerShdw blurRad="38100" dist="38100" dir="2700000" algn="ctr" rotWithShape="0">
                    <a:schemeClr val="tx1"/>
                  </a:outerShdw>
                </a:effectLst>
              </a:rPr>
              <a:t>Isaiah 66</a:t>
            </a:r>
            <a:r>
              <a:rPr lang="en-US" sz="3600" dirty="0">
                <a:solidFill>
                  <a:srgbClr val="F5F5F5"/>
                </a:solidFill>
                <a:effectLst>
                  <a:outerShdw blurRad="38100" dist="38100" dir="2700000" algn="ctr" rotWithShape="0">
                    <a:schemeClr val="tx1"/>
                  </a:outerShdw>
                </a:effectLst>
              </a:rPr>
              <a:t>, she delivers suddenly and successfully – because the birth is </a:t>
            </a:r>
            <a:r>
              <a:rPr lang="en-US" sz="3600" b="1" i="1" dirty="0">
                <a:solidFill>
                  <a:srgbClr val="F5F5F5"/>
                </a:solidFill>
                <a:effectLst>
                  <a:outerShdw blurRad="38100" dist="38100" dir="2700000" algn="ctr" rotWithShape="0">
                    <a:schemeClr val="tx1"/>
                  </a:outerShdw>
                </a:effectLst>
              </a:rPr>
              <a:t>God’s</a:t>
            </a:r>
            <a:r>
              <a:rPr lang="en-US" sz="3600" dirty="0">
                <a:solidFill>
                  <a:srgbClr val="F5F5F5"/>
                </a:solidFill>
                <a:effectLst>
                  <a:outerShdw blurRad="38100" dist="38100" dir="2700000" algn="ctr" rotWithShape="0">
                    <a:schemeClr val="tx1"/>
                  </a:outerShdw>
                </a:effectLst>
              </a:rPr>
              <a:t> work, not hers.</a:t>
            </a:r>
          </a:p>
          <a:p>
            <a:r>
              <a:rPr lang="en-US" sz="3600" dirty="0">
                <a:solidFill>
                  <a:srgbClr val="99FFFF"/>
                </a:solidFill>
                <a:effectLst>
                  <a:outerShdw blurRad="38100" dist="38100" dir="2700000" algn="ctr" rotWithShape="0">
                    <a:schemeClr val="tx1"/>
                  </a:outerShdw>
                </a:effectLst>
              </a:rPr>
              <a:t>Isaiah 26 </a:t>
            </a:r>
            <a:r>
              <a:rPr lang="en-US" sz="3600" dirty="0">
                <a:solidFill>
                  <a:srgbClr val="F5F5F5"/>
                </a:solidFill>
                <a:effectLst>
                  <a:outerShdw blurRad="38100" dist="38100" dir="2700000" algn="ctr" rotWithShape="0">
                    <a:schemeClr val="tx1"/>
                  </a:outerShdw>
                </a:effectLst>
              </a:rPr>
              <a:t>ends with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wind</a:t>
            </a:r>
            <a:r>
              <a:rPr lang="en-US" sz="3600" dirty="0">
                <a:solidFill>
                  <a:srgbClr val="F5F5F5"/>
                </a:solidFill>
                <a:effectLst>
                  <a:outerShdw blurRad="38100" dist="38100" dir="2700000" algn="ctr" rotWithShape="0">
                    <a:schemeClr val="tx1"/>
                  </a:outerShdw>
                </a:effectLst>
              </a:rPr>
              <a:t>”, the very breath of emptiness. </a:t>
            </a:r>
          </a:p>
          <a:p>
            <a:r>
              <a:rPr lang="en-US" sz="3600" dirty="0">
                <a:solidFill>
                  <a:srgbClr val="99FFFF"/>
                </a:solidFill>
                <a:effectLst>
                  <a:outerShdw blurRad="38100" dist="38100" dir="2700000" algn="ctr" rotWithShape="0">
                    <a:schemeClr val="tx1"/>
                  </a:outerShdw>
                </a:effectLst>
              </a:rPr>
              <a:t>Isaiah 66 </a:t>
            </a:r>
            <a:r>
              <a:rPr lang="en-US" sz="3600" dirty="0">
                <a:solidFill>
                  <a:srgbClr val="F5F5F5"/>
                </a:solidFill>
                <a:effectLst>
                  <a:outerShdw blurRad="38100" dist="38100" dir="2700000" algn="ctr" rotWithShape="0">
                    <a:schemeClr val="tx1"/>
                  </a:outerShdw>
                </a:effectLst>
              </a:rPr>
              <a:t>promises that God will not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shut the womb</a:t>
            </a:r>
            <a:r>
              <a:rPr lang="en-US" sz="3600" dirty="0">
                <a:solidFill>
                  <a:srgbClr val="F5F5F5"/>
                </a:solidFill>
                <a:effectLst>
                  <a:outerShdw blurRad="38100" dist="38100" dir="2700000" algn="ctr" rotWithShape="0">
                    <a:schemeClr val="tx1"/>
                  </a:outerShdw>
                </a:effectLst>
              </a:rPr>
              <a:t>” – the labor will </a:t>
            </a:r>
            <a:r>
              <a:rPr lang="en-US" sz="3600" b="1" i="1" dirty="0">
                <a:solidFill>
                  <a:srgbClr val="F5F5F5"/>
                </a:solidFill>
                <a:effectLst>
                  <a:outerShdw blurRad="38100" dist="38100" dir="2700000" algn="ctr" rotWithShape="0">
                    <a:schemeClr val="tx1"/>
                  </a:outerShdw>
                </a:effectLst>
              </a:rPr>
              <a:t>not</a:t>
            </a:r>
            <a:r>
              <a:rPr lang="en-US" sz="3600" dirty="0">
                <a:solidFill>
                  <a:srgbClr val="F5F5F5"/>
                </a:solidFill>
                <a:effectLst>
                  <a:outerShdw blurRad="38100" dist="38100" dir="2700000" algn="ctr" rotWithShape="0">
                    <a:schemeClr val="tx1"/>
                  </a:outerShdw>
                </a:effectLst>
              </a:rPr>
              <a:t> be in vain.</a:t>
            </a:r>
          </a:p>
          <a:p>
            <a:r>
              <a:rPr lang="en-US" sz="3600" dirty="0">
                <a:solidFill>
                  <a:srgbClr val="F5F5F5"/>
                </a:solidFill>
                <a:effectLst>
                  <a:outerShdw blurRad="38100" dist="38100" dir="2700000" algn="ctr" rotWithShape="0">
                    <a:schemeClr val="tx1"/>
                  </a:outerShdw>
                </a:effectLst>
              </a:rPr>
              <a:t>Both of these texts teaches the </a:t>
            </a:r>
            <a:r>
              <a:rPr lang="en-US" sz="3600" b="1" i="1" dirty="0">
                <a:solidFill>
                  <a:srgbClr val="F5F5F5"/>
                </a:solidFill>
                <a:effectLst>
                  <a:outerShdw blurRad="38100" dist="38100" dir="2700000" algn="ctr" rotWithShape="0">
                    <a:schemeClr val="tx1"/>
                  </a:outerShdw>
                </a:effectLst>
              </a:rPr>
              <a:t>same</a:t>
            </a:r>
            <a:r>
              <a:rPr lang="en-US" sz="3600" dirty="0">
                <a:solidFill>
                  <a:srgbClr val="F5F5F5"/>
                </a:solidFill>
                <a:effectLst>
                  <a:outerShdw blurRad="38100" dist="38100" dir="2700000" algn="ctr" rotWithShape="0">
                    <a:schemeClr val="tx1"/>
                  </a:outerShdw>
                </a:effectLst>
              </a:rPr>
              <a:t> theological truth from a </a:t>
            </a:r>
            <a:r>
              <a:rPr lang="en-US" sz="3600" b="1" i="1" dirty="0">
                <a:solidFill>
                  <a:srgbClr val="F5F5F5"/>
                </a:solidFill>
                <a:effectLst>
                  <a:outerShdw blurRad="38100" dist="38100" dir="2700000" algn="ctr" rotWithShape="0">
                    <a:schemeClr val="tx1"/>
                  </a:outerShdw>
                </a:effectLst>
              </a:rPr>
              <a:t>different</a:t>
            </a:r>
            <a:r>
              <a:rPr lang="en-US" sz="3600" dirty="0">
                <a:solidFill>
                  <a:srgbClr val="F5F5F5"/>
                </a:solidFill>
                <a:effectLst>
                  <a:outerShdw blurRad="38100" dist="38100" dir="2700000" algn="ctr" rotWithShape="0">
                    <a:schemeClr val="tx1"/>
                  </a:outerShdw>
                </a:effectLst>
              </a:rPr>
              <a:t> angle: salvation is not something human beings can produce; it is something that God must cause to be born.</a:t>
            </a:r>
          </a:p>
          <a:p>
            <a:endParaRPr lang="en-US" sz="36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32898938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9403C171-CDC2-9BFE-8A38-2232D195222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E3BD7CD0-D252-9682-69AA-8A529454A2E6}"/>
              </a:ext>
            </a:extLst>
          </p:cNvPr>
          <p:cNvSpPr>
            <a:spLocks noGrp="1"/>
          </p:cNvSpPr>
          <p:nvPr>
            <p:ph type="title"/>
          </p:nvPr>
        </p:nvSpPr>
        <p:spPr>
          <a:xfrm>
            <a:off x="0" y="0"/>
            <a:ext cx="12192000" cy="872455"/>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Revelation 12:6</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woman fled into the wilderness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where she has a place prepared by God, in which she is to be nourished for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1,260 days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DF337B1C-85F9-46B0-5AF3-FDAC23931765}"/>
              </a:ext>
            </a:extLst>
          </p:cNvPr>
          <p:cNvSpPr>
            <a:spLocks noGrp="1"/>
          </p:cNvSpPr>
          <p:nvPr>
            <p:ph idx="1"/>
          </p:nvPr>
        </p:nvSpPr>
        <p:spPr>
          <a:xfrm>
            <a:off x="33556" y="1015069"/>
            <a:ext cx="12025617" cy="5842932"/>
          </a:xfrm>
        </p:spPr>
        <p:txBody>
          <a:bodyPr>
            <a:normAutofit fontScale="85000" lnSpcReduction="20000"/>
          </a:bodyPr>
          <a:lstStyle/>
          <a:p>
            <a:r>
              <a:rPr lang="en-US" sz="3200" dirty="0">
                <a:solidFill>
                  <a:srgbClr val="F5F5F5"/>
                </a:solidFill>
                <a:effectLst>
                  <a:outerShdw blurRad="38100" dist="38100" dir="2700000" algn="ctr" rotWithShape="0">
                    <a:schemeClr val="tx1"/>
                  </a:outerShdw>
                </a:effectLst>
              </a:rPr>
              <a:t>Gentry argues that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woman</a:t>
            </a:r>
            <a:r>
              <a:rPr lang="en-US" sz="3200" dirty="0">
                <a:solidFill>
                  <a:srgbClr val="F5F5F5"/>
                </a:solidFill>
                <a:effectLst>
                  <a:outerShdw blurRad="38100" dist="38100" dir="2700000" algn="ctr" rotWithShape="0">
                    <a:schemeClr val="tx1"/>
                  </a:outerShdw>
                </a:effectLst>
              </a:rPr>
              <a:t>” represents, not </a:t>
            </a:r>
            <a:r>
              <a:rPr lang="en-US" sz="3200" b="1" i="1" dirty="0">
                <a:solidFill>
                  <a:srgbClr val="F5F5F5"/>
                </a:solidFill>
                <a:effectLst>
                  <a:outerShdw blurRad="38100" dist="38100" dir="2700000" algn="ctr" rotWithShape="0">
                    <a:schemeClr val="tx1"/>
                  </a:outerShdw>
                </a:effectLst>
              </a:rPr>
              <a:t>physical</a:t>
            </a:r>
            <a:r>
              <a:rPr lang="en-US" sz="3200" dirty="0">
                <a:solidFill>
                  <a:srgbClr val="F5F5F5"/>
                </a:solidFill>
                <a:effectLst>
                  <a:outerShdw blurRad="38100" dist="38100" dir="2700000" algn="ctr" rotWithShape="0">
                    <a:schemeClr val="tx1"/>
                  </a:outerShdw>
                </a:effectLst>
              </a:rPr>
              <a:t> Israel, but </a:t>
            </a:r>
            <a:r>
              <a:rPr lang="en-US" sz="3200" b="1" i="1" dirty="0">
                <a:solidFill>
                  <a:srgbClr val="F5F5F5"/>
                </a:solidFill>
                <a:effectLst>
                  <a:outerShdw blurRad="38100" dist="38100" dir="2700000" algn="ctr" rotWithShape="0">
                    <a:schemeClr val="tx1"/>
                  </a:outerShdw>
                </a:effectLst>
              </a:rPr>
              <a:t>ideal</a:t>
            </a:r>
            <a:r>
              <a:rPr lang="en-US" sz="3200" dirty="0">
                <a:solidFill>
                  <a:srgbClr val="F5F5F5"/>
                </a:solidFill>
                <a:effectLst>
                  <a:outerShdw blurRad="38100" dist="38100" dir="2700000" algn="ctr" rotWithShape="0">
                    <a:schemeClr val="tx1"/>
                  </a:outerShdw>
                </a:effectLst>
              </a:rPr>
              <a:t> Israel: God’s </a:t>
            </a:r>
            <a:r>
              <a:rPr lang="en-US" sz="3200" b="1" i="1" dirty="0">
                <a:solidFill>
                  <a:srgbClr val="F5F5F5"/>
                </a:solidFill>
                <a:effectLst>
                  <a:outerShdw blurRad="38100" dist="38100" dir="2700000" algn="ctr" rotWithShape="0">
                    <a:schemeClr val="tx1"/>
                  </a:outerShdw>
                </a:effectLst>
              </a:rPr>
              <a:t>faithful</a:t>
            </a:r>
            <a:r>
              <a:rPr lang="en-US" sz="3200" dirty="0">
                <a:solidFill>
                  <a:srgbClr val="F5F5F5"/>
                </a:solidFill>
                <a:effectLst>
                  <a:outerShdw blurRad="38100" dist="38100" dir="2700000" algn="ctr" rotWithShape="0">
                    <a:schemeClr val="tx1"/>
                  </a:outerShdw>
                </a:effectLst>
              </a:rPr>
              <a:t> covenant people, through whom the Messiah and the Christian church emerged. </a:t>
            </a:r>
          </a:p>
          <a:p>
            <a:r>
              <a:rPr lang="en-US" sz="3200" dirty="0">
                <a:solidFill>
                  <a:srgbClr val="F5F5F5"/>
                </a:solidFill>
                <a:effectLst>
                  <a:outerShdw blurRad="38100" dist="38100" dir="2700000" algn="ctr" rotWithShape="0">
                    <a:schemeClr val="tx1"/>
                  </a:outerShdw>
                </a:effectLst>
              </a:rPr>
              <a:t>In his mind, she is to be distinguished from </a:t>
            </a:r>
            <a:r>
              <a:rPr lang="en-US" sz="3200" b="1" i="1" dirty="0">
                <a:solidFill>
                  <a:srgbClr val="F5F5F5"/>
                </a:solidFill>
                <a:effectLst>
                  <a:outerShdw blurRad="38100" dist="38100" dir="2700000" algn="ctr" rotWithShape="0">
                    <a:schemeClr val="tx1"/>
                  </a:outerShdw>
                </a:effectLst>
              </a:rPr>
              <a:t>unbelieving</a:t>
            </a:r>
            <a:r>
              <a:rPr lang="en-US" sz="3200" dirty="0">
                <a:solidFill>
                  <a:srgbClr val="F5F5F5"/>
                </a:solidFill>
                <a:effectLst>
                  <a:outerShdw blurRad="38100" dist="38100" dir="2700000" algn="ctr" rotWithShape="0">
                    <a:schemeClr val="tx1"/>
                  </a:outerShdw>
                </a:effectLst>
              </a:rPr>
              <a:t> Israel, which rejected Christ and faced judgment.</a:t>
            </a:r>
          </a:p>
          <a:p>
            <a:r>
              <a:rPr lang="en-US" sz="3200" dirty="0">
                <a:solidFill>
                  <a:srgbClr val="F5F5F5"/>
                </a:solidFill>
                <a:effectLst>
                  <a:outerShdw blurRad="38100" dist="38100" dir="2700000" algn="ctr" rotWithShape="0">
                    <a:schemeClr val="tx1"/>
                  </a:outerShdw>
                </a:effectLst>
              </a:rPr>
              <a:t>Here verse 6 seems to bear that out.</a:t>
            </a:r>
          </a:p>
          <a:p>
            <a:r>
              <a:rPr lang="en-US" sz="3200" dirty="0">
                <a:solidFill>
                  <a:srgbClr val="F5F5F5"/>
                </a:solidFill>
                <a:effectLst>
                  <a:outerShdw blurRad="38100" dist="38100" dir="2700000" algn="ctr" rotWithShape="0">
                    <a:schemeClr val="tx1"/>
                  </a:outerShdw>
                </a:effectLst>
              </a:rPr>
              <a:t>After the child is born and caught up to the throne of God, the woman flees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into the wilderness</a:t>
            </a:r>
            <a:r>
              <a:rPr lang="en-US" sz="3200" dirty="0">
                <a:solidFill>
                  <a:srgbClr val="F5F5F5"/>
                </a:solidFill>
                <a:effectLst>
                  <a:outerShdw blurRad="38100" dist="38100" dir="2700000" algn="ctr" rotWithShape="0">
                    <a:schemeClr val="tx1"/>
                  </a:outerShdw>
                </a:effectLst>
              </a:rPr>
              <a:t>” where she has a place prepared by God to be nourished for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1,260 days</a:t>
            </a:r>
            <a:r>
              <a:rPr lang="en-US" sz="3200" dirty="0">
                <a:solidFill>
                  <a:srgbClr val="F5F5F5"/>
                </a:solidFill>
                <a:effectLst>
                  <a:outerShdw blurRad="38100" dist="38100" dir="2700000" algn="ctr" rotWithShape="0">
                    <a:schemeClr val="tx1"/>
                  </a:outerShdw>
                </a:effectLst>
              </a:rPr>
              <a:t>” (three and a half years) – the period of time that Jerusalem was under </a:t>
            </a:r>
            <a:r>
              <a:rPr lang="en-US" sz="3200" dirty="0" err="1">
                <a:solidFill>
                  <a:srgbClr val="F5F5F5"/>
                </a:solidFill>
                <a:effectLst>
                  <a:outerShdw blurRad="38100" dist="38100" dir="2700000" algn="ctr" rotWithShape="0">
                    <a:schemeClr val="tx1"/>
                  </a:outerShdw>
                </a:effectLst>
              </a:rPr>
              <a:t>seige</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I believe this is a metaphorical picture of the Jewish Christian remnant (especially the mother church in Jerusalem) fleeing to safety during the Jewish War. </a:t>
            </a:r>
          </a:p>
          <a:p>
            <a:r>
              <a:rPr lang="en-US" sz="3200" dirty="0">
                <a:solidFill>
                  <a:srgbClr val="F5F5F5"/>
                </a:solidFill>
                <a:effectLst>
                  <a:outerShdw blurRad="38100" dist="38100" dir="2700000" algn="ctr" rotWithShape="0">
                    <a:schemeClr val="tx1"/>
                  </a:outerShdw>
                </a:effectLst>
              </a:rPr>
              <a:t>They did this in response to Christ's explicit warnings in the Olivet Discourse to flee when Jerusalem is surrounded by Roman armies. </a:t>
            </a:r>
          </a:p>
          <a:p>
            <a:r>
              <a:rPr lang="en-US" sz="3200" dirty="0">
                <a:solidFill>
                  <a:srgbClr val="F5F5F5"/>
                </a:solidFill>
                <a:effectLst>
                  <a:outerShdw blurRad="38100" dist="38100" dir="2700000" algn="ctr" rotWithShape="0">
                    <a:schemeClr val="tx1"/>
                  </a:outerShdw>
                </a:effectLst>
              </a:rPr>
              <a:t>Historically, the believers in the Jerusalem church heeded Christ’s warning and escaped to Pella in Perea – an area described by Josephus as mostly desert and rough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wilderness</a:t>
            </a:r>
            <a:r>
              <a:rPr lang="en-US" sz="3200" dirty="0">
                <a:solidFill>
                  <a:srgbClr val="F5F5F5"/>
                </a:solidFill>
                <a:effectLst>
                  <a:outerShdw blurRad="38100" dist="38100" dir="2700000" algn="ctr" rotWithShape="0">
                    <a:schemeClr val="tx1"/>
                  </a:outerShdw>
                </a:effectLst>
              </a:rPr>
              <a:t>” – just before the total destruction of unrepentant Jerusalem by the Roman armies under Vespasian and Titus.</a:t>
            </a:r>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35912795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F651B0C1-AC90-B23C-F846-17B723DBBEA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50833D2-CC11-EC9C-A361-D4DE52D57C4B}"/>
              </a:ext>
            </a:extLst>
          </p:cNvPr>
          <p:cNvSpPr>
            <a:spLocks noGrp="1"/>
          </p:cNvSpPr>
          <p:nvPr>
            <p:ph type="title"/>
          </p:nvPr>
        </p:nvSpPr>
        <p:spPr>
          <a:xfrm>
            <a:off x="0" y="1"/>
            <a:ext cx="12226954" cy="701039"/>
          </a:xfrm>
        </p:spPr>
        <p:txBody>
          <a:bodyPr>
            <a:noAutofit/>
          </a:bodyPr>
          <a:lstStyle/>
          <a:p>
            <a:pPr algn="ctr"/>
            <a:r>
              <a:rPr lang="en-US" sz="3200" b="1" dirty="0">
                <a:solidFill>
                  <a:srgbClr val="F5F5F5"/>
                </a:solidFill>
                <a:effectLst>
                  <a:outerShdw blurRad="50800" dist="38100" dir="2700000" algn="tl" rotWithShape="0">
                    <a:prstClr val="black">
                      <a:alpha val="30000"/>
                    </a:prstClr>
                  </a:outerShdw>
                </a:effectLst>
              </a:rPr>
              <a:t>Summary of what we have learned about the “</a:t>
            </a:r>
            <a:r>
              <a:rPr lang="en-US" sz="3200"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woman</a:t>
            </a:r>
            <a:r>
              <a:rPr lang="en-US" sz="3200" b="1" dirty="0">
                <a:solidFill>
                  <a:srgbClr val="F5F5F5"/>
                </a:solidFill>
                <a:effectLst>
                  <a:outerShdw blurRad="50800" dist="38100" dir="2700000" algn="tl" rotWithShape="0">
                    <a:prstClr val="black">
                      <a:alpha val="30000"/>
                    </a:prstClr>
                  </a:outerShdw>
                </a:effectLst>
              </a:rPr>
              <a:t>” of Revelation 12</a:t>
            </a:r>
          </a:p>
        </p:txBody>
      </p:sp>
      <p:sp>
        <p:nvSpPr>
          <p:cNvPr id="2" name="Content Placeholder 1">
            <a:extLst>
              <a:ext uri="{FF2B5EF4-FFF2-40B4-BE49-F238E27FC236}">
                <a16:creationId xmlns:a16="http://schemas.microsoft.com/office/drawing/2014/main" id="{76E0559D-D7CE-50A4-E9BF-E09949D96901}"/>
              </a:ext>
            </a:extLst>
          </p:cNvPr>
          <p:cNvSpPr>
            <a:spLocks noGrp="1"/>
          </p:cNvSpPr>
          <p:nvPr>
            <p:ph idx="1"/>
          </p:nvPr>
        </p:nvSpPr>
        <p:spPr>
          <a:xfrm>
            <a:off x="37751" y="740229"/>
            <a:ext cx="12006204" cy="6117772"/>
          </a:xfrm>
        </p:spPr>
        <p:txBody>
          <a:bodyPr>
            <a:normAutofit fontScale="77500" lnSpcReduction="20000"/>
          </a:bodyPr>
          <a:lstStyle/>
          <a:p>
            <a:r>
              <a:rPr lang="en-US" sz="3600" dirty="0">
                <a:solidFill>
                  <a:srgbClr val="F5F5F5"/>
                </a:solidFill>
                <a:effectLst>
                  <a:outerShdw blurRad="50800" dist="38100" dir="2700000" algn="tl" rotWithShape="0">
                    <a:prstClr val="black">
                      <a:alpha val="30000"/>
                    </a:prstClr>
                  </a:outerShdw>
                </a:effectLst>
                <a:ea typeface="+mj-ea"/>
                <a:cs typeface="+mj-cs"/>
              </a:rPr>
              <a:t>The “</a:t>
            </a:r>
            <a:r>
              <a:rPr lang="en-US" sz="3600"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woman</a:t>
            </a:r>
            <a:r>
              <a:rPr lang="en-US" sz="3600" dirty="0">
                <a:solidFill>
                  <a:srgbClr val="F5F5F5"/>
                </a:solidFill>
                <a:effectLst>
                  <a:outerShdw blurRad="50800" dist="38100" dir="2700000" algn="tl" rotWithShape="0">
                    <a:prstClr val="black">
                      <a:alpha val="30000"/>
                    </a:prstClr>
                  </a:outerShdw>
                </a:effectLst>
                <a:ea typeface="+mj-ea"/>
                <a:cs typeface="+mj-cs"/>
              </a:rPr>
              <a:t>” of Revelation 12 does </a:t>
            </a:r>
            <a:r>
              <a:rPr lang="en-US" sz="3600" b="1" i="1" dirty="0">
                <a:solidFill>
                  <a:srgbClr val="F5F5F5"/>
                </a:solidFill>
                <a:effectLst>
                  <a:outerShdw blurRad="50800" dist="38100" dir="2700000" algn="tl" rotWithShape="0">
                    <a:prstClr val="black">
                      <a:alpha val="30000"/>
                    </a:prstClr>
                  </a:outerShdw>
                </a:effectLst>
                <a:ea typeface="+mj-ea"/>
                <a:cs typeface="+mj-cs"/>
              </a:rPr>
              <a:t>not</a:t>
            </a:r>
            <a:r>
              <a:rPr lang="en-US" sz="3600" dirty="0">
                <a:solidFill>
                  <a:srgbClr val="F5F5F5"/>
                </a:solidFill>
                <a:effectLst>
                  <a:outerShdw blurRad="50800" dist="38100" dir="2700000" algn="tl" rotWithShape="0">
                    <a:prstClr val="black">
                      <a:alpha val="30000"/>
                    </a:prstClr>
                  </a:outerShdw>
                </a:effectLst>
                <a:ea typeface="+mj-ea"/>
                <a:cs typeface="+mj-cs"/>
              </a:rPr>
              <a:t> represent a </a:t>
            </a:r>
            <a:r>
              <a:rPr lang="en-US" sz="3600" b="1" i="1" dirty="0">
                <a:solidFill>
                  <a:srgbClr val="F5F5F5"/>
                </a:solidFill>
                <a:effectLst>
                  <a:outerShdw blurRad="50800" dist="38100" dir="2700000" algn="tl" rotWithShape="0">
                    <a:prstClr val="black">
                      <a:alpha val="30000"/>
                    </a:prstClr>
                  </a:outerShdw>
                </a:effectLst>
                <a:ea typeface="+mj-ea"/>
                <a:cs typeface="+mj-cs"/>
              </a:rPr>
              <a:t>single person </a:t>
            </a:r>
            <a:r>
              <a:rPr lang="en-US" sz="3600" dirty="0">
                <a:solidFill>
                  <a:srgbClr val="F5F5F5"/>
                </a:solidFill>
                <a:effectLst>
                  <a:outerShdw blurRad="50800" dist="38100" dir="2700000" algn="tl" rotWithShape="0">
                    <a:prstClr val="black">
                      <a:alpha val="30000"/>
                    </a:prstClr>
                  </a:outerShdw>
                </a:effectLst>
                <a:ea typeface="+mj-ea"/>
                <a:cs typeface="+mj-cs"/>
              </a:rPr>
              <a:t>(like Mary), but she represents a </a:t>
            </a:r>
            <a:r>
              <a:rPr lang="en-US" sz="3600" b="1" i="1" dirty="0">
                <a:solidFill>
                  <a:srgbClr val="F5F5F5"/>
                </a:solidFill>
                <a:effectLst>
                  <a:outerShdw blurRad="50800" dist="38100" dir="2700000" algn="tl" rotWithShape="0">
                    <a:prstClr val="black">
                      <a:alpha val="30000"/>
                    </a:prstClr>
                  </a:outerShdw>
                </a:effectLst>
                <a:ea typeface="+mj-ea"/>
                <a:cs typeface="+mj-cs"/>
              </a:rPr>
              <a:t>corporate entity </a:t>
            </a:r>
            <a:r>
              <a:rPr lang="en-US" sz="3600" dirty="0">
                <a:solidFill>
                  <a:srgbClr val="F5F5F5"/>
                </a:solidFill>
                <a:effectLst>
                  <a:outerShdw blurRad="50800" dist="38100" dir="2700000" algn="tl" rotWithShape="0">
                    <a:prstClr val="black">
                      <a:alpha val="30000"/>
                    </a:prstClr>
                  </a:outerShdw>
                </a:effectLst>
                <a:ea typeface="+mj-ea"/>
                <a:cs typeface="+mj-cs"/>
              </a:rPr>
              <a:t>represented by the “</a:t>
            </a:r>
            <a:r>
              <a:rPr lang="en-US" sz="3600"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sun</a:t>
            </a:r>
            <a:r>
              <a:rPr lang="en-US" sz="3600" dirty="0">
                <a:solidFill>
                  <a:srgbClr val="F5F5F5"/>
                </a:solidFill>
                <a:effectLst>
                  <a:outerShdw blurRad="50800" dist="38100" dir="2700000" algn="tl" rotWithShape="0">
                    <a:prstClr val="black">
                      <a:alpha val="30000"/>
                    </a:prstClr>
                  </a:outerShdw>
                </a:effectLst>
                <a:ea typeface="+mj-ea"/>
                <a:cs typeface="+mj-cs"/>
              </a:rPr>
              <a:t>”, “</a:t>
            </a:r>
            <a:r>
              <a:rPr lang="en-US" sz="3600"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moon</a:t>
            </a:r>
            <a:r>
              <a:rPr lang="en-US" sz="3600" dirty="0">
                <a:solidFill>
                  <a:srgbClr val="F5F5F5"/>
                </a:solidFill>
                <a:effectLst>
                  <a:outerShdw blurRad="50800" dist="38100" dir="2700000" algn="tl" rotWithShape="0">
                    <a:prstClr val="black">
                      <a:alpha val="30000"/>
                    </a:prstClr>
                  </a:outerShdw>
                </a:effectLst>
                <a:ea typeface="+mj-ea"/>
                <a:cs typeface="+mj-cs"/>
              </a:rPr>
              <a:t>” and “</a:t>
            </a:r>
            <a:r>
              <a:rPr lang="en-US" sz="3600"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twelve stars</a:t>
            </a:r>
            <a:r>
              <a:rPr lang="en-US" sz="3600" dirty="0">
                <a:solidFill>
                  <a:srgbClr val="F5F5F5"/>
                </a:solidFill>
                <a:effectLst>
                  <a:outerShdw blurRad="50800" dist="38100" dir="2700000" algn="tl" rotWithShape="0">
                    <a:prstClr val="black">
                      <a:alpha val="30000"/>
                    </a:prstClr>
                  </a:outerShdw>
                </a:effectLst>
                <a:ea typeface="+mj-ea"/>
                <a:cs typeface="+mj-cs"/>
              </a:rPr>
              <a:t>”:  the covenant people of Israel.</a:t>
            </a:r>
          </a:p>
          <a:p>
            <a:r>
              <a:rPr lang="en-US" sz="3600" dirty="0">
                <a:solidFill>
                  <a:srgbClr val="F5F5F5"/>
                </a:solidFill>
                <a:effectLst>
                  <a:outerShdw blurRad="50800" dist="38100" dir="2700000" algn="tl" rotWithShape="0">
                    <a:prstClr val="black">
                      <a:alpha val="30000"/>
                    </a:prstClr>
                  </a:outerShdw>
                </a:effectLst>
                <a:ea typeface="+mj-ea"/>
                <a:cs typeface="+mj-cs"/>
              </a:rPr>
              <a:t>And not just </a:t>
            </a:r>
            <a:r>
              <a:rPr lang="en-US" sz="3600" b="1" i="1" dirty="0">
                <a:solidFill>
                  <a:srgbClr val="F5F5F5"/>
                </a:solidFill>
                <a:effectLst>
                  <a:outerShdw blurRad="50800" dist="38100" dir="2700000" algn="tl" rotWithShape="0">
                    <a:prstClr val="black">
                      <a:alpha val="30000"/>
                    </a:prstClr>
                  </a:outerShdw>
                </a:effectLst>
                <a:ea typeface="+mj-ea"/>
                <a:cs typeface="+mj-cs"/>
              </a:rPr>
              <a:t>physical</a:t>
            </a:r>
            <a:r>
              <a:rPr lang="en-US" sz="3600" dirty="0">
                <a:solidFill>
                  <a:srgbClr val="F5F5F5"/>
                </a:solidFill>
                <a:effectLst>
                  <a:outerShdw blurRad="50800" dist="38100" dir="2700000" algn="tl" rotWithShape="0">
                    <a:prstClr val="black">
                      <a:alpha val="30000"/>
                    </a:prstClr>
                  </a:outerShdw>
                </a:effectLst>
                <a:ea typeface="+mj-ea"/>
                <a:cs typeface="+mj-cs"/>
              </a:rPr>
              <a:t> Israel </a:t>
            </a:r>
            <a:r>
              <a:rPr lang="en-US" sz="3600" dirty="0">
                <a:solidFill>
                  <a:srgbClr val="F5F5F5"/>
                </a:solidFill>
                <a:effectLst>
                  <a:outerShdw blurRad="38100" dist="38100" dir="2700000" algn="ctr" rotWithShape="0">
                    <a:schemeClr val="tx1"/>
                  </a:outerShdw>
                </a:effectLst>
              </a:rPr>
              <a:t>but </a:t>
            </a:r>
            <a:r>
              <a:rPr lang="en-US" sz="3600" b="1" i="1" dirty="0">
                <a:solidFill>
                  <a:srgbClr val="F5F5F5"/>
                </a:solidFill>
                <a:effectLst>
                  <a:outerShdw blurRad="38100" dist="38100" dir="2700000" algn="ctr" rotWithShape="0">
                    <a:schemeClr val="tx1"/>
                  </a:outerShdw>
                </a:effectLst>
              </a:rPr>
              <a:t>ideal</a:t>
            </a:r>
            <a:r>
              <a:rPr lang="en-US" sz="3600" dirty="0">
                <a:solidFill>
                  <a:srgbClr val="F5F5F5"/>
                </a:solidFill>
                <a:effectLst>
                  <a:outerShdw blurRad="38100" dist="38100" dir="2700000" algn="ctr" rotWithShape="0">
                    <a:schemeClr val="tx1"/>
                  </a:outerShdw>
                </a:effectLst>
              </a:rPr>
              <a:t> Israel: God’s </a:t>
            </a:r>
            <a:r>
              <a:rPr lang="en-US" sz="3600" b="1" i="1" dirty="0">
                <a:solidFill>
                  <a:srgbClr val="F5F5F5"/>
                </a:solidFill>
                <a:effectLst>
                  <a:outerShdw blurRad="38100" dist="38100" dir="2700000" algn="ctr" rotWithShape="0">
                    <a:schemeClr val="tx1"/>
                  </a:outerShdw>
                </a:effectLst>
              </a:rPr>
              <a:t>faithful</a:t>
            </a:r>
            <a:r>
              <a:rPr lang="en-US" sz="3600" dirty="0">
                <a:solidFill>
                  <a:srgbClr val="F5F5F5"/>
                </a:solidFill>
                <a:effectLst>
                  <a:outerShdw blurRad="38100" dist="38100" dir="2700000" algn="ctr" rotWithShape="0">
                    <a:schemeClr val="tx1"/>
                  </a:outerShdw>
                </a:effectLst>
              </a:rPr>
              <a:t> covenant people, through whom the Messiah and the Christian church emerged.</a:t>
            </a:r>
          </a:p>
          <a:p>
            <a:r>
              <a:rPr lang="en-US" sz="3600" dirty="0">
                <a:solidFill>
                  <a:srgbClr val="F5F5F5"/>
                </a:solidFill>
                <a:effectLst>
                  <a:outerShdw blurRad="38100" dist="38100" dir="2700000" algn="ctr" rotWithShape="0">
                    <a:schemeClr val="tx1"/>
                  </a:outerShdw>
                </a:effectLst>
              </a:rPr>
              <a:t>The “</a:t>
            </a:r>
            <a:r>
              <a:rPr lang="en-US" sz="3600"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male child</a:t>
            </a:r>
            <a:r>
              <a:rPr lang="en-US" sz="3600" dirty="0">
                <a:solidFill>
                  <a:srgbClr val="F5F5F5"/>
                </a:solidFill>
                <a:effectLst>
                  <a:outerShdw blurRad="38100" dist="38100" dir="2700000" algn="ctr" rotWithShape="0">
                    <a:schemeClr val="tx1"/>
                  </a:outerShdw>
                </a:effectLst>
              </a:rPr>
              <a:t>” to whom the “</a:t>
            </a:r>
            <a:r>
              <a:rPr lang="en-US" sz="3600"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woman</a:t>
            </a:r>
            <a:r>
              <a:rPr lang="en-US" sz="3600" dirty="0">
                <a:solidFill>
                  <a:srgbClr val="F5F5F5"/>
                </a:solidFill>
                <a:effectLst>
                  <a:outerShdw blurRad="38100" dist="38100" dir="2700000" algn="ctr" rotWithShape="0">
                    <a:schemeClr val="tx1"/>
                  </a:outerShdw>
                </a:effectLst>
              </a:rPr>
              <a:t>” gives birth is (primarily) Jesus – who ascends into heaven to the “</a:t>
            </a:r>
            <a:r>
              <a:rPr lang="en-US" sz="3600"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Ancient of Days</a:t>
            </a:r>
            <a:r>
              <a:rPr lang="en-US" sz="3600" dirty="0">
                <a:solidFill>
                  <a:srgbClr val="F5F5F5"/>
                </a:solidFill>
                <a:effectLst>
                  <a:outerShdw blurRad="38100" dist="38100" dir="2700000" algn="ctr" rotWithShape="0">
                    <a:schemeClr val="tx1"/>
                  </a:outerShdw>
                </a:effectLst>
              </a:rPr>
              <a:t>” (the Father), to sit at his right hand where he has been given dominion by the Father to “</a:t>
            </a:r>
            <a:r>
              <a:rPr lang="en-US" sz="3600"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rule the nations with an iron rod</a:t>
            </a:r>
            <a:r>
              <a:rPr lang="en-US" sz="3600" dirty="0">
                <a:solidFill>
                  <a:srgbClr val="F5F5F5"/>
                </a:solidFill>
                <a:effectLst>
                  <a:outerShdw blurRad="38100" dist="38100" dir="2700000" algn="ctr" rotWithShape="0">
                    <a:schemeClr val="tx1"/>
                  </a:outerShdw>
                </a:effectLst>
              </a:rPr>
              <a:t>”.</a:t>
            </a:r>
          </a:p>
          <a:p>
            <a:r>
              <a:rPr lang="en-US" sz="3600" dirty="0">
                <a:solidFill>
                  <a:srgbClr val="F5F5F5"/>
                </a:solidFill>
                <a:effectLst>
                  <a:outerShdw blurRad="38100" dist="38100" dir="2700000" algn="ctr" rotWithShape="0">
                    <a:schemeClr val="tx1"/>
                  </a:outerShdw>
                </a:effectLst>
              </a:rPr>
              <a:t>As a part of that dominion, a new corporate “</a:t>
            </a:r>
            <a:r>
              <a:rPr lang="en-US" sz="3600"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nation</a:t>
            </a:r>
            <a:r>
              <a:rPr lang="en-US" sz="3600" dirty="0">
                <a:solidFill>
                  <a:srgbClr val="F5F5F5"/>
                </a:solidFill>
                <a:effectLst>
                  <a:outerShdw blurRad="38100" dist="38100" dir="2700000" algn="ctr" rotWithShape="0">
                    <a:schemeClr val="tx1"/>
                  </a:outerShdw>
                </a:effectLst>
              </a:rPr>
              <a:t>” (Isaiah 66:8) or “</a:t>
            </a:r>
            <a:r>
              <a:rPr lang="en-US" sz="3600"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kingdom</a:t>
            </a:r>
            <a:r>
              <a:rPr lang="en-US" sz="3600" dirty="0">
                <a:solidFill>
                  <a:srgbClr val="F5F5F5"/>
                </a:solidFill>
                <a:effectLst>
                  <a:outerShdw blurRad="38100" dist="38100" dir="2700000" algn="ctr" rotWithShape="0">
                    <a:schemeClr val="tx1"/>
                  </a:outerShdw>
                </a:effectLst>
              </a:rPr>
              <a:t>” (Daniel 2:44) has formed, that is: the new covenant community through whom Jesus carries out his conquest (Psalm 110:3).</a:t>
            </a:r>
          </a:p>
          <a:p>
            <a:r>
              <a:rPr lang="en-US" sz="3600" dirty="0">
                <a:solidFill>
                  <a:srgbClr val="F5F5F5"/>
                </a:solidFill>
                <a:effectLst>
                  <a:outerShdw blurRad="38100" dist="38100" dir="2700000" algn="ctr" rotWithShape="0">
                    <a:schemeClr val="tx1"/>
                  </a:outerShdw>
                </a:effectLst>
              </a:rPr>
              <a:t>During the Roman siege of Jerusalem, the “</a:t>
            </a:r>
            <a:r>
              <a:rPr lang="en-US" sz="3600"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woman</a:t>
            </a:r>
            <a:r>
              <a:rPr lang="en-US" sz="3600" dirty="0">
                <a:solidFill>
                  <a:srgbClr val="F5F5F5"/>
                </a:solidFill>
                <a:effectLst>
                  <a:outerShdw blurRad="38100" dist="38100" dir="2700000" algn="ctr" rotWithShape="0">
                    <a:schemeClr val="tx1"/>
                  </a:outerShdw>
                </a:effectLst>
              </a:rPr>
              <a:t>” as she was constituted at that time, was delivered from the ravages of the siege by obeying Jesus’ command (given in the Olivet Discourse) to flee Jerusalem as she fled to Pella, which Josephus tells us is in “</a:t>
            </a:r>
            <a:r>
              <a:rPr lang="en-US" sz="3600"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the wilderness</a:t>
            </a:r>
            <a:r>
              <a:rPr lang="en-US" sz="3600" dirty="0">
                <a:solidFill>
                  <a:srgbClr val="F5F5F5"/>
                </a:solidFill>
                <a:effectLst>
                  <a:outerShdw blurRad="38100" dist="38100" dir="2700000" algn="ctr" rotWithShape="0">
                    <a:schemeClr val="tx1"/>
                  </a:outerShdw>
                </a:effectLst>
              </a:rPr>
              <a:t>”.</a:t>
            </a:r>
          </a:p>
          <a:p>
            <a:r>
              <a:rPr lang="en-US" sz="3600" dirty="0">
                <a:solidFill>
                  <a:srgbClr val="F5F5F5"/>
                </a:solidFill>
                <a:effectLst>
                  <a:outerShdw blurRad="38100" dist="38100" dir="2700000" algn="ctr" rotWithShape="0">
                    <a:schemeClr val="tx1"/>
                  </a:outerShdw>
                </a:effectLst>
              </a:rPr>
              <a:t>This concludes our discussion of the “</a:t>
            </a:r>
            <a:r>
              <a:rPr lang="en-US" sz="3600"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woman</a:t>
            </a:r>
            <a:r>
              <a:rPr lang="en-US" sz="3600" dirty="0">
                <a:solidFill>
                  <a:srgbClr val="F5F5F5"/>
                </a:solidFill>
                <a:effectLst>
                  <a:outerShdw blurRad="38100" dist="38100" dir="2700000" algn="ctr" rotWithShape="0">
                    <a:schemeClr val="tx1"/>
                  </a:outerShdw>
                </a:effectLst>
              </a:rPr>
              <a:t>” in Rev 12:1-6; Now for the remainder of our time we will look at the “</a:t>
            </a:r>
            <a:r>
              <a:rPr lang="en-US" sz="3600"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great red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dragon</a:t>
            </a:r>
            <a:r>
              <a:rPr lang="en-US" sz="3600" dirty="0">
                <a:solidFill>
                  <a:srgbClr val="F5F5F5"/>
                </a:solidFill>
                <a:effectLst>
                  <a:outerShdw blurRad="38100" dist="38100" dir="2700000" algn="ctr" rotWithShape="0">
                    <a:schemeClr val="tx1"/>
                  </a:outerShdw>
                </a:effectLst>
              </a:rPr>
              <a:t>” in verses 3-4.</a:t>
            </a:r>
          </a:p>
          <a:p>
            <a:endParaRPr lang="en-US" sz="3600" dirty="0">
              <a:solidFill>
                <a:srgbClr val="F5F5F5"/>
              </a:solidFill>
              <a:effectLst>
                <a:outerShdw blurRad="50800" dist="38100" dir="2700000" algn="tl" rotWithShape="0">
                  <a:prstClr val="black">
                    <a:alpha val="30000"/>
                  </a:prstClr>
                </a:outerShdw>
              </a:effectLst>
              <a:ea typeface="+mj-ea"/>
              <a:cs typeface="+mj-cs"/>
            </a:endParaRPr>
          </a:p>
        </p:txBody>
      </p:sp>
    </p:spTree>
    <p:extLst>
      <p:ext uri="{BB962C8B-B14F-4D97-AF65-F5344CB8AC3E}">
        <p14:creationId xmlns:p14="http://schemas.microsoft.com/office/powerpoint/2010/main" val="40029522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p:cTn id="35"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 calcmode="lin" valueType="num">
                                      <p:cBhvr>
                                        <p:cTn id="42"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23CB9457-2EE7-A6B6-CEFA-8401D55E268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FD5FEB6D-7C08-8647-02DB-B54FAD2217EE}"/>
              </a:ext>
            </a:extLst>
          </p:cNvPr>
          <p:cNvSpPr>
            <a:spLocks noGrp="1"/>
          </p:cNvSpPr>
          <p:nvPr>
            <p:ph type="title"/>
          </p:nvPr>
        </p:nvSpPr>
        <p:spPr>
          <a:xfrm>
            <a:off x="0" y="1"/>
            <a:ext cx="12192000" cy="725648"/>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another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sign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appeared in heaven: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behold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red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dragon, with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seven heads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ten horns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on his heads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seven diadems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7EA8EA3B-F53D-0A4D-F1F2-830C20AE3E0F}"/>
              </a:ext>
            </a:extLst>
          </p:cNvPr>
          <p:cNvSpPr>
            <a:spLocks noGrp="1"/>
          </p:cNvSpPr>
          <p:nvPr>
            <p:ph idx="1"/>
          </p:nvPr>
        </p:nvSpPr>
        <p:spPr>
          <a:xfrm>
            <a:off x="33556" y="792761"/>
            <a:ext cx="12025617" cy="6065240"/>
          </a:xfrm>
        </p:spPr>
        <p:txBody>
          <a:bodyPr>
            <a:normAutofit fontScale="85000" lnSpcReduction="20000"/>
          </a:bodyPr>
          <a:lstStyle/>
          <a:p>
            <a:r>
              <a:rPr lang="en-US" sz="3200" dirty="0">
                <a:solidFill>
                  <a:srgbClr val="F5F5F5"/>
                </a:solidFill>
                <a:effectLst>
                  <a:outerShdw blurRad="38100" dist="38100" dir="2700000" algn="ctr" rotWithShape="0">
                    <a:schemeClr val="tx1"/>
                  </a:outerShdw>
                </a:effectLst>
              </a:rPr>
              <a:t>The second heavenly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sign</a:t>
            </a:r>
            <a:r>
              <a:rPr lang="en-US" sz="3200" dirty="0">
                <a:solidFill>
                  <a:srgbClr val="F5F5F5"/>
                </a:solidFill>
                <a:effectLst>
                  <a:outerShdw blurRad="38100" dist="38100" dir="2700000" algn="ctr" rotWithShape="0">
                    <a:schemeClr val="tx1"/>
                  </a:outerShdw>
                </a:effectLst>
              </a:rPr>
              <a:t>” introduces the </a:t>
            </a:r>
            <a:r>
              <a:rPr lang="en-US" sz="3200" b="1" i="1" dirty="0">
                <a:solidFill>
                  <a:srgbClr val="F5F5F5"/>
                </a:solidFill>
                <a:effectLst>
                  <a:outerShdw blurRad="38100" dist="38100" dir="2700000" algn="ctr" rotWithShape="0">
                    <a:schemeClr val="tx1"/>
                  </a:outerShdw>
                </a:effectLst>
              </a:rPr>
              <a:t>ultimate</a:t>
            </a:r>
            <a:r>
              <a:rPr lang="en-US" sz="3200" dirty="0">
                <a:solidFill>
                  <a:srgbClr val="F5F5F5"/>
                </a:solidFill>
                <a:effectLst>
                  <a:outerShdw blurRad="38100" dist="38100" dir="2700000" algn="ctr" rotWithShape="0">
                    <a:schemeClr val="tx1"/>
                  </a:outerShdw>
                </a:effectLst>
              </a:rPr>
              <a:t> enemy of ideal Israel and the church in his most potent form: the dragon, who will be explicitly identified as Satan in verse 9. </a:t>
            </a:r>
          </a:p>
          <a:p>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behold</a:t>
            </a:r>
            <a:r>
              <a:rPr lang="en-US" sz="3200" dirty="0">
                <a:solidFill>
                  <a:srgbClr val="F5F5F5"/>
                </a:solidFill>
                <a:effectLst>
                  <a:outerShdw blurRad="38100" dist="38100" dir="2700000" algn="ctr" rotWithShape="0">
                    <a:schemeClr val="tx1"/>
                  </a:outerShdw>
                </a:effectLst>
              </a:rPr>
              <a:t>” directs our attention to this negative image, emphasizing his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a:t>
            </a:r>
            <a:r>
              <a:rPr lang="en-US" sz="3200" dirty="0">
                <a:solidFill>
                  <a:srgbClr val="F5F5F5"/>
                </a:solidFill>
                <a:effectLst>
                  <a:outerShdw blurRad="38100" dist="38100" dir="2700000" algn="ctr" rotWithShape="0">
                    <a:schemeClr val="tx1"/>
                  </a:outerShdw>
                </a:effectLst>
              </a:rPr>
              <a:t>” size. </a:t>
            </a:r>
          </a:p>
          <a:p>
            <a:r>
              <a:rPr lang="en-US" sz="3200" dirty="0">
                <a:solidFill>
                  <a:srgbClr val="F5F5F5"/>
                </a:solidFill>
                <a:effectLst>
                  <a:outerShdw blurRad="38100" dist="38100" dir="2700000" algn="ctr" rotWithShape="0">
                    <a:schemeClr val="tx1"/>
                  </a:outerShdw>
                </a:effectLst>
              </a:rPr>
              <a:t>The dragon is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red</a:t>
            </a:r>
            <a:r>
              <a:rPr lang="en-US" sz="3200" dirty="0">
                <a:solidFill>
                  <a:srgbClr val="F5F5F5"/>
                </a:solidFill>
                <a:effectLst>
                  <a:outerShdw blurRad="38100" dist="38100" dir="2700000" algn="ctr" rotWithShape="0">
                    <a:schemeClr val="tx1"/>
                  </a:outerShdw>
                </a:effectLst>
              </a:rPr>
              <a:t>” (</a:t>
            </a:r>
            <a:r>
              <a:rPr lang="en-US" sz="3200" i="1" dirty="0" err="1">
                <a:solidFill>
                  <a:srgbClr val="F5F5F5"/>
                </a:solidFill>
                <a:effectLst>
                  <a:outerShdw blurRad="38100" dist="38100" dir="2700000" algn="ctr" rotWithShape="0">
                    <a:schemeClr val="tx1"/>
                  </a:outerShdw>
                </a:effectLst>
              </a:rPr>
              <a:t>purros</a:t>
            </a:r>
            <a:r>
              <a:rPr lang="en-US" sz="3200" dirty="0">
                <a:solidFill>
                  <a:srgbClr val="F5F5F5"/>
                </a:solidFill>
                <a:effectLst>
                  <a:outerShdw blurRad="38100" dist="38100" dir="2700000" algn="ctr" rotWithShape="0">
                    <a:schemeClr val="tx1"/>
                  </a:outerShdw>
                </a:effectLst>
              </a:rPr>
              <a:t>, fiery red from fire), signifying blood and depicting his bellicose, murderous, and bloodthirsty character as a murderer from the beginning who holds the power of death.</a:t>
            </a:r>
          </a:p>
          <a:p>
            <a:r>
              <a:rPr lang="en-US" sz="3200" dirty="0">
                <a:solidFill>
                  <a:srgbClr val="F5F5F5"/>
                </a:solidFill>
                <a:effectLst>
                  <a:outerShdw blurRad="38100" dist="38100" dir="2700000" algn="ctr" rotWithShape="0">
                    <a:schemeClr val="tx1"/>
                  </a:outerShdw>
                </a:effectLst>
              </a:rPr>
              <a:t>The dragon possesses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seven heads</a:t>
            </a:r>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ten horns</a:t>
            </a:r>
            <a:r>
              <a:rPr lang="en-US" sz="3200" dirty="0">
                <a:solidFill>
                  <a:srgbClr val="F5F5F5"/>
                </a:solidFill>
                <a:effectLst>
                  <a:outerShdw blurRad="38100" dist="38100" dir="2700000" algn="ctr" rotWithShape="0">
                    <a:schemeClr val="tx1"/>
                  </a:outerShdw>
                </a:effectLst>
              </a:rPr>
              <a:t>”, and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seven diadems</a:t>
            </a:r>
            <a:r>
              <a:rPr lang="en-US" sz="3200" dirty="0">
                <a:solidFill>
                  <a:srgbClr val="F5F5F5"/>
                </a:solidFill>
                <a:effectLst>
                  <a:outerShdw blurRad="38100" dist="38100" dir="2700000" algn="ctr" rotWithShape="0">
                    <a:schemeClr val="tx1"/>
                  </a:outerShdw>
                </a:effectLst>
              </a:rPr>
              <a:t>” on his heads. </a:t>
            </a:r>
          </a:p>
          <a:p>
            <a:r>
              <a:rPr lang="en-US" sz="3200" dirty="0">
                <a:solidFill>
                  <a:srgbClr val="F5F5F5"/>
                </a:solidFill>
                <a:effectLst>
                  <a:outerShdw blurRad="38100" dist="38100" dir="2700000" algn="ctr" rotWithShape="0">
                    <a:schemeClr val="tx1"/>
                  </a:outerShdw>
                </a:effectLst>
              </a:rPr>
              <a:t>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seven heads</a:t>
            </a:r>
            <a:r>
              <a:rPr lang="en-US" sz="3200" dirty="0">
                <a:solidFill>
                  <a:srgbClr val="F5F5F5"/>
                </a:solidFill>
                <a:effectLst>
                  <a:outerShdw blurRad="38100" dist="38100" dir="2700000" algn="ctr" rotWithShape="0">
                    <a:schemeClr val="tx1"/>
                  </a:outerShdw>
                </a:effectLst>
              </a:rPr>
              <a:t>” indicate complete rule,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ten horns</a:t>
            </a:r>
            <a:r>
              <a:rPr lang="en-US" sz="3200" dirty="0">
                <a:solidFill>
                  <a:srgbClr val="F5F5F5"/>
                </a:solidFill>
                <a:effectLst>
                  <a:outerShdw blurRad="38100" dist="38100" dir="2700000" algn="ctr" rotWithShape="0">
                    <a:schemeClr val="tx1"/>
                  </a:outerShdw>
                </a:effectLst>
              </a:rPr>
              <a:t>” symbolize aggressive and full power, and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seven diadems</a:t>
            </a:r>
            <a:r>
              <a:rPr lang="en-US" sz="3200" dirty="0">
                <a:solidFill>
                  <a:srgbClr val="F5F5F5"/>
                </a:solidFill>
                <a:effectLst>
                  <a:outerShdw blurRad="38100" dist="38100" dir="2700000" algn="ctr" rotWithShape="0">
                    <a:schemeClr val="tx1"/>
                  </a:outerShdw>
                </a:effectLst>
              </a:rPr>
              <a:t>” speak of political authority and rule. </a:t>
            </a:r>
          </a:p>
          <a:p>
            <a:r>
              <a:rPr lang="en-US" sz="3200" dirty="0">
                <a:solidFill>
                  <a:srgbClr val="F5F5F5"/>
                </a:solidFill>
                <a:effectLst>
                  <a:outerShdw blurRad="38100" dist="38100" dir="2700000" algn="ctr" rotWithShape="0">
                    <a:schemeClr val="tx1"/>
                  </a:outerShdw>
                </a:effectLst>
              </a:rPr>
              <a:t>This imagery is drawn from the oppressive Pharaoh of the Exodus (portrayed as a great dragon in Ezekiel 29:3) and the terrible beast-empires of Daniel 7. </a:t>
            </a:r>
          </a:p>
          <a:p>
            <a:r>
              <a:rPr lang="en-US" sz="3200" dirty="0">
                <a:solidFill>
                  <a:srgbClr val="F5F5F5"/>
                </a:solidFill>
                <a:effectLst>
                  <a:outerShdw blurRad="38100" dist="38100" dir="2700000" algn="ctr" rotWithShape="0">
                    <a:schemeClr val="tx1"/>
                  </a:outerShdw>
                </a:effectLst>
              </a:rPr>
              <a:t>It prepares the reader for Rome's association with Satan, as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beast</a:t>
            </a:r>
            <a:r>
              <a:rPr lang="en-US" sz="3200" dirty="0">
                <a:solidFill>
                  <a:srgbClr val="F5F5F5"/>
                </a:solidFill>
                <a:effectLst>
                  <a:outerShdw blurRad="38100" dist="38100" dir="2700000" algn="ctr" rotWithShape="0">
                    <a:schemeClr val="tx1"/>
                  </a:outerShdw>
                </a:effectLst>
              </a:rPr>
              <a:t>” in chapter 13 </a:t>
            </a:r>
            <a:r>
              <a:rPr lang="en-US" sz="3200" b="1" i="1" dirty="0">
                <a:solidFill>
                  <a:srgbClr val="F5F5F5"/>
                </a:solidFill>
                <a:effectLst>
                  <a:outerShdw blurRad="38100" dist="38100" dir="2700000" algn="ctr" rotWithShape="0">
                    <a:schemeClr val="tx1"/>
                  </a:outerShdw>
                </a:effectLst>
              </a:rPr>
              <a:t>likewise</a:t>
            </a:r>
            <a:r>
              <a:rPr lang="en-US" sz="3200" dirty="0">
                <a:solidFill>
                  <a:srgbClr val="F5F5F5"/>
                </a:solidFill>
                <a:effectLst>
                  <a:outerShdw blurRad="38100" dist="38100" dir="2700000" algn="ctr" rotWithShape="0">
                    <a:schemeClr val="tx1"/>
                  </a:outerShdw>
                </a:effectLst>
              </a:rPr>
              <a:t> has seven heads and ten horns. </a:t>
            </a:r>
          </a:p>
          <a:p>
            <a:r>
              <a:rPr lang="en-US" sz="3200" dirty="0">
                <a:solidFill>
                  <a:srgbClr val="F5F5F5"/>
                </a:solidFill>
                <a:effectLst>
                  <a:outerShdw blurRad="38100" dist="38100" dir="2700000" algn="ctr" rotWithShape="0">
                    <a:schemeClr val="tx1"/>
                  </a:outerShdw>
                </a:effectLst>
              </a:rPr>
              <a:t>This represents a demonic parody of true deity, as Satan operates as the god and ruler of this world (2 Corinthians 4:4; John 12:31; 1 John 5:19).</a:t>
            </a:r>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16873479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 calcmode="lin" valueType="num">
                                      <p:cBhvr>
                                        <p:cTn id="56"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4E99BBBE-8838-9D81-C020-0A134543AF5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4ABB136-A9C3-E8A4-152C-CA845A6225BA}"/>
              </a:ext>
            </a:extLst>
          </p:cNvPr>
          <p:cNvSpPr>
            <a:spLocks noGrp="1"/>
          </p:cNvSpPr>
          <p:nvPr>
            <p:ph type="title"/>
          </p:nvPr>
        </p:nvSpPr>
        <p:spPr>
          <a:xfrm>
            <a:off x="0" y="1"/>
            <a:ext cx="12192000" cy="1140822"/>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His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tail swept down a third of the stars of heaven and cast them to the earth [Land]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dragon stood before the woman who was about to give birth, so that when she bore her child he might devour it.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0F3FE139-4BA1-2486-5E6B-76EEF6217764}"/>
              </a:ext>
            </a:extLst>
          </p:cNvPr>
          <p:cNvSpPr>
            <a:spLocks noGrp="1"/>
          </p:cNvSpPr>
          <p:nvPr>
            <p:ph idx="1"/>
          </p:nvPr>
        </p:nvSpPr>
        <p:spPr>
          <a:xfrm>
            <a:off x="33556" y="1467394"/>
            <a:ext cx="12025617" cy="5390607"/>
          </a:xfrm>
        </p:spPr>
        <p:txBody>
          <a:bodyPr>
            <a:normAutofit/>
          </a:bodyPr>
          <a:lstStyle/>
          <a:p>
            <a:r>
              <a:rPr lang="en-US" sz="3200" dirty="0">
                <a:solidFill>
                  <a:srgbClr val="F5F5F5"/>
                </a:solidFill>
                <a:effectLst>
                  <a:outerShdw blurRad="38100" dist="38100" dir="2700000" algn="ctr" rotWithShape="0">
                    <a:schemeClr val="tx1"/>
                  </a:outerShdw>
                </a:effectLst>
              </a:rPr>
              <a:t>The dragon’s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tail swept down a third of the stars of heaven and cast them to the [Land]</a:t>
            </a:r>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3200" dirty="0">
                <a:solidFill>
                  <a:srgbClr val="F5F5F5"/>
                </a:solidFill>
                <a:effectLst>
                  <a:outerShdw blurRad="38100" dist="38100" dir="2700000" algn="ctr" rotWithShape="0">
                    <a:schemeClr val="tx1"/>
                  </a:outerShdw>
                </a:effectLst>
              </a:rPr>
              <a:t>of Israel. </a:t>
            </a:r>
          </a:p>
          <a:p>
            <a:r>
              <a:rPr lang="en-US" sz="3200" dirty="0">
                <a:solidFill>
                  <a:srgbClr val="F5F5F5"/>
                </a:solidFill>
                <a:effectLst>
                  <a:outerShdw blurRad="38100" dist="38100" dir="2700000" algn="ctr" rotWithShape="0">
                    <a:schemeClr val="tx1"/>
                  </a:outerShdw>
                </a:effectLst>
              </a:rPr>
              <a:t>The stars represent supernatural spiritual beings (angels), as we see in other passages where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stars</a:t>
            </a:r>
            <a:r>
              <a:rPr lang="en-US" sz="3200" dirty="0">
                <a:solidFill>
                  <a:srgbClr val="F5F5F5"/>
                </a:solidFill>
                <a:effectLst>
                  <a:outerShdw blurRad="38100" dist="38100" dir="2700000" algn="ctr" rotWithShape="0">
                    <a:schemeClr val="tx1"/>
                  </a:outerShdw>
                </a:effectLst>
              </a:rPr>
              <a:t>” symbolize angels (Job 38:7; Judges 5:20; 1 Enoch 43:2; 80:6). </a:t>
            </a:r>
          </a:p>
          <a:p>
            <a:r>
              <a:rPr lang="en-US" sz="3200" dirty="0">
                <a:solidFill>
                  <a:srgbClr val="F5F5F5"/>
                </a:solidFill>
                <a:effectLst>
                  <a:outerShdw blurRad="38100" dist="38100" dir="2700000" algn="ctr" rotWithShape="0">
                    <a:schemeClr val="tx1"/>
                  </a:outerShdw>
                </a:effectLst>
              </a:rPr>
              <a:t>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third of the stars</a:t>
            </a:r>
            <a:r>
              <a:rPr lang="en-US" sz="3200" dirty="0">
                <a:solidFill>
                  <a:srgbClr val="F5F5F5"/>
                </a:solidFill>
                <a:effectLst>
                  <a:outerShdw blurRad="38100" dist="38100" dir="2700000" algn="ctr" rotWithShape="0">
                    <a:schemeClr val="tx1"/>
                  </a:outerShdw>
                </a:effectLst>
              </a:rPr>
              <a:t>” continues the pattern of partial, one-third destruction seen under the trumpet judgments, showing that Satan marshals a sizeable portion of his demonic hordes for this evil work. </a:t>
            </a:r>
          </a:p>
          <a:p>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to the earth</a:t>
            </a:r>
            <a:r>
              <a:rPr lang="en-US" sz="3200" dirty="0">
                <a:solidFill>
                  <a:srgbClr val="F5F5F5"/>
                </a:solidFill>
                <a:effectLst>
                  <a:outerShdw blurRad="38100" dist="38100" dir="2700000" algn="ctr" rotWithShape="0">
                    <a:schemeClr val="tx1"/>
                  </a:outerShdw>
                </a:effectLst>
              </a:rPr>
              <a:t>” is better rendered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into the Land</a:t>
            </a:r>
            <a:r>
              <a:rPr lang="en-US" sz="3200" dirty="0">
                <a:solidFill>
                  <a:srgbClr val="F5F5F5"/>
                </a:solidFill>
                <a:effectLst>
                  <a:outerShdw blurRad="38100" dist="38100" dir="2700000" algn="ctr" rotWithShape="0">
                    <a:schemeClr val="tx1"/>
                  </a:outerShdw>
                </a:effectLst>
              </a:rPr>
              <a:t>”, meaning Israel, the central battleground of Satan’s assault on the kingdom. </a:t>
            </a:r>
          </a:p>
        </p:txBody>
      </p:sp>
    </p:spTree>
    <p:extLst>
      <p:ext uri="{BB962C8B-B14F-4D97-AF65-F5344CB8AC3E}">
        <p14:creationId xmlns:p14="http://schemas.microsoft.com/office/powerpoint/2010/main" val="124075439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E923BA08-649B-86E8-3066-DECEAE82FE36}"/>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9F8B82D-1ECF-B5B3-AF84-A4F9DA60ED68}"/>
              </a:ext>
            </a:extLst>
          </p:cNvPr>
          <p:cNvSpPr>
            <a:spLocks noGrp="1"/>
          </p:cNvSpPr>
          <p:nvPr>
            <p:ph type="title"/>
          </p:nvPr>
        </p:nvSpPr>
        <p:spPr>
          <a:xfrm>
            <a:off x="0" y="1"/>
            <a:ext cx="12192000" cy="99409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His tail swept down a third of the stars of heaven and cast them to the earth [Land]. And the dragon stood before the woman who was about to give birth, so that when she bore her child he might devour it.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EAA522A2-9F32-0F69-01A0-4638A7DE02F2}"/>
              </a:ext>
            </a:extLst>
          </p:cNvPr>
          <p:cNvSpPr>
            <a:spLocks noGrp="1"/>
          </p:cNvSpPr>
          <p:nvPr>
            <p:ph idx="1"/>
          </p:nvPr>
        </p:nvSpPr>
        <p:spPr>
          <a:xfrm>
            <a:off x="33556" y="1094763"/>
            <a:ext cx="12025617" cy="5763238"/>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That assault produced an enormous surge of demonic activity during Christ’s earthly ministry: </a:t>
            </a:r>
          </a:p>
          <a:p>
            <a:pPr lvl="1"/>
            <a:r>
              <a:rPr lang="en-US" sz="2800" dirty="0">
                <a:solidFill>
                  <a:srgbClr val="F5F5F5"/>
                </a:solidFill>
                <a:effectLst>
                  <a:outerShdw blurRad="38100" dist="38100" dir="2700000" algn="ctr" rotWithShape="0">
                    <a:schemeClr val="tx1"/>
                  </a:outerShdw>
                </a:effectLst>
              </a:rPr>
              <a:t>Exorcisms as a sign that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kingdom of God has come upon you</a:t>
            </a:r>
            <a:r>
              <a:rPr lang="en-US" sz="2800" dirty="0">
                <a:solidFill>
                  <a:srgbClr val="F5F5F5"/>
                </a:solidFill>
                <a:effectLst>
                  <a:outerShdw blurRad="38100" dist="38100" dir="2700000" algn="ctr" rotWithShape="0">
                    <a:schemeClr val="tx1"/>
                  </a:outerShdw>
                </a:effectLst>
              </a:rPr>
              <a:t>” (Matt 12:28), </a:t>
            </a:r>
          </a:p>
          <a:p>
            <a:pPr lvl="1"/>
            <a:r>
              <a:rPr lang="en-US" sz="2800" dirty="0">
                <a:solidFill>
                  <a:srgbClr val="F5F5F5"/>
                </a:solidFill>
                <a:effectLst>
                  <a:outerShdw blurRad="38100" dist="38100" dir="2700000" algn="ctr" rotWithShape="0">
                    <a:schemeClr val="tx1"/>
                  </a:outerShdw>
                </a:effectLst>
              </a:rPr>
              <a:t>The temptation of Christ in the wilderness (Mark 1:12), </a:t>
            </a:r>
          </a:p>
          <a:p>
            <a:pPr lvl="1"/>
            <a:r>
              <a:rPr lang="en-US" sz="2800" dirty="0">
                <a:solidFill>
                  <a:srgbClr val="F5F5F5"/>
                </a:solidFill>
                <a:effectLst>
                  <a:outerShdw blurRad="38100" dist="38100" dir="2700000" algn="ctr" rotWithShape="0">
                    <a:schemeClr val="tx1"/>
                  </a:outerShdw>
                </a:effectLst>
              </a:rPr>
              <a:t>Disciples authorized to cast out demons (Matt 10:8) </a:t>
            </a:r>
          </a:p>
          <a:p>
            <a:pPr lvl="1"/>
            <a:r>
              <a:rPr lang="en-US" sz="2800" dirty="0">
                <a:solidFill>
                  <a:srgbClr val="F5F5F5"/>
                </a:solidFill>
                <a:effectLst>
                  <a:outerShdw blurRad="38100" dist="38100" dir="2700000" algn="ctr" rotWithShape="0">
                    <a:schemeClr val="tx1"/>
                  </a:outerShdw>
                </a:effectLst>
              </a:rPr>
              <a:t>Satan entering Judas to betray Jesus (John 13:2, 27).</a:t>
            </a:r>
          </a:p>
          <a:p>
            <a:r>
              <a:rPr lang="en-US" sz="3200" dirty="0">
                <a:solidFill>
                  <a:srgbClr val="F5F5F5"/>
                </a:solidFill>
                <a:effectLst>
                  <a:outerShdw blurRad="38100" dist="38100" dir="2700000" algn="ctr" rotWithShape="0">
                    <a:schemeClr val="tx1"/>
                  </a:outerShdw>
                </a:effectLst>
              </a:rPr>
              <a:t>The dragon stands before the woman to devour her child. </a:t>
            </a:r>
          </a:p>
          <a:p>
            <a:r>
              <a:rPr lang="en-US" sz="3200" dirty="0">
                <a:solidFill>
                  <a:srgbClr val="F5F5F5"/>
                </a:solidFill>
                <a:effectLst>
                  <a:outerShdw blurRad="38100" dist="38100" dir="2700000" algn="ctr" rotWithShape="0">
                    <a:schemeClr val="tx1"/>
                  </a:outerShdw>
                </a:effectLst>
              </a:rPr>
              <a:t>Since Eden, when the curse was pronounced (Gen 3:15), Satan has known a coming seed would crush him. </a:t>
            </a:r>
          </a:p>
          <a:p>
            <a:r>
              <a:rPr lang="en-US" sz="3200" dirty="0">
                <a:solidFill>
                  <a:srgbClr val="F5F5F5"/>
                </a:solidFill>
                <a:effectLst>
                  <a:outerShdw blurRad="38100" dist="38100" dir="2700000" algn="ctr" rotWithShape="0">
                    <a:schemeClr val="tx1"/>
                  </a:outerShdw>
                </a:effectLst>
              </a:rPr>
              <a:t>The seed line narrowed from the human race through Abraham’s seed and the faithful remnant down to one person: Christ (Gal 3:16; Matt 1:1). </a:t>
            </a:r>
          </a:p>
          <a:p>
            <a:r>
              <a:rPr lang="en-US" sz="3200" dirty="0">
                <a:solidFill>
                  <a:srgbClr val="F5F5F5"/>
                </a:solidFill>
                <a:effectLst>
                  <a:outerShdw blurRad="38100" dist="38100" dir="2700000" algn="ctr" rotWithShape="0">
                    <a:schemeClr val="tx1"/>
                  </a:outerShdw>
                </a:effectLst>
              </a:rPr>
              <a:t>With the seed having arrived, Satan bargained desperately with Christ (Luke 4:5–7), knew his time was up (Matt 8:29) and moved the Jewish leaders to condemn him: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But this is your hour--when darkness reigns</a:t>
            </a:r>
            <a:r>
              <a:rPr lang="en-US" sz="3200" dirty="0">
                <a:solidFill>
                  <a:srgbClr val="F5F5F5"/>
                </a:solidFill>
                <a:effectLst>
                  <a:outerShdw blurRad="38100" dist="38100" dir="2700000" algn="ctr" rotWithShape="0">
                    <a:schemeClr val="tx1"/>
                  </a:outerShdw>
                </a:effectLst>
              </a:rPr>
              <a:t>.” (Luke 22:53 NIV)</a:t>
            </a:r>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28828723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p:cTn id="49"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5">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
                                            <p:txEl>
                                              <p:pRg st="8" end="8"/>
                                            </p:txEl>
                                          </p:spTgt>
                                        </p:tgtEl>
                                        <p:attrNameLst>
                                          <p:attrName>style.visibility</p:attrName>
                                        </p:attrNameLst>
                                      </p:cBhvr>
                                      <p:to>
                                        <p:strVal val="visible"/>
                                      </p:to>
                                    </p:set>
                                    <p:anim calcmode="lin" valueType="num">
                                      <p:cBhvr>
                                        <p:cTn id="56"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58"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F86504D7-14A2-D391-424A-7FF748E8DB0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0AC3BA6-A511-5672-3BC6-BD80312D080B}"/>
              </a:ext>
            </a:extLst>
          </p:cNvPr>
          <p:cNvSpPr txBox="1"/>
          <p:nvPr/>
        </p:nvSpPr>
        <p:spPr>
          <a:xfrm>
            <a:off x="0" y="6488668"/>
            <a:ext cx="1219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outerShdw blurRad="50800" dist="50800" dir="5400000" algn="ctr">
                    <a:srgbClr val="000000"/>
                  </a:outerShdw>
                </a:effectLst>
                <a:uLnTx/>
                <a:uFillTx/>
                <a:latin typeface="Calibri" panose="020F0502020204030204" pitchFamily="34" charset="0"/>
                <a:ea typeface="+mn-ea"/>
                <a:cs typeface="+mn-cs"/>
              </a:rPr>
              <a:t>Pat </a:t>
            </a:r>
            <a:r>
              <a:rPr kumimoji="0" lang="en-US" sz="1800" b="0" i="0" u="none" strike="noStrike" kern="1200" cap="none" spc="0" normalizeH="0" baseline="0" noProof="0" dirty="0" err="1">
                <a:ln>
                  <a:noFill/>
                </a:ln>
                <a:solidFill>
                  <a:srgbClr val="FFFFFF"/>
                </a:solidFill>
                <a:effectLst>
                  <a:outerShdw blurRad="50800" dist="50800" dir="5400000" algn="ctr">
                    <a:srgbClr val="000000"/>
                  </a:outerShdw>
                </a:effectLst>
                <a:uLnTx/>
                <a:uFillTx/>
                <a:latin typeface="Calibri" panose="020F0502020204030204" pitchFamily="34" charset="0"/>
                <a:ea typeface="+mn-ea"/>
                <a:cs typeface="+mn-cs"/>
              </a:rPr>
              <a:t>Marvenko</a:t>
            </a:r>
            <a:r>
              <a:rPr kumimoji="0" lang="en-US" sz="1800" b="0" i="0" u="none" strike="noStrike" kern="1200" cap="none" spc="0" normalizeH="0" baseline="0" noProof="0" dirty="0">
                <a:ln>
                  <a:noFill/>
                </a:ln>
                <a:solidFill>
                  <a:srgbClr val="FFFFFF"/>
                </a:solidFill>
                <a:effectLst>
                  <a:outerShdw blurRad="50800" dist="50800" dir="5400000" algn="ctr">
                    <a:srgbClr val="000000"/>
                  </a:outerShdw>
                </a:effectLst>
                <a:uLnTx/>
                <a:uFillTx/>
                <a:latin typeface="Calibri" panose="020F0502020204030204" pitchFamily="34" charset="0"/>
                <a:ea typeface="+mn-ea"/>
                <a:cs typeface="+mn-cs"/>
              </a:rPr>
              <a:t> Smith. </a:t>
            </a:r>
            <a:r>
              <a:rPr kumimoji="0" lang="en-US" sz="1800" b="0" i="1" u="none" strike="noStrike" kern="1200" cap="none" spc="0" normalizeH="0" baseline="0" noProof="0" dirty="0">
                <a:ln>
                  <a:noFill/>
                </a:ln>
                <a:solidFill>
                  <a:srgbClr val="FFFFFF"/>
                </a:solidFill>
                <a:effectLst>
                  <a:outerShdw blurRad="50800" dist="50800" dir="5400000" algn="ctr">
                    <a:srgbClr val="000000"/>
                  </a:outerShdw>
                </a:effectLst>
                <a:uLnTx/>
                <a:uFillTx/>
                <a:latin typeface="Calibri" panose="020F0502020204030204" pitchFamily="34" charset="0"/>
                <a:ea typeface="+mn-ea"/>
                <a:cs typeface="+mn-cs"/>
              </a:rPr>
              <a:t>Revelation Illustrated: An Artist's View of the Bible's Last Book </a:t>
            </a:r>
            <a:r>
              <a:rPr kumimoji="0" lang="en-US" sz="1800" b="0" i="0" u="none" strike="noStrike" kern="1200" cap="none" spc="0" normalizeH="0" baseline="0" noProof="0" dirty="0">
                <a:ln>
                  <a:noFill/>
                </a:ln>
                <a:solidFill>
                  <a:srgbClr val="FFFFFF"/>
                </a:solidFill>
                <a:effectLst>
                  <a:outerShdw blurRad="50800" dist="50800" dir="5400000" algn="ctr">
                    <a:srgbClr val="000000"/>
                  </a:outerShdw>
                </a:effectLst>
                <a:uLnTx/>
                <a:uFillTx/>
                <a:latin typeface="Calibri" panose="020F0502020204030204" pitchFamily="34" charset="0"/>
                <a:ea typeface="+mn-ea"/>
                <a:cs typeface="+mn-cs"/>
              </a:rPr>
              <a:t>(1982)  </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8" name="Title 1">
            <a:extLst>
              <a:ext uri="{FF2B5EF4-FFF2-40B4-BE49-F238E27FC236}">
                <a16:creationId xmlns:a16="http://schemas.microsoft.com/office/drawing/2014/main" id="{EBF639B9-4C57-CCEC-6B66-1716EC03D472}"/>
              </a:ext>
            </a:extLst>
          </p:cNvPr>
          <p:cNvSpPr>
            <a:spLocks noGrp="1"/>
          </p:cNvSpPr>
          <p:nvPr>
            <p:ph type="title"/>
          </p:nvPr>
        </p:nvSpPr>
        <p:spPr>
          <a:xfrm>
            <a:off x="0" y="-2"/>
            <a:ext cx="12192000" cy="1434520"/>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another sign appeared in heaven: behold,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 red dragon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with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seven heads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ten horns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on his heads seven diadems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His tail swept down a third of the stars of heaven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cast them to the earth. And the dragon stood before the woman who was about to give birth, so that when she bore her child he might devour it.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Picture 4">
            <a:extLst>
              <a:ext uri="{FF2B5EF4-FFF2-40B4-BE49-F238E27FC236}">
                <a16:creationId xmlns:a16="http://schemas.microsoft.com/office/drawing/2014/main" id="{B9C2A53D-077C-189F-699E-FEAC63D2EA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3684" y="1644460"/>
            <a:ext cx="3294404" cy="4514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98671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CFDCC542-4319-7E9B-6210-DE3B1E8E000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EDA0E6D-574C-3D91-C1F0-F0009FD4F8D7}"/>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A9EC9DC7-6548-AEBA-CA15-7F1321D2C808}"/>
              </a:ext>
            </a:extLst>
          </p:cNvPr>
          <p:cNvSpPr>
            <a:spLocks noGrp="1"/>
          </p:cNvSpPr>
          <p:nvPr>
            <p:ph idx="1"/>
          </p:nvPr>
        </p:nvSpPr>
        <p:spPr>
          <a:xfrm>
            <a:off x="283029" y="588393"/>
            <a:ext cx="11591108" cy="6269607"/>
          </a:xfrm>
        </p:spPr>
        <p:txBody>
          <a:bodyPr>
            <a:normAutofit fontScale="85000" lnSpcReduction="20000"/>
          </a:bodyPr>
          <a:lstStyle/>
          <a:p>
            <a:r>
              <a:rPr lang="en-US" sz="3800" dirty="0"/>
              <a:t>In today’s lesson we examined two texts out of Isaiah that served as background material for John’s description of the woman giving birth: Isaiah 26:17–18 and Isaiah 66:7-9.</a:t>
            </a:r>
          </a:p>
          <a:p>
            <a:r>
              <a:rPr lang="en-US" sz="3800" dirty="0"/>
              <a:t>And we saw for instance that:</a:t>
            </a:r>
          </a:p>
          <a:p>
            <a:pPr lvl="1"/>
            <a:r>
              <a:rPr lang="en-US" sz="3400" dirty="0"/>
              <a:t>In Isaiah 26, the woman goes into labor but fails to deliver a child. </a:t>
            </a:r>
          </a:p>
          <a:p>
            <a:pPr lvl="1"/>
            <a:r>
              <a:rPr lang="en-US" sz="3400" dirty="0"/>
              <a:t>In Isaiah 66, the woman delivers suddenly and successfully – because the birth is God’s work, not hers.</a:t>
            </a:r>
          </a:p>
          <a:p>
            <a:r>
              <a:rPr lang="en-US" sz="3800" dirty="0"/>
              <a:t>I then concluded by saying that both of these texts teaches the same theological truth from a different angle: salvation is not something human beings can produce; it is something that God must cause to be born.</a:t>
            </a:r>
          </a:p>
          <a:p>
            <a:r>
              <a:rPr lang="en-US" sz="3800" dirty="0"/>
              <a:t>This is a broad biblical principle which lies behind the all that we do in our Christian life, and even the very Gospel itself.</a:t>
            </a:r>
          </a:p>
          <a:p>
            <a:r>
              <a:rPr lang="en-US" sz="3800" dirty="0"/>
              <a:t>What are some practical out workings of this principal the you have seen in your life, or perhaps in the lives of others around you?</a:t>
            </a:r>
          </a:p>
          <a:p>
            <a:endParaRPr lang="en-US" sz="3600" dirty="0"/>
          </a:p>
          <a:p>
            <a:endParaRPr lang="en-US" sz="3600" dirty="0"/>
          </a:p>
          <a:p>
            <a:endParaRPr lang="en-US" sz="3600" dirty="0"/>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403610172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p:cTn id="28"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2">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p:cTn id="35"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 calcmode="lin" valueType="num">
                                      <p:cBhvr>
                                        <p:cTn id="42"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564046ED-DD9C-3310-398D-1C359339F97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A9819EC-6E8F-4985-DB64-EFDE8400B01B}"/>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F02A7249-0854-6722-2803-7F5D44A8C272}"/>
              </a:ext>
            </a:extLst>
          </p:cNvPr>
          <p:cNvSpPr>
            <a:spLocks noGrp="1"/>
          </p:cNvSpPr>
          <p:nvPr>
            <p:ph idx="1"/>
          </p:nvPr>
        </p:nvSpPr>
        <p:spPr>
          <a:xfrm>
            <a:off x="283029" y="588393"/>
            <a:ext cx="11591108" cy="6269607"/>
          </a:xfrm>
        </p:spPr>
        <p:txBody>
          <a:bodyPr>
            <a:normAutofit fontScale="62500" lnSpcReduction="20000"/>
          </a:bodyPr>
          <a:lstStyle/>
          <a:p>
            <a:r>
              <a:rPr lang="en-US" sz="4000" dirty="0"/>
              <a:t>In today’s lesson we saw a couple of instances where symbol of a </a:t>
            </a:r>
            <a:r>
              <a:rPr lang="en-US" sz="4000" b="1" i="1" dirty="0"/>
              <a:t>single</a:t>
            </a:r>
            <a:r>
              <a:rPr lang="en-US" sz="4000" dirty="0"/>
              <a:t> </a:t>
            </a:r>
            <a:r>
              <a:rPr lang="en-US" sz="4000" b="1" i="1" dirty="0"/>
              <a:t>person</a:t>
            </a:r>
            <a:r>
              <a:rPr lang="en-US" sz="4000" dirty="0"/>
              <a:t> becomes the symbol of a </a:t>
            </a:r>
            <a:r>
              <a:rPr lang="en-US" sz="4000" b="1" i="1" dirty="0"/>
              <a:t>corporate entity</a:t>
            </a:r>
            <a:r>
              <a:rPr lang="en-US" sz="4000" dirty="0"/>
              <a:t>:</a:t>
            </a:r>
          </a:p>
          <a:p>
            <a:pPr lvl="1"/>
            <a:r>
              <a:rPr lang="en-US" sz="3400" dirty="0"/>
              <a:t>The “woman” becomes a corporate symbol of ideal Israel</a:t>
            </a:r>
          </a:p>
          <a:p>
            <a:pPr lvl="1"/>
            <a:r>
              <a:rPr lang="en-US" sz="3400" dirty="0"/>
              <a:t>Her “male child” ends up representing not just Jesus but the new covenant church that is in union with him.</a:t>
            </a:r>
          </a:p>
          <a:p>
            <a:r>
              <a:rPr lang="en-US" sz="4000" dirty="0"/>
              <a:t>Did you find this difficult to understand?</a:t>
            </a:r>
          </a:p>
          <a:p>
            <a:r>
              <a:rPr lang="en-US" sz="4000" dirty="0"/>
              <a:t>This is not the only time we see this kind of thing in scripture.</a:t>
            </a:r>
          </a:p>
          <a:p>
            <a:r>
              <a:rPr lang="en-US" sz="4000" dirty="0"/>
              <a:t>For example, in Gal 3:16, the Apostle Paul makes  a big point that when scripture speaks of Abraham’s “</a:t>
            </a:r>
            <a:r>
              <a:rPr lang="en-US" sz="4000" i="1" dirty="0">
                <a:solidFill>
                  <a:srgbClr val="0070C0"/>
                </a:solidFill>
                <a:latin typeface="Cambria" panose="02040503050406030204" pitchFamily="18" charset="0"/>
                <a:ea typeface="Cambria" panose="02040503050406030204" pitchFamily="18" charset="0"/>
              </a:rPr>
              <a:t>offspring</a:t>
            </a:r>
            <a:r>
              <a:rPr lang="en-US" sz="4000" dirty="0"/>
              <a:t>”, it is </a:t>
            </a:r>
            <a:r>
              <a:rPr lang="en-US" sz="4000" b="1" i="1" dirty="0"/>
              <a:t>singular</a:t>
            </a:r>
            <a:r>
              <a:rPr lang="en-US" sz="4000" dirty="0"/>
              <a:t>: “</a:t>
            </a:r>
            <a:r>
              <a:rPr lang="en-US" sz="4000" i="1" dirty="0">
                <a:solidFill>
                  <a:srgbClr val="0070C0"/>
                </a:solidFill>
                <a:latin typeface="Cambria" panose="02040503050406030204" pitchFamily="18" charset="0"/>
                <a:ea typeface="Cambria" panose="02040503050406030204" pitchFamily="18" charset="0"/>
              </a:rPr>
              <a:t>Now the promises were made to Abraham and to his offspring. It does not say, ‘And to </a:t>
            </a:r>
            <a:r>
              <a:rPr lang="en-US" sz="4000" b="1" i="1" dirty="0">
                <a:solidFill>
                  <a:srgbClr val="0070C0"/>
                </a:solidFill>
                <a:latin typeface="Cambria" panose="02040503050406030204" pitchFamily="18" charset="0"/>
                <a:ea typeface="Cambria" panose="02040503050406030204" pitchFamily="18" charset="0"/>
              </a:rPr>
              <a:t>offsprings</a:t>
            </a:r>
            <a:r>
              <a:rPr lang="en-US" sz="4000" i="1" dirty="0">
                <a:solidFill>
                  <a:srgbClr val="0070C0"/>
                </a:solidFill>
                <a:latin typeface="Cambria" panose="02040503050406030204" pitchFamily="18" charset="0"/>
                <a:ea typeface="Cambria" panose="02040503050406030204" pitchFamily="18" charset="0"/>
              </a:rPr>
              <a:t>,’ referring to </a:t>
            </a:r>
            <a:r>
              <a:rPr lang="en-US" sz="4000" b="1" i="1" dirty="0">
                <a:solidFill>
                  <a:srgbClr val="0070C0"/>
                </a:solidFill>
                <a:latin typeface="Cambria" panose="02040503050406030204" pitchFamily="18" charset="0"/>
                <a:ea typeface="Cambria" panose="02040503050406030204" pitchFamily="18" charset="0"/>
              </a:rPr>
              <a:t>many</a:t>
            </a:r>
            <a:r>
              <a:rPr lang="en-US" sz="4000" i="1" dirty="0">
                <a:solidFill>
                  <a:srgbClr val="0070C0"/>
                </a:solidFill>
                <a:latin typeface="Cambria" panose="02040503050406030204" pitchFamily="18" charset="0"/>
                <a:ea typeface="Cambria" panose="02040503050406030204" pitchFamily="18" charset="0"/>
              </a:rPr>
              <a:t>, but referring to </a:t>
            </a:r>
            <a:r>
              <a:rPr lang="en-US" sz="4000" b="1" i="1" dirty="0">
                <a:solidFill>
                  <a:srgbClr val="0070C0"/>
                </a:solidFill>
                <a:latin typeface="Cambria" panose="02040503050406030204" pitchFamily="18" charset="0"/>
                <a:ea typeface="Cambria" panose="02040503050406030204" pitchFamily="18" charset="0"/>
              </a:rPr>
              <a:t>one</a:t>
            </a:r>
            <a:r>
              <a:rPr lang="en-US" sz="4000" i="1" dirty="0">
                <a:solidFill>
                  <a:srgbClr val="0070C0"/>
                </a:solidFill>
                <a:latin typeface="Cambria" panose="02040503050406030204" pitchFamily="18" charset="0"/>
                <a:ea typeface="Cambria" panose="02040503050406030204" pitchFamily="18" charset="0"/>
              </a:rPr>
              <a:t>, ‘And to your offspring,’ who is Christ</a:t>
            </a:r>
            <a:r>
              <a:rPr lang="en-US" sz="4000" dirty="0"/>
              <a:t>.”</a:t>
            </a:r>
          </a:p>
          <a:p>
            <a:r>
              <a:rPr lang="en-US" sz="4000" dirty="0"/>
              <a:t>And yet we know that there is a </a:t>
            </a:r>
            <a:r>
              <a:rPr lang="en-US" sz="4000" b="1" i="1" dirty="0"/>
              <a:t>sense</a:t>
            </a:r>
            <a:r>
              <a:rPr lang="en-US" sz="4000" dirty="0"/>
              <a:t> in which the promises to Abraham’s “</a:t>
            </a:r>
            <a:r>
              <a:rPr lang="en-US" sz="4000" i="1" dirty="0">
                <a:solidFill>
                  <a:srgbClr val="0070C0"/>
                </a:solidFill>
                <a:latin typeface="Cambria" panose="02040503050406030204" pitchFamily="18" charset="0"/>
                <a:ea typeface="Cambria" panose="02040503050406030204" pitchFamily="18" charset="0"/>
              </a:rPr>
              <a:t>offspring</a:t>
            </a:r>
            <a:r>
              <a:rPr lang="en-US" sz="4000" dirty="0"/>
              <a:t>” </a:t>
            </a:r>
            <a:r>
              <a:rPr lang="en-US" sz="4000" b="1" i="1" dirty="0"/>
              <a:t>do</a:t>
            </a:r>
            <a:r>
              <a:rPr lang="en-US" sz="4000" dirty="0"/>
              <a:t> refer to a corporate group, as is evident in many other passages (even those written by the Apostle Paul): </a:t>
            </a:r>
          </a:p>
          <a:p>
            <a:pPr lvl="1"/>
            <a:r>
              <a:rPr lang="en-US" sz="3800" dirty="0"/>
              <a:t>“</a:t>
            </a:r>
            <a:r>
              <a:rPr lang="en-US" sz="3800" i="1" dirty="0">
                <a:solidFill>
                  <a:srgbClr val="0070C0"/>
                </a:solidFill>
                <a:latin typeface="Cambria" panose="02040503050406030204" pitchFamily="18" charset="0"/>
                <a:ea typeface="Cambria" panose="02040503050406030204" pitchFamily="18" charset="0"/>
              </a:rPr>
              <a:t>For the promise to Abraham and his </a:t>
            </a:r>
            <a:r>
              <a:rPr lang="en-US" sz="3800" b="1" i="1" dirty="0">
                <a:solidFill>
                  <a:srgbClr val="0070C0"/>
                </a:solidFill>
                <a:latin typeface="Cambria" panose="02040503050406030204" pitchFamily="18" charset="0"/>
                <a:ea typeface="Cambria" panose="02040503050406030204" pitchFamily="18" charset="0"/>
              </a:rPr>
              <a:t>offspring</a:t>
            </a:r>
            <a:r>
              <a:rPr lang="en-US" sz="3800" i="1" dirty="0">
                <a:solidFill>
                  <a:srgbClr val="0070C0"/>
                </a:solidFill>
                <a:latin typeface="Cambria" panose="02040503050406030204" pitchFamily="18" charset="0"/>
                <a:ea typeface="Cambria" panose="02040503050406030204" pitchFamily="18" charset="0"/>
              </a:rPr>
              <a:t> that he would be heir of the world did not come through the law but through the righteousness of faith.</a:t>
            </a:r>
            <a:r>
              <a:rPr lang="en-US" sz="3800" dirty="0"/>
              <a:t>” (Rom 4:13)</a:t>
            </a:r>
          </a:p>
          <a:p>
            <a:pPr lvl="1"/>
            <a:r>
              <a:rPr lang="en-US" sz="3800" dirty="0"/>
              <a:t>“</a:t>
            </a:r>
            <a:r>
              <a:rPr lang="en-US" sz="3800" i="1" dirty="0">
                <a:solidFill>
                  <a:srgbClr val="0070C0"/>
                </a:solidFill>
                <a:latin typeface="Cambria" panose="02040503050406030204" pitchFamily="18" charset="0"/>
                <a:ea typeface="Cambria" panose="02040503050406030204" pitchFamily="18" charset="0"/>
              </a:rPr>
              <a:t>not all are children of Abraham because they are his offspring, but "Through Isaac shall your </a:t>
            </a:r>
            <a:r>
              <a:rPr lang="en-US" sz="3800" b="1" i="1" dirty="0">
                <a:solidFill>
                  <a:srgbClr val="0070C0"/>
                </a:solidFill>
                <a:latin typeface="Cambria" panose="02040503050406030204" pitchFamily="18" charset="0"/>
                <a:ea typeface="Cambria" panose="02040503050406030204" pitchFamily="18" charset="0"/>
              </a:rPr>
              <a:t>offspring</a:t>
            </a:r>
            <a:r>
              <a:rPr lang="en-US" sz="3800" i="1" dirty="0">
                <a:solidFill>
                  <a:srgbClr val="0070C0"/>
                </a:solidFill>
                <a:latin typeface="Cambria" panose="02040503050406030204" pitchFamily="18" charset="0"/>
                <a:ea typeface="Cambria" panose="02040503050406030204" pitchFamily="18" charset="0"/>
              </a:rPr>
              <a:t> be named." This means that it is not the children of the flesh who are the children of God, but </a:t>
            </a:r>
            <a:r>
              <a:rPr lang="en-US" sz="3800" b="1" i="1" dirty="0">
                <a:solidFill>
                  <a:srgbClr val="0070C0"/>
                </a:solidFill>
                <a:latin typeface="Cambria" panose="02040503050406030204" pitchFamily="18" charset="0"/>
                <a:ea typeface="Cambria" panose="02040503050406030204" pitchFamily="18" charset="0"/>
              </a:rPr>
              <a:t>the children of the promise are counted as offspring</a:t>
            </a:r>
            <a:r>
              <a:rPr lang="en-US" sz="3800" dirty="0"/>
              <a:t>.” (Rom 9:7-8)</a:t>
            </a:r>
          </a:p>
          <a:p>
            <a:endParaRPr lang="en-US" sz="3600" dirty="0"/>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290758402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p:cTn id="28"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2">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p:cTn id="35"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 calcmode="lin" valueType="num">
                                      <p:cBhvr>
                                        <p:cTn id="42"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2">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p:cTn id="49"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2">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2">
                                            <p:txEl>
                                              <p:pRg st="8" end="8"/>
                                            </p:txEl>
                                          </p:spTgt>
                                        </p:tgtEl>
                                        <p:attrNameLst>
                                          <p:attrName>style.visibility</p:attrName>
                                        </p:attrNameLst>
                                      </p:cBhvr>
                                      <p:to>
                                        <p:strVal val="visible"/>
                                      </p:to>
                                    </p:set>
                                    <p:anim calcmode="lin" valueType="num">
                                      <p:cBhvr>
                                        <p:cTn id="56"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57"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58"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151988</TotalTime>
  <Words>5771</Words>
  <Application>Microsoft Office PowerPoint</Application>
  <PresentationFormat>Widescreen</PresentationFormat>
  <Paragraphs>218</Paragraphs>
  <Slides>26</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Calibri</vt:lpstr>
      <vt:lpstr>Calibri Light</vt:lpstr>
      <vt:lpstr>Cambria</vt:lpstr>
      <vt:lpstr>Garamond</vt:lpstr>
      <vt:lpstr>Tahoma</vt:lpstr>
      <vt:lpstr>Times New Roman</vt:lpstr>
      <vt:lpstr>Office Theme</vt:lpstr>
      <vt:lpstr>The Book of Revelation</vt:lpstr>
      <vt:lpstr>High Level Outline of the Book of Revelation</vt:lpstr>
      <vt:lpstr>Introduction to Revelation Chapter 12</vt:lpstr>
      <vt:lpstr>The Woman and the Dragon (12:1-6)</vt:lpstr>
      <vt:lpstr>12:1 And a great sign appeared in heaven: a woman clothed with the sun, with the moon under her feet, and on her head a crown of twelve stars. (ESV)</vt:lpstr>
      <vt:lpstr>12:1 And a great sign appeared in heaven: a woman clothed with the sun, with the moon under her feet, and on her head a crown of twelve stars. (ESV)</vt:lpstr>
      <vt:lpstr>12:1 And a great sign appeared in heaven: a woman clothed with the sun, with the moon under her feet, and on her head a crown of twelve stars. (ESV)</vt:lpstr>
      <vt:lpstr>12:1 And a great sign appeared in heaven: a woman clothed with the sun, with the moon under her feet, and on her head a crown of twelve stars. (ESV)</vt:lpstr>
      <vt:lpstr>12:2 She was pregnant and was crying out in birth pains and the agony of giving birth…5 She gave birth to a male child, one who is to rule all the nations with a rod of iron, but her child was caught up to God and to his throne, 6 and the woman fled into the wilderness, where she has a place prepared by God, in which she is to be nourished for 1,260 days. (ESV)</vt:lpstr>
      <vt:lpstr>12:2 She was pregnant and was crying out in birth pains and the agony of giving birth…5 She gave birth to a male child, one who is to rule all the nations with a rod of iron, but her child was caught up to God and to his throne, 6 and the woman fled into the wilderness, where she has a place prepared by God, in which she is to be nourished for 1,260 days. (ESV)</vt:lpstr>
      <vt:lpstr>12:2 She was pregnant and was crying out in birth pains and the agony of giving birth…5 She gave birth to a male child, one who is to rule all the nations with a rod of iron, but her child was caught up to God and to his throne, 6 and the woman fled into the wilderness, where she has a place prepared by God, in which she is to be nourished for 1,260 days. (ESV)</vt:lpstr>
      <vt:lpstr>Isaiah 26:17 Like a pregnant woman who writhes and cries out in her pangs when she is near to giving birth, so were we because of you, O LORD; 18 we were pregnant, we writhed, but we have given birth to wind. We have accomplished no deliverance in the earth, and the inhabitants of the world have not fallen. (ESV)</vt:lpstr>
      <vt:lpstr>Isaiah 66:7 “Before she was in labor she gave birth; before her pain came upon her she delivered a son. 8 Who has heard such a thing? Who has seen such things? Shall a land be born in one day? Shall a nation be brought forth in one moment? For as soon as Zion was in labor she brought forth her children. 9 Shall I bring to the point of birth and not cause to bring forth?" says the LORD; "shall I, who cause to bring forth, shut the womb?" says your God. (ESV)</vt:lpstr>
      <vt:lpstr>Isaiah 66:7 “Before she was in labor she gave birth; before her pain came upon her she delivered a son. 8 Who has heard such a thing? Who has seen such things? Shall a land be born in one day? Shall a nation be brought forth in one moment? For as soon as Zion was in labor she brought forth her children. 9 Shall I bring to the point of birth and not cause to bring forth?" says the LORD; "shall I, who cause to bring forth, shut the womb?" says your God. (ESV)</vt:lpstr>
      <vt:lpstr>Isaiah 66:7 “Before she was in labor she gave birth; before her pain came upon her she delivered a son. 8 Who has heard such a thing? Who has seen such things? Shall a land be born in one day? Shall a nation be brought forth in one moment? For as soon as Zion was in labor she brought forth her children. 9 Shall I bring to the point of birth and not cause to bring forth?" says the LORD; "shall I, who cause to bring forth, shut the womb?" says your God. (ESV)</vt:lpstr>
      <vt:lpstr>Isaiah 66:7 “Before she was in labor she gave birth; before her pain came upon her she delivered a son. 8 Who has heard such a thing? Who has seen such things? Shall a land be born in one day? Shall a nation be brought forth in one moment? For as soon as Zion was in labor she brought forth her children. 9 Shall I bring to the point of birth and not cause to bring forth?" says the LORD; "shall I, who cause to bring forth, shut the womb?" says your God. (ESV)</vt:lpstr>
      <vt:lpstr>Isaiah 26:17 Like a pregnant woman who writhes and cries out in her pangs when she is near to giving birth, so were we because of you, O LORD; 18 we were pregnant, we writhed, but we have given birth to wind. We have accomplished no deliverance in the earth, and the inhabitants of the world have not fallen. (ESV)</vt:lpstr>
      <vt:lpstr>Isaiah 26:17 Like a pregnant woman who writhes and cries out in her pangs when she is near to giving birth, so were we because of you, O LORD; 18 we were pregnant, we writhed, but we have given birth to wind. We have accomplished no deliverance in the earth, and the inhabitants of the world have not fallen. (ESV)</vt:lpstr>
      <vt:lpstr>Revelation 12:6 and the woman fled into the wilderness, where she has a place prepared by God, in which she is to be nourished for 1,260 days. (ESV)</vt:lpstr>
      <vt:lpstr>Summary of what we have learned about the “woman” of Revelation 12</vt:lpstr>
      <vt:lpstr>12:3 And another sign appeared in heaven: behold, a great red dragon, with seven heads and ten horns, and on his heads seven diadems. (ESV)</vt:lpstr>
      <vt:lpstr>12:4 His tail swept down a third of the stars of heaven and cast them to the earth [Land]. And the dragon stood before the woman who was about to give birth, so that when she bore her child he might devour it. (ESV)</vt:lpstr>
      <vt:lpstr>12:4 His tail swept down a third of the stars of heaven and cast them to the earth [Land]. And the dragon stood before the woman who was about to give birth, so that when she bore her child he might devour it. (ESV)</vt:lpstr>
      <vt:lpstr>12:3 And another sign appeared in heaven: behold, a great red dragon, with seven heads and ten horns, and on his heads seven diadems. 4 His tail swept down a third of the stars of heaven and cast them to the earth. And the dragon stood before the woman who was about to give birth, so that when she bore her child he might devour it. (ESV)</vt:lpstr>
      <vt:lpstr>Class Discussion Time</vt:lpstr>
      <vt:lpstr>Class Discussion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 Connolly</dc:creator>
  <cp:lastModifiedBy>Robert Connolly</cp:lastModifiedBy>
  <cp:revision>1437</cp:revision>
  <cp:lastPrinted>2026-10-18T14:13:33Z</cp:lastPrinted>
  <dcterms:created xsi:type="dcterms:W3CDTF">2026-02-17T02:36:22Z</dcterms:created>
  <dcterms:modified xsi:type="dcterms:W3CDTF">2026-10-20T20:54:07Z</dcterms:modified>
</cp:coreProperties>
</file>