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theme/themeOverride4.xml" ContentType="application/vnd.openxmlformats-officedocument.themeOverride+xml"/>
  <Override PartName="/ppt/notesSlides/notesSlide2.xml" ContentType="application/vnd.openxmlformats-officedocument.presentationml.notesSlide+xml"/>
  <Override PartName="/ppt/theme/themeOverride5.xml" ContentType="application/vnd.openxmlformats-officedocument.themeOverride+xml"/>
  <Override PartName="/ppt/notesSlides/notesSlide3.xml" ContentType="application/vnd.openxmlformats-officedocument.presentationml.notesSlide+xml"/>
  <Override PartName="/ppt/theme/themeOverride6.xml" ContentType="application/vnd.openxmlformats-officedocument.themeOverride+xml"/>
  <Override PartName="/ppt/notesSlides/notesSlide4.xml" ContentType="application/vnd.openxmlformats-officedocument.presentationml.notesSlide+xml"/>
  <Override PartName="/ppt/theme/themeOverride7.xml" ContentType="application/vnd.openxmlformats-officedocument.themeOverride+xml"/>
  <Override PartName="/ppt/notesSlides/notesSlide5.xml" ContentType="application/vnd.openxmlformats-officedocument.presentationml.notesSlide+xml"/>
  <Override PartName="/ppt/theme/themeOverride8.xml" ContentType="application/vnd.openxmlformats-officedocument.themeOverride+xml"/>
  <Override PartName="/ppt/notesSlides/notesSlide6.xml" ContentType="application/vnd.openxmlformats-officedocument.presentationml.notesSlide+xml"/>
  <Override PartName="/ppt/theme/themeOverride9.xml" ContentType="application/vnd.openxmlformats-officedocument.themeOverride+xml"/>
  <Override PartName="/ppt/notesSlides/notesSlide7.xml" ContentType="application/vnd.openxmlformats-officedocument.presentationml.notesSlide+xml"/>
  <Override PartName="/ppt/theme/themeOverride10.xml" ContentType="application/vnd.openxmlformats-officedocument.themeOverride+xml"/>
  <Override PartName="/ppt/notesSlides/notesSlide8.xml" ContentType="application/vnd.openxmlformats-officedocument.presentationml.notesSlide+xml"/>
  <Override PartName="/ppt/theme/themeOverride11.xml" ContentType="application/vnd.openxmlformats-officedocument.themeOverride+xml"/>
  <Override PartName="/ppt/notesSlides/notesSlide9.xml" ContentType="application/vnd.openxmlformats-officedocument.presentationml.notesSlide+xml"/>
  <Override PartName="/ppt/theme/themeOverride12.xml" ContentType="application/vnd.openxmlformats-officedocument.themeOverride+xml"/>
  <Override PartName="/ppt/notesSlides/notesSlide10.xml" ContentType="application/vnd.openxmlformats-officedocument.presentationml.notesSlide+xml"/>
  <Override PartName="/ppt/theme/themeOverride13.xml" ContentType="application/vnd.openxmlformats-officedocument.themeOverride+xml"/>
  <Override PartName="/ppt/notesSlides/notesSlide11.xml" ContentType="application/vnd.openxmlformats-officedocument.presentationml.notesSlide+xml"/>
  <Override PartName="/ppt/theme/themeOverride14.xml" ContentType="application/vnd.openxmlformats-officedocument.themeOverride+xml"/>
  <Override PartName="/ppt/notesSlides/notesSlide12.xml" ContentType="application/vnd.openxmlformats-officedocument.presentationml.notesSlide+xml"/>
  <Override PartName="/ppt/theme/themeOverride15.xml" ContentType="application/vnd.openxmlformats-officedocument.themeOverride+xml"/>
  <Override PartName="/ppt/notesSlides/notesSlide13.xml" ContentType="application/vnd.openxmlformats-officedocument.presentationml.notesSlide+xml"/>
  <Override PartName="/ppt/theme/themeOverride16.xml" ContentType="application/vnd.openxmlformats-officedocument.themeOverride+xml"/>
  <Override PartName="/ppt/notesSlides/notesSlide14.xml" ContentType="application/vnd.openxmlformats-officedocument.presentationml.notesSlide+xml"/>
  <Override PartName="/ppt/theme/themeOverride17.xml" ContentType="application/vnd.openxmlformats-officedocument.themeOverride+xml"/>
  <Override PartName="/ppt/theme/themeOverride18.xml" ContentType="application/vnd.openxmlformats-officedocument.themeOverride+xml"/>
  <Override PartName="/ppt/notesSlides/notesSlide15.xml" ContentType="application/vnd.openxmlformats-officedocument.presentationml.notesSlide+xml"/>
  <Override PartName="/ppt/theme/themeOverride19.xml" ContentType="application/vnd.openxmlformats-officedocument.themeOverride+xml"/>
  <Override PartName="/ppt/notesSlides/notesSlide16.xml" ContentType="application/vnd.openxmlformats-officedocument.presentationml.notesSlide+xml"/>
  <Override PartName="/ppt/theme/themeOverride20.xml" ContentType="application/vnd.openxmlformats-officedocument.themeOverride+xml"/>
  <Override PartName="/ppt/notesSlides/notesSlide17.xml" ContentType="application/vnd.openxmlformats-officedocument.presentationml.notesSlide+xml"/>
  <Override PartName="/ppt/theme/themeOverride21.xml" ContentType="application/vnd.openxmlformats-officedocument.themeOverride+xml"/>
  <Override PartName="/ppt/notesSlides/notesSlide18.xml" ContentType="application/vnd.openxmlformats-officedocument.presentationml.notesSlide+xml"/>
  <Override PartName="/ppt/theme/themeOverride22.xml" ContentType="application/vnd.openxmlformats-officedocument.themeOverride+xml"/>
  <Override PartName="/ppt/notesSlides/notesSlide19.xml" ContentType="application/vnd.openxmlformats-officedocument.presentationml.notesSlide+xml"/>
  <Override PartName="/ppt/theme/themeOverride23.xml" ContentType="application/vnd.openxmlformats-officedocument.themeOverr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1039" r:id="rId2"/>
    <p:sldId id="1040" r:id="rId3"/>
    <p:sldId id="1044" r:id="rId4"/>
    <p:sldId id="1050" r:id="rId5"/>
    <p:sldId id="1077" r:id="rId6"/>
    <p:sldId id="1045" r:id="rId7"/>
    <p:sldId id="1054" r:id="rId8"/>
    <p:sldId id="1079" r:id="rId9"/>
    <p:sldId id="1055" r:id="rId10"/>
    <p:sldId id="1057" r:id="rId11"/>
    <p:sldId id="1052" r:id="rId12"/>
    <p:sldId id="1058" r:id="rId13"/>
    <p:sldId id="1053" r:id="rId14"/>
    <p:sldId id="1060" r:id="rId15"/>
    <p:sldId id="1062" r:id="rId16"/>
    <p:sldId id="1065" r:id="rId17"/>
    <p:sldId id="1068" r:id="rId18"/>
    <p:sldId id="1042" r:id="rId19"/>
    <p:sldId id="1069" r:id="rId20"/>
    <p:sldId id="1067" r:id="rId21"/>
    <p:sldId id="1080" r:id="rId22"/>
    <p:sldId id="1070" r:id="rId23"/>
    <p:sldId id="1074" r:id="rId24"/>
    <p:sldId id="1075" r:id="rId25"/>
    <p:sldId id="1081" r:id="rId26"/>
    <p:sldId id="1082" r:id="rId27"/>
    <p:sldId id="1083" r:id="rId2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Connolly" initials="RC" lastIdx="2" clrIdx="0">
    <p:extLst>
      <p:ext uri="{19B8F6BF-5375-455C-9EA6-DF929625EA0E}">
        <p15:presenceInfo xmlns:p15="http://schemas.microsoft.com/office/powerpoint/2012/main" userId="daf3307a5d53de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2FFB3"/>
    <a:srgbClr val="99FFFF"/>
    <a:srgbClr val="FFD700"/>
    <a:srgbClr val="F5F5F5"/>
    <a:srgbClr val="00FFFF"/>
    <a:srgbClr val="2E2344"/>
    <a:srgbClr val="4B2A5E"/>
    <a:srgbClr val="883D7C"/>
    <a:srgbClr val="5A3278"/>
    <a:srgbClr val="A77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varScale="1">
        <p:scale>
          <a:sx n="146" d="100"/>
          <a:sy n="146" d="100"/>
        </p:scale>
        <p:origin x="10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C48619E-407E-49A3-9451-8881EE43F640}" type="datetimeFigureOut">
              <a:rPr lang="en-US" smtClean="0"/>
              <a:t>10/20/2026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9E0C3B2-DEE3-455A-BEC3-7E005ED72DE8}" type="slidenum">
              <a:rPr lang="en-US" smtClean="0"/>
              <a:t>‹#›</a:t>
            </a:fld>
            <a:endParaRPr lang="en-US"/>
          </a:p>
        </p:txBody>
      </p:sp>
    </p:spTree>
    <p:extLst>
      <p:ext uri="{BB962C8B-B14F-4D97-AF65-F5344CB8AC3E}">
        <p14:creationId xmlns:p14="http://schemas.microsoft.com/office/powerpoint/2010/main" val="12054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D8291-9D16-519B-ECD9-83EABB853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70F5DD-701F-64D7-7E36-6E880E947C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BA06E3-E2DB-422F-4B10-E9C63629F7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1CB01-4030-27AF-E85B-845114CD3E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860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55F05-A1B2-3EFA-963E-55EDFF8B7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632EE-B122-23AA-1092-1B533409C8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8658B-BD8B-6F3C-7E54-0C96FC53D7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98B984-4595-03D4-2BB9-CC94BA35F2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218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8588C-C4F2-E3DA-BD3E-923F2D3B50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6CCA75-E0B4-5D5D-AD03-8EE98FF4B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9F15BA-88F6-B893-CC9C-9C64D8457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8894FE-100E-C862-66B5-A13986F830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010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5258A-8EC8-13FE-C806-92AF87147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F4291-2AE4-C6F5-2979-4FA9124047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A66D57-BFDD-6212-87B8-6B8B586734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94A506-2948-8B5E-D7B8-8772654552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915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60470-59CF-7DFF-B272-D62A648E5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D8D21-FDF2-C70C-EBB5-4B4FD8F8C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E1DC6-6214-8C84-DAA5-B5CA826C86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B1EC43-B757-5401-B4F4-71BD7F559B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1050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8F3FD-FF36-7E05-D8CA-0E842F1B3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8F978-4CA1-85C3-141D-DA957DDC9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5562E6-CA38-0FDB-09EB-39A9D58480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6E43E4-FE79-1B01-4BEE-6D94836408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0089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4F6FD-9767-46D1-BBA4-56F4278DD2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19581-1B52-14E8-88B2-28F8AC0AB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8F1679-A087-B213-6839-377CC5636E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758760-7ED2-2FEF-BEA0-CE7AE57781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0844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210D0-AA2E-69AF-631B-0D9A75D3A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102A7-4E4A-B192-D8F1-BF4E923E64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2018A1-F53B-F987-1956-803A9BF933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78B642-8E56-D00E-032F-BB56512BE0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772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A3260-EBA8-70D0-E366-ED79B37FA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E194E-215B-5B9C-4575-01D2D56E0E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3A95D7-C7D8-58CE-830F-ED781BC893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382983-A2AB-16D6-FC6C-8EE2A14B19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0564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CC3A0-4854-DF00-4D4F-77B9BC9AD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71270-CE17-DCB9-4DFC-F6759D7B22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12D816-137B-3F5A-7C13-23EF1EB768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8417F3-B702-8FB7-8750-41C2D8D52E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863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5868C-2D13-5679-5ABF-02F3A63547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E7ADE-3547-1271-B527-C3A1F70DC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857AD1-CD28-0F3F-EB84-298806C46C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838F8E-7387-8052-FB4A-73F7BE4147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0902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4FF52-6D59-803A-3A2D-1C12F04DCF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44F6B4-B850-0383-ACE5-18901FD1AB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42508C-ED76-CEDA-C882-0003032094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525C6B-5E3A-3DCE-1026-9D50A84040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809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78302-6495-3372-8013-A76629289D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5A105-9AB8-088A-D7AA-72ADF77B28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C470C-BEBC-1D06-6AC5-C591F3432A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42E947-5530-2D1B-3C63-BE778577EE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1695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092FA-8329-C60B-8C81-9AC1FBD43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C6D1F2-2097-3CF8-F6C2-1FBBAD76B3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724778-7DD6-A13D-04C7-F4FAC58C51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5C7795-ABBD-4C6C-1EE9-B2AAA9847A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543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3B60F-E356-D5A3-68DB-B06FA3451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53278-B4C0-5D1B-469B-72922AD942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8C1501-DCA8-DC98-F410-9890CB1347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F21B02-C88D-E9A2-A1D3-35EF4A3695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5388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C9F9A-B6F9-FD24-2CB4-F452996C3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91777-3426-CC71-BB81-6C99916F7E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AB5A9-9DFB-4878-6612-5A297D4346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20C6E8-EDCE-FFF8-55DF-68782DD932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785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76405-7B25-7D41-A64A-296C33BCC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21BFC3-B02D-E3DC-367A-4163AF744F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52CE5-0B7A-5F91-C39B-5E872E8542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004AE9-2109-C506-4412-BDA13745BC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258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7E1C2-72FF-0F7B-C733-BBF4652F7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484A7-A335-9A71-FCC0-08836719B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DBD0B0-1778-8226-0F87-DD04AA8C96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A2D682-199B-D104-EC60-6C3D913C31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557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6362-5503-A2C5-DA19-D21B6F899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B6421-259A-6DDE-7DE6-B55F596FC6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56AF2-64ED-227C-259D-C91968EDB8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FEA496-DA9B-9735-45EC-F978F04745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2956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5D621-DD7D-A6E0-9C37-C6DB99742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0E726-B313-5632-4F8A-8BE1432A9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8911DF-12BB-3E81-6F97-CF127598A6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C0E5A5-9D76-44F6-B189-BDC5DBB6D3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23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5A7D-19B1-95FD-CC1A-4E57442196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B4483B-F1C2-21EF-AD37-7E4C34C06B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23B44F-7128-9D60-B012-FEF8869C21E4}"/>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50E64CED-3862-35C3-ED08-313758421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9D925-25AA-91B0-F0BB-AD4AB5BB5EA8}"/>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2777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E323-6B3F-7E80-8619-7C02D4A6ED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08B07C-181E-D5C2-B06F-F50C3F0EA5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B7718-E837-FD9A-78BF-AC54BB9679BD}"/>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889AEA8A-8760-7AAB-DA2B-8A6E2359F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22A4A-C296-B50A-8BDF-BB533E60DB66}"/>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421379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C0-4F13-DD9D-0675-25C59E57E3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5CC080-F777-CDF3-3E47-33A99A23E7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F0E94C-B043-6547-9307-6F206C750E32}"/>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2670C00C-3DFD-76CB-10F1-ED011EA44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63788-A460-11F2-1BCE-01B0D40B647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50834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AAEF-9B6C-4318-78D8-0B0EE4AF28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99A41F-9477-DE9B-8B12-D79D75C783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2DD07-46A7-31FE-C32C-D0A73D0DA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E50083-0912-BF7A-BE3A-49F589F76753}"/>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6" name="Footer Placeholder 5">
            <a:extLst>
              <a:ext uri="{FF2B5EF4-FFF2-40B4-BE49-F238E27FC236}">
                <a16:creationId xmlns:a16="http://schemas.microsoft.com/office/drawing/2014/main" id="{28C2AEA5-2A12-903F-ED4C-01EF520B1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DAC65E-E7D5-C77A-C9D1-B8F6933C705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4329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6A68-DF8F-095E-3156-29C1120952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DF757-7EA9-0C3E-69AA-F4768BFA5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6109B6-6BBD-6976-575D-FDA31A2EEB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EE0FC4-B2D5-A2B1-2480-F692890E17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11C859-3C54-2A17-0329-724A440068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612F3-1181-63C4-2055-3F67A6645DE4}"/>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8" name="Footer Placeholder 7">
            <a:extLst>
              <a:ext uri="{FF2B5EF4-FFF2-40B4-BE49-F238E27FC236}">
                <a16:creationId xmlns:a16="http://schemas.microsoft.com/office/drawing/2014/main" id="{467EB4CC-07C7-8D12-8A21-2646FC269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E9580-92D3-305A-A2D1-E98076712CA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1045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7041-00C9-0B22-CE60-608F14ADF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27C8BE-8C59-BFB8-7091-100885BA6852}"/>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4" name="Footer Placeholder 3">
            <a:extLst>
              <a:ext uri="{FF2B5EF4-FFF2-40B4-BE49-F238E27FC236}">
                <a16:creationId xmlns:a16="http://schemas.microsoft.com/office/drawing/2014/main" id="{4251F9A3-AD24-0A50-0169-C560F13792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1B2A98-E579-CFC5-0F94-A1036EABB58C}"/>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07759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F8B3FF-D258-25EF-B1AF-747B451C5198}"/>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3" name="Footer Placeholder 2">
            <a:extLst>
              <a:ext uri="{FF2B5EF4-FFF2-40B4-BE49-F238E27FC236}">
                <a16:creationId xmlns:a16="http://schemas.microsoft.com/office/drawing/2014/main" id="{BBAB72C1-C22B-0F18-9C59-0A90D17919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314F92-0834-21DC-A887-DA4470C26FBB}"/>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900641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120D-2949-7A54-9681-F87598DC83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44C17B-62D0-B051-338C-56F15E23E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D4F39-2FAC-01F6-0968-68F2F6EFB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95D4A-B3F6-1E33-F31D-885AD5F31B41}"/>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6" name="Footer Placeholder 5">
            <a:extLst>
              <a:ext uri="{FF2B5EF4-FFF2-40B4-BE49-F238E27FC236}">
                <a16:creationId xmlns:a16="http://schemas.microsoft.com/office/drawing/2014/main" id="{E75C23F8-C184-14E6-55FC-9ED970F11C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9E7E1-E137-7D2D-E8E3-6D342396477A}"/>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93858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D932-E925-C03D-3740-DAFAAD1C0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53685A-C0B5-BF9E-2298-1522EB797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36F21-F0C5-D506-F502-1BC1D8EBE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09067-AFF6-13F5-8771-AEF393FD6057}"/>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6" name="Footer Placeholder 5">
            <a:extLst>
              <a:ext uri="{FF2B5EF4-FFF2-40B4-BE49-F238E27FC236}">
                <a16:creationId xmlns:a16="http://schemas.microsoft.com/office/drawing/2014/main" id="{2A2278E4-7123-C5D8-D4A6-0CA1029F8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4E7014-D911-67BA-095D-BAA462DC5EB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7868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0774-2ADD-8C7C-C116-BE8E167B44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920C9-6269-B399-A984-8DE2479443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9F83F-C4D6-636E-5CC4-44F61EA42454}"/>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5706241F-B584-7166-427B-92B99D599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7AEB3-97B3-4421-F27D-DF897A5CB649}"/>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1904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E71F9-3F3E-B42A-D313-8D7FA77C1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B72AD5-2A7F-3453-1D1D-6B85B0079A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4C531-B33E-F0BD-3C10-F4959A340EB4}"/>
              </a:ext>
            </a:extLst>
          </p:cNvPr>
          <p:cNvSpPr>
            <a:spLocks noGrp="1"/>
          </p:cNvSpPr>
          <p:nvPr>
            <p:ph type="dt" sz="half" idx="10"/>
          </p:nvPr>
        </p:nvSpPr>
        <p:spPr/>
        <p:txBody>
          <a:body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E0120110-6C4D-D974-973B-034D882CF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728B0-7352-A519-FFC6-542A24B164E3}"/>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0216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1D33E-67E1-33AD-16E7-797CC6418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5F5F4A-5EE7-F6A8-E4CC-77293CFA1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59052-EDD5-2E7D-FF33-83269E8B3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F6184-0DB0-44B4-BC85-6FE096EDA416}" type="datetimeFigureOut">
              <a:rPr lang="en-US" smtClean="0"/>
              <a:t>10/20/2026</a:t>
            </a:fld>
            <a:endParaRPr lang="en-US"/>
          </a:p>
        </p:txBody>
      </p:sp>
      <p:sp>
        <p:nvSpPr>
          <p:cNvPr id="5" name="Footer Placeholder 4">
            <a:extLst>
              <a:ext uri="{FF2B5EF4-FFF2-40B4-BE49-F238E27FC236}">
                <a16:creationId xmlns:a16="http://schemas.microsoft.com/office/drawing/2014/main" id="{2638FFD5-7D0F-DF41-9457-0DD8855F5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A9C151-1671-D22D-9BD7-D3B83DA39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C560A-F639-45B7-91AE-E2F6837F5A75}" type="slidenum">
              <a:rPr lang="en-US" smtClean="0"/>
              <a:t>‹#›</a:t>
            </a:fld>
            <a:endParaRPr lang="en-US"/>
          </a:p>
        </p:txBody>
      </p:sp>
    </p:spTree>
    <p:extLst>
      <p:ext uri="{BB962C8B-B14F-4D97-AF65-F5344CB8AC3E}">
        <p14:creationId xmlns:p14="http://schemas.microsoft.com/office/powerpoint/2010/main" val="2180822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rifiedbyfaith.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3ACDBA3-9C0C-15F2-A29B-573016BCC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74913D-6113-09A4-18C4-073460C813FF}"/>
              </a:ext>
            </a:extLst>
          </p:cNvPr>
          <p:cNvSpPr>
            <a:spLocks noGrp="1"/>
          </p:cNvSpPr>
          <p:nvPr>
            <p:ph type="ctrTitle"/>
          </p:nvPr>
        </p:nvSpPr>
        <p:spPr>
          <a:xfrm>
            <a:off x="0" y="4890781"/>
            <a:ext cx="12192000" cy="762280"/>
          </a:xfrm>
        </p:spPr>
        <p:txBody>
          <a:bodyPr>
            <a:normAutofit fontScale="90000"/>
          </a:bodyPr>
          <a:lstStyle/>
          <a:p>
            <a:r>
              <a:rPr lang="en-US" b="1" dirty="0">
                <a:solidFill>
                  <a:srgbClr val="F5F5F5"/>
                </a:solidFill>
                <a:effectLst>
                  <a:outerShdw blurRad="50800" dist="38100" dir="2700000" algn="tl" rotWithShape="0">
                    <a:prstClr val="black">
                      <a:alpha val="30000"/>
                    </a:prstClr>
                  </a:outerShdw>
                </a:effectLst>
                <a:latin typeface="Garamond" panose="02020404030301010803" pitchFamily="18" charset="0"/>
              </a:rPr>
              <a:t>The Book of </a:t>
            </a:r>
            <a:r>
              <a:rPr lang="en-US" b="1" dirty="0">
                <a:solidFill>
                  <a:srgbClr val="FFD700"/>
                </a:solidFill>
                <a:effectLst>
                  <a:outerShdw blurRad="50800" dist="38100" dir="2700000" algn="tl" rotWithShape="0">
                    <a:prstClr val="black">
                      <a:alpha val="30000"/>
                    </a:prstClr>
                  </a:outerShdw>
                </a:effectLst>
                <a:latin typeface="Garamond" panose="02020404030301010803" pitchFamily="18" charset="0"/>
              </a:rPr>
              <a:t>Revelation</a:t>
            </a:r>
          </a:p>
        </p:txBody>
      </p:sp>
      <p:sp>
        <p:nvSpPr>
          <p:cNvPr id="3" name="Subtitle 2">
            <a:extLst>
              <a:ext uri="{FF2B5EF4-FFF2-40B4-BE49-F238E27FC236}">
                <a16:creationId xmlns:a16="http://schemas.microsoft.com/office/drawing/2014/main" id="{019BC1D5-21E2-A735-EC66-DFF104B4B879}"/>
              </a:ext>
            </a:extLst>
          </p:cNvPr>
          <p:cNvSpPr>
            <a:spLocks noGrp="1"/>
          </p:cNvSpPr>
          <p:nvPr>
            <p:ph type="subTitle" idx="1"/>
          </p:nvPr>
        </p:nvSpPr>
        <p:spPr>
          <a:xfrm>
            <a:off x="1" y="5552272"/>
            <a:ext cx="12191999" cy="824754"/>
          </a:xfrm>
        </p:spPr>
        <p:txBody>
          <a:bodyPr>
            <a:normAutofit lnSpcReduction="10000"/>
          </a:bodyPr>
          <a:lstStyle/>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“The kingdom of the world has become the kingdom of our Lord and of His Christ, </a:t>
            </a:r>
          </a:p>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and He shall reign forever and ever.” </a:t>
            </a:r>
            <a:r>
              <a:rPr lang="en-US" i="1" dirty="0">
                <a:solidFill>
                  <a:srgbClr val="F5F5F5"/>
                </a:solidFill>
                <a:effectLst>
                  <a:outerShdw blurRad="50800" dist="38100" dir="2700000" algn="tl" rotWithShape="0">
                    <a:prstClr val="black">
                      <a:alpha val="30000"/>
                    </a:prstClr>
                  </a:outerShdw>
                </a:effectLst>
                <a:ea typeface="Cambria" panose="02040503050406030204" pitchFamily="18" charset="0"/>
              </a:rPr>
              <a:t>(Revelation 11:15)</a:t>
            </a:r>
          </a:p>
        </p:txBody>
      </p:sp>
      <p:pic>
        <p:nvPicPr>
          <p:cNvPr id="5" name="Picture 4">
            <a:extLst>
              <a:ext uri="{FF2B5EF4-FFF2-40B4-BE49-F238E27FC236}">
                <a16:creationId xmlns:a16="http://schemas.microsoft.com/office/drawing/2014/main" id="{6A1280D1-DD4D-D183-702D-521A399F355F}"/>
              </a:ext>
            </a:extLst>
          </p:cNvPr>
          <p:cNvPicPr>
            <a:picLocks noChangeAspect="1"/>
          </p:cNvPicPr>
          <p:nvPr/>
        </p:nvPicPr>
        <p:blipFill>
          <a:blip r:embed="rId2"/>
          <a:stretch>
            <a:fillRect/>
          </a:stretch>
        </p:blipFill>
        <p:spPr>
          <a:xfrm>
            <a:off x="1975049" y="127256"/>
            <a:ext cx="8241902" cy="4645959"/>
          </a:xfrm>
          <a:prstGeom prst="rect">
            <a:avLst/>
          </a:prstGeom>
        </p:spPr>
      </p:pic>
      <p:sp>
        <p:nvSpPr>
          <p:cNvPr id="7" name="TextBox 6">
            <a:extLst>
              <a:ext uri="{FF2B5EF4-FFF2-40B4-BE49-F238E27FC236}">
                <a16:creationId xmlns:a16="http://schemas.microsoft.com/office/drawing/2014/main" id="{2C07EAD3-045E-2C50-296B-ECBF18D8F34B}"/>
              </a:ext>
            </a:extLst>
          </p:cNvPr>
          <p:cNvSpPr txBox="1"/>
          <p:nvPr/>
        </p:nvSpPr>
        <p:spPr>
          <a:xfrm>
            <a:off x="11791889" y="2923563"/>
            <a:ext cx="400110" cy="3934436"/>
          </a:xfrm>
          <a:prstGeom prst="rect">
            <a:avLst/>
          </a:prstGeom>
          <a:noFill/>
        </p:spPr>
        <p:txBody>
          <a:bodyPr vert="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Image credit – https://www.bible.com/events/84698</a:t>
            </a:r>
            <a:endParaRPr kumimoji="0" lang="en-US" sz="1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4FEFD30-F327-C15E-5DE6-9942501821E4}"/>
              </a:ext>
            </a:extLst>
          </p:cNvPr>
          <p:cNvSpPr txBox="1"/>
          <p:nvPr/>
        </p:nvSpPr>
        <p:spPr>
          <a:xfrm>
            <a:off x="-1" y="6550222"/>
            <a:ext cx="12192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Class recording and notes will be available on </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https://www.purifiedbyfaith.com/</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400" b="0" i="0" u="none" strike="noStrike" kern="1200" cap="none" spc="0" normalizeH="0" baseline="0" noProof="0" dirty="0">
              <a:ln>
                <a:noFill/>
              </a:ln>
              <a:solidFill>
                <a:prstClr val="white">
                  <a:lumMod val="65000"/>
                </a:prstClr>
              </a:solidFill>
              <a:effectLst>
                <a:outerShdw blurRad="50800" dist="50800" dir="5400000" algn="ctr" rotWithShape="0">
                  <a:prstClr val="black"/>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34038174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AAB0CC6-1FCF-A1F3-9871-E5CBFD7D5B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4BFCD2-D00A-3ECA-3018-F4413A262514}"/>
              </a:ext>
            </a:extLst>
          </p:cNvPr>
          <p:cNvSpPr>
            <a:spLocks noGrp="1"/>
          </p:cNvSpPr>
          <p:nvPr>
            <p:ph type="title"/>
          </p:nvPr>
        </p:nvSpPr>
        <p:spPr>
          <a:xfrm>
            <a:off x="0" y="1"/>
            <a:ext cx="12226954" cy="583473"/>
          </a:xfrm>
        </p:spPr>
        <p:txBody>
          <a:bodyPr>
            <a:noAutofit/>
          </a:bodyPr>
          <a:lstStyle/>
          <a:p>
            <a:pPr algn="ctr"/>
            <a:r>
              <a:rPr lang="en-US" dirty="0">
                <a:solidFill>
                  <a:srgbClr val="F5F5F5"/>
                </a:solidFill>
                <a:effectLst>
                  <a:outerShdw blurRad="50800" dist="38100" dir="2700000" algn="tl" rotWithShape="0">
                    <a:prstClr val="black"/>
                  </a:outerShdw>
                </a:effectLst>
                <a:latin typeface="+mn-lt"/>
              </a:rPr>
              <a:t>High Level Outline of the Book of Revelation</a:t>
            </a:r>
          </a:p>
        </p:txBody>
      </p:sp>
      <p:sp>
        <p:nvSpPr>
          <p:cNvPr id="2" name="Content Placeholder 1">
            <a:extLst>
              <a:ext uri="{FF2B5EF4-FFF2-40B4-BE49-F238E27FC236}">
                <a16:creationId xmlns:a16="http://schemas.microsoft.com/office/drawing/2014/main" id="{DCA93EC7-7ED0-D30E-1745-AC8DAFB3F1CD}"/>
              </a:ext>
            </a:extLst>
          </p:cNvPr>
          <p:cNvSpPr>
            <a:spLocks noGrp="1"/>
          </p:cNvSpPr>
          <p:nvPr>
            <p:ph idx="1"/>
          </p:nvPr>
        </p:nvSpPr>
        <p:spPr>
          <a:xfrm>
            <a:off x="167780" y="653143"/>
            <a:ext cx="11891394" cy="6043748"/>
          </a:xfrm>
        </p:spPr>
        <p:txBody>
          <a:bodyPr>
            <a:normAutofit fontScale="85000" lnSpcReduction="20000"/>
          </a:bodyPr>
          <a:lstStyle/>
          <a:p>
            <a:r>
              <a:rPr lang="en-US" sz="3200" dirty="0">
                <a:solidFill>
                  <a:srgbClr val="F5F5F5"/>
                </a:solidFill>
                <a:effectLst>
                  <a:outerShdw blurRad="38100" dist="38100" dir="2700000" algn="tl" rotWithShape="0">
                    <a:prstClr val="black"/>
                  </a:outerShdw>
                </a:effectLst>
                <a:ea typeface="+mj-ea"/>
                <a:cs typeface="+mj-cs"/>
              </a:rPr>
              <a:t>Introduction </a:t>
            </a:r>
            <a:r>
              <a:rPr lang="en-US" sz="3200" dirty="0">
                <a:solidFill>
                  <a:srgbClr val="00FFFF"/>
                </a:solidFill>
                <a:effectLst>
                  <a:outerShdw blurRad="38100" dist="38100" dir="2700000" algn="tl" rotWithShape="0">
                    <a:prstClr val="black"/>
                  </a:outerShdw>
                </a:effectLst>
                <a:ea typeface="+mj-ea"/>
                <a:cs typeface="+mj-cs"/>
              </a:rPr>
              <a:t>(1:1-8)</a:t>
            </a:r>
            <a:r>
              <a:rPr lang="en-US" sz="3200" dirty="0">
                <a:solidFill>
                  <a:srgbClr val="F5F5F5"/>
                </a:solidFill>
                <a:effectLst>
                  <a:outerShdw blurRad="38100" dist="38100" dir="2700000" algn="tl" rotWithShape="0">
                    <a:prstClr val="black"/>
                  </a:outerShdw>
                </a:effectLst>
                <a:ea typeface="+mj-ea"/>
                <a:cs typeface="+mj-cs"/>
              </a:rPr>
              <a:t> </a:t>
            </a:r>
          </a:p>
          <a:p>
            <a:r>
              <a:rPr lang="en-US" sz="3200" dirty="0">
                <a:solidFill>
                  <a:srgbClr val="F5F5F5"/>
                </a:solidFill>
                <a:effectLst>
                  <a:outerShdw blurRad="38100" dist="38100" dir="2700000" algn="tl" rotWithShape="0">
                    <a:prstClr val="black"/>
                  </a:outerShdw>
                </a:effectLst>
                <a:ea typeface="+mj-ea"/>
                <a:cs typeface="+mj-cs"/>
              </a:rPr>
              <a:t>Jesus Among the Seven Churches </a:t>
            </a:r>
            <a:r>
              <a:rPr lang="en-US" sz="3200" dirty="0">
                <a:solidFill>
                  <a:srgbClr val="00FFFF"/>
                </a:solidFill>
                <a:effectLst>
                  <a:outerShdw blurRad="38100" dist="38100" dir="2700000" algn="tl" rotWithShape="0">
                    <a:prstClr val="black"/>
                  </a:outerShdw>
                </a:effectLst>
                <a:ea typeface="+mj-ea"/>
                <a:cs typeface="+mj-cs"/>
              </a:rPr>
              <a:t>(1:9-20)</a:t>
            </a:r>
          </a:p>
          <a:p>
            <a:r>
              <a:rPr lang="en-US" sz="3200" dirty="0">
                <a:solidFill>
                  <a:srgbClr val="F5F5F5"/>
                </a:solidFill>
                <a:effectLst>
                  <a:outerShdw blurRad="38100" dist="38100" dir="2700000" algn="tl" rotWithShape="0">
                    <a:prstClr val="black"/>
                  </a:outerShdw>
                </a:effectLst>
                <a:ea typeface="+mj-ea"/>
                <a:cs typeface="+mj-cs"/>
              </a:rPr>
              <a:t>Letters to the Seven Churches: </a:t>
            </a:r>
            <a:r>
              <a:rPr lang="en-US" sz="3200" dirty="0">
                <a:solidFill>
                  <a:srgbClr val="00FFFF"/>
                </a:solidFill>
                <a:effectLst>
                  <a:outerShdw blurRad="38100" dist="38100" dir="2700000" algn="tl" rotWithShape="0">
                    <a:prstClr val="black"/>
                  </a:outerShdw>
                </a:effectLst>
              </a:rPr>
              <a:t>(2-3) </a:t>
            </a:r>
          </a:p>
          <a:p>
            <a:r>
              <a:rPr lang="en-US" sz="3200" dirty="0">
                <a:solidFill>
                  <a:srgbClr val="F5F5F5"/>
                </a:solidFill>
                <a:effectLst>
                  <a:outerShdw blurRad="38100" dist="38100" dir="2700000" algn="tl" rotWithShape="0">
                    <a:prstClr val="black"/>
                  </a:outerShdw>
                </a:effectLst>
                <a:ea typeface="+mj-ea"/>
                <a:cs typeface="+mj-cs"/>
              </a:rPr>
              <a:t>The Throne of God and the Lamb </a:t>
            </a:r>
            <a:r>
              <a:rPr lang="en-US" sz="3200" dirty="0">
                <a:solidFill>
                  <a:srgbClr val="00FFFF"/>
                </a:solidFill>
                <a:effectLst>
                  <a:outerShdw blurRad="38100" dist="38100" dir="2700000" algn="tl" rotWithShape="0">
                    <a:prstClr val="black"/>
                  </a:outerShdw>
                </a:effectLst>
              </a:rPr>
              <a:t>(4-5) </a:t>
            </a:r>
          </a:p>
          <a:p>
            <a:r>
              <a:rPr lang="en-US" sz="3200" dirty="0">
                <a:solidFill>
                  <a:srgbClr val="FFD700"/>
                </a:solidFill>
                <a:effectLst>
                  <a:outerShdw blurRad="38100" dist="38100" dir="2700000" algn="tl" rotWithShape="0">
                    <a:prstClr val="black"/>
                  </a:outerShdw>
                </a:effectLst>
                <a:ea typeface="+mj-ea"/>
                <a:cs typeface="+mj-cs"/>
              </a:rPr>
              <a:t>Three</a:t>
            </a:r>
            <a:r>
              <a:rPr lang="en-US" sz="3200" dirty="0">
                <a:solidFill>
                  <a:srgbClr val="F5F5F5"/>
                </a:solidFill>
                <a:effectLst>
                  <a:outerShdw blurRad="38100" dist="38100" dir="2700000" algn="tl" rotWithShape="0">
                    <a:prstClr val="black"/>
                  </a:outerShdw>
                </a:effectLst>
                <a:ea typeface="+mj-ea"/>
                <a:cs typeface="+mj-cs"/>
              </a:rPr>
              <a:t> Sets of Divine Judgments </a:t>
            </a:r>
            <a:r>
              <a:rPr lang="en-US" sz="3200" dirty="0">
                <a:solidFill>
                  <a:srgbClr val="00FFFF"/>
                </a:solidFill>
                <a:effectLst>
                  <a:outerShdw blurRad="38100" dist="38100" dir="2700000" algn="tl" rotWithShape="0">
                    <a:prstClr val="black"/>
                  </a:outerShdw>
                </a:effectLst>
              </a:rPr>
              <a:t>(6:1-16:21) </a:t>
            </a:r>
          </a:p>
          <a:p>
            <a:pPr lvl="1"/>
            <a:r>
              <a:rPr lang="en-US" sz="2800" dirty="0">
                <a:solidFill>
                  <a:srgbClr val="FFD700"/>
                </a:solidFill>
                <a:effectLst>
                  <a:outerShdw blurRad="38100" dist="38100" dir="2700000" algn="tl" rotWithShape="0">
                    <a:prstClr val="black"/>
                  </a:outerShdw>
                </a:effectLst>
                <a:ea typeface="+mj-ea"/>
                <a:cs typeface="+mj-cs"/>
              </a:rPr>
              <a:t>Seven Seals </a:t>
            </a:r>
            <a:r>
              <a:rPr lang="en-US" sz="2800" dirty="0">
                <a:solidFill>
                  <a:srgbClr val="00FFFF"/>
                </a:solidFill>
                <a:effectLst>
                  <a:outerShdw blurRad="38100" dist="38100" dir="2700000" algn="tl" rotWithShape="0">
                    <a:prstClr val="black"/>
                  </a:outerShdw>
                </a:effectLst>
              </a:rPr>
              <a:t>(6:1-17; 8:1) </a:t>
            </a:r>
          </a:p>
          <a:p>
            <a:pPr lvl="2"/>
            <a:r>
              <a:rPr lang="en-US" sz="2400" dirty="0">
                <a:solidFill>
                  <a:srgbClr val="F5F5F5"/>
                </a:solidFill>
                <a:effectLst>
                  <a:outerShdw blurRad="38100" dist="38100" dir="2700000" algn="tl" rotWithShape="0">
                    <a:prstClr val="black"/>
                  </a:outerShdw>
                </a:effectLst>
                <a:ea typeface="+mj-ea"/>
                <a:cs typeface="+mj-cs"/>
              </a:rPr>
              <a:t>Interlude Between Seal 6 and 7: Sealing of the 144,000 </a:t>
            </a:r>
            <a:r>
              <a:rPr lang="en-US" sz="2400" dirty="0">
                <a:solidFill>
                  <a:srgbClr val="00FFFF"/>
                </a:solidFill>
                <a:effectLst>
                  <a:outerShdw blurRad="38100" dist="38100" dir="2700000" algn="tl" rotWithShape="0">
                    <a:prstClr val="black"/>
                  </a:outerShdw>
                </a:effectLst>
              </a:rPr>
              <a:t>(7:1-8)</a:t>
            </a:r>
            <a:r>
              <a:rPr lang="en-US" sz="2400" dirty="0">
                <a:solidFill>
                  <a:srgbClr val="F5F5F5"/>
                </a:solidFill>
                <a:effectLst>
                  <a:outerShdw blurRad="38100" dist="38100" dir="2700000" algn="tl" rotWithShape="0">
                    <a:prstClr val="black"/>
                  </a:outerShdw>
                </a:effectLst>
                <a:ea typeface="+mj-ea"/>
                <a:cs typeface="+mj-cs"/>
              </a:rPr>
              <a:t>; Great Multitude Before the Throne </a:t>
            </a:r>
            <a:r>
              <a:rPr lang="en-US" sz="2400" dirty="0">
                <a:solidFill>
                  <a:srgbClr val="00FFFF"/>
                </a:solidFill>
                <a:effectLst>
                  <a:outerShdw blurRad="38100" dist="38100" dir="2700000" algn="tl" rotWithShape="0">
                    <a:prstClr val="black"/>
                  </a:outerShdw>
                </a:effectLst>
              </a:rPr>
              <a:t>(7:9-17) </a:t>
            </a:r>
            <a:endParaRPr lang="en-US" sz="2400" dirty="0">
              <a:solidFill>
                <a:srgbClr val="F5F5F5"/>
              </a:solidFill>
              <a:effectLst>
                <a:outerShdw blurRad="38100" dist="38100" dir="2700000" algn="tl" rotWithShape="0">
                  <a:prstClr val="black"/>
                </a:outerShdw>
              </a:effectLst>
              <a:ea typeface="+mj-ea"/>
              <a:cs typeface="+mj-cs"/>
            </a:endParaRPr>
          </a:p>
          <a:p>
            <a:pPr lvl="1"/>
            <a:r>
              <a:rPr lang="en-US" sz="2800" dirty="0">
                <a:solidFill>
                  <a:srgbClr val="FFD700"/>
                </a:solidFill>
                <a:effectLst>
                  <a:outerShdw blurRad="38100" dist="38100" dir="2700000" algn="tl" rotWithShape="0">
                    <a:prstClr val="black"/>
                  </a:outerShdw>
                </a:effectLst>
                <a:ea typeface="+mj-ea"/>
                <a:cs typeface="+mj-cs"/>
              </a:rPr>
              <a:t>Seven Trumpets </a:t>
            </a:r>
            <a:r>
              <a:rPr lang="en-US" sz="2800" dirty="0">
                <a:solidFill>
                  <a:srgbClr val="00FFFF"/>
                </a:solidFill>
                <a:effectLst>
                  <a:outerShdw blurRad="38100" dist="38100" dir="2700000" algn="tl" rotWithShape="0">
                    <a:prstClr val="black"/>
                  </a:outerShdw>
                </a:effectLst>
              </a:rPr>
              <a:t>(8:2-9:21; 11:14-19) </a:t>
            </a:r>
          </a:p>
          <a:p>
            <a:pPr lvl="2"/>
            <a:r>
              <a:rPr lang="en-US" sz="2400" dirty="0">
                <a:solidFill>
                  <a:srgbClr val="F5F5F5"/>
                </a:solidFill>
                <a:effectLst>
                  <a:outerShdw blurRad="38100" dist="38100" dir="2700000" algn="tl" rotWithShape="0">
                    <a:prstClr val="black"/>
                  </a:outerShdw>
                </a:effectLst>
              </a:rPr>
              <a:t>Interlude Between Trumpet 6 and 7: Angel and the Scroll </a:t>
            </a:r>
            <a:r>
              <a:rPr lang="en-US" sz="2400" dirty="0">
                <a:solidFill>
                  <a:srgbClr val="00FFFF"/>
                </a:solidFill>
                <a:effectLst>
                  <a:outerShdw blurRad="38100" dist="38100" dir="2700000" algn="tl" rotWithShape="0">
                    <a:prstClr val="black"/>
                  </a:outerShdw>
                </a:effectLst>
              </a:rPr>
              <a:t>(10:1-11)</a:t>
            </a:r>
            <a:r>
              <a:rPr lang="en-US" sz="2400" dirty="0">
                <a:solidFill>
                  <a:srgbClr val="F5F5F5"/>
                </a:solidFill>
                <a:effectLst>
                  <a:outerShdw blurRad="38100" dist="38100" dir="2700000" algn="tl" rotWithShape="0">
                    <a:prstClr val="black"/>
                  </a:outerShdw>
                </a:effectLst>
              </a:rPr>
              <a:t>; Measuring the Temple </a:t>
            </a:r>
            <a:r>
              <a:rPr lang="en-US" sz="2400" dirty="0">
                <a:solidFill>
                  <a:srgbClr val="00FFFF"/>
                </a:solidFill>
                <a:effectLst>
                  <a:outerShdw blurRad="38100" dist="38100" dir="2700000" algn="tl" rotWithShape="0">
                    <a:prstClr val="black"/>
                  </a:outerShdw>
                </a:effectLst>
              </a:rPr>
              <a:t>(11:1-2)</a:t>
            </a:r>
            <a:r>
              <a:rPr lang="en-US" sz="2400" dirty="0">
                <a:solidFill>
                  <a:srgbClr val="F5F5F5"/>
                </a:solidFill>
                <a:effectLst>
                  <a:outerShdw blurRad="38100" dist="38100" dir="2700000" algn="tl" rotWithShape="0">
                    <a:prstClr val="black"/>
                  </a:outerShdw>
                </a:effectLst>
              </a:rPr>
              <a:t>; The Two Witnesses </a:t>
            </a:r>
            <a:r>
              <a:rPr lang="en-US" sz="2400" dirty="0">
                <a:solidFill>
                  <a:srgbClr val="00FFFF"/>
                </a:solidFill>
                <a:effectLst>
                  <a:outerShdw blurRad="38100" dist="38100" dir="2700000" algn="tl" rotWithShape="0">
                    <a:prstClr val="black"/>
                  </a:outerShdw>
                </a:effectLst>
              </a:rPr>
              <a:t>(11:3-13)</a:t>
            </a:r>
            <a:r>
              <a:rPr lang="en-US" sz="2400" dirty="0">
                <a:solidFill>
                  <a:srgbClr val="F5F5F5"/>
                </a:solidFill>
                <a:effectLst>
                  <a:outerShdw blurRad="38100" dist="38100" dir="2700000" algn="tl" rotWithShape="0">
                    <a:prstClr val="black"/>
                  </a:outerShdw>
                </a:effectLst>
              </a:rPr>
              <a:t>  </a:t>
            </a:r>
            <a:endParaRPr lang="en-US" sz="2400" dirty="0">
              <a:solidFill>
                <a:srgbClr val="00FFFF"/>
              </a:solidFill>
              <a:effectLst>
                <a:outerShdw blurRad="38100" dist="38100" dir="2700000" algn="tl" rotWithShape="0">
                  <a:prstClr val="black"/>
                </a:outerShdw>
              </a:effectLst>
            </a:endParaRPr>
          </a:p>
          <a:p>
            <a:pPr lvl="1"/>
            <a:r>
              <a:rPr lang="en-US" sz="2800" dirty="0">
                <a:solidFill>
                  <a:srgbClr val="F5F5F5"/>
                </a:solidFill>
                <a:effectLst>
                  <a:outerShdw blurRad="38100" dist="38100" dir="2700000" algn="tl" rotWithShape="0">
                    <a:prstClr val="black"/>
                  </a:outerShdw>
                </a:effectLst>
                <a:ea typeface="+mj-ea"/>
                <a:cs typeface="+mj-cs"/>
              </a:rPr>
              <a:t>Interlude Between Trumpets and Bowls: Persecution, Deliverance and Judgment </a:t>
            </a:r>
            <a:r>
              <a:rPr lang="en-US" sz="2800" dirty="0">
                <a:solidFill>
                  <a:srgbClr val="00FFFF"/>
                </a:solidFill>
                <a:effectLst>
                  <a:outerShdw blurRad="38100" dist="38100" dir="2700000" algn="tl" rotWithShape="0">
                    <a:prstClr val="black"/>
                  </a:outerShdw>
                </a:effectLst>
              </a:rPr>
              <a:t>(12–14)</a:t>
            </a:r>
          </a:p>
          <a:p>
            <a:pPr lvl="1"/>
            <a:r>
              <a:rPr lang="en-US" sz="2800" dirty="0">
                <a:solidFill>
                  <a:srgbClr val="FFD700"/>
                </a:solidFill>
                <a:effectLst>
                  <a:outerShdw blurRad="38100" dist="38100" dir="2700000" algn="tl" rotWithShape="0">
                    <a:prstClr val="black"/>
                  </a:outerShdw>
                </a:effectLst>
                <a:ea typeface="+mj-ea"/>
                <a:cs typeface="+mj-cs"/>
              </a:rPr>
              <a:t>Seven Bowls </a:t>
            </a:r>
            <a:r>
              <a:rPr lang="en-US" sz="2800" dirty="0">
                <a:solidFill>
                  <a:srgbClr val="00FFFF"/>
                </a:solidFill>
                <a:effectLst>
                  <a:outerShdw blurRad="38100" dist="38100" dir="2700000" algn="tl" rotWithShape="0">
                    <a:prstClr val="black"/>
                  </a:outerShdw>
                </a:effectLst>
              </a:rPr>
              <a:t>(15–16) </a:t>
            </a:r>
            <a:endParaRPr lang="en-US" sz="2800" dirty="0">
              <a:solidFill>
                <a:srgbClr val="F5F5F5"/>
              </a:solidFill>
              <a:effectLst>
                <a:outerShdw blurRad="38100" dist="38100" dir="2700000" algn="tl" rotWithShape="0">
                  <a:prstClr val="black"/>
                </a:outerShdw>
              </a:effectLst>
            </a:endParaRPr>
          </a:p>
          <a:p>
            <a:r>
              <a:rPr lang="en-US" sz="3200" dirty="0">
                <a:solidFill>
                  <a:srgbClr val="F5F5F5"/>
                </a:solidFill>
                <a:effectLst>
                  <a:outerShdw blurRad="38100" dist="38100" dir="2700000" algn="tl" rotWithShape="0">
                    <a:prstClr val="black"/>
                  </a:outerShdw>
                </a:effectLst>
                <a:ea typeface="+mj-ea"/>
                <a:cs typeface="+mj-cs"/>
              </a:rPr>
              <a:t>The Fall of Babylon </a:t>
            </a:r>
            <a:r>
              <a:rPr lang="en-US" sz="3200" dirty="0">
                <a:solidFill>
                  <a:srgbClr val="00FFFF"/>
                </a:solidFill>
                <a:effectLst>
                  <a:outerShdw blurRad="38100" dist="38100" dir="2700000" algn="tl" rotWithShape="0">
                    <a:prstClr val="black"/>
                  </a:outerShdw>
                </a:effectLst>
              </a:rPr>
              <a:t>(17:1-19:10) </a:t>
            </a:r>
          </a:p>
          <a:p>
            <a:r>
              <a:rPr lang="en-US" sz="3200" dirty="0">
                <a:solidFill>
                  <a:srgbClr val="F5F5F5"/>
                </a:solidFill>
                <a:effectLst>
                  <a:outerShdw blurRad="38100" dist="38100" dir="2700000" algn="tl" rotWithShape="0">
                    <a:prstClr val="black"/>
                  </a:outerShdw>
                </a:effectLst>
                <a:ea typeface="+mj-ea"/>
                <a:cs typeface="+mj-cs"/>
              </a:rPr>
              <a:t>The Last Battle </a:t>
            </a:r>
            <a:r>
              <a:rPr lang="en-US" sz="3200" dirty="0">
                <a:solidFill>
                  <a:srgbClr val="00FFFF"/>
                </a:solidFill>
                <a:effectLst>
                  <a:outerShdw blurRad="38100" dist="38100" dir="2700000" algn="tl" rotWithShape="0">
                    <a:prstClr val="black"/>
                  </a:outerShdw>
                </a:effectLst>
              </a:rPr>
              <a:t>(19:11-20:15) </a:t>
            </a:r>
          </a:p>
          <a:p>
            <a:r>
              <a:rPr lang="en-US" sz="3200" dirty="0">
                <a:solidFill>
                  <a:srgbClr val="F5F5F5"/>
                </a:solidFill>
                <a:effectLst>
                  <a:outerShdw blurRad="38100" dist="38100" dir="2700000" algn="tl" rotWithShape="0">
                    <a:prstClr val="black"/>
                  </a:outerShdw>
                </a:effectLst>
                <a:ea typeface="+mj-ea"/>
                <a:cs typeface="+mj-cs"/>
              </a:rPr>
              <a:t>The Marriage of Heaven and Earth </a:t>
            </a:r>
            <a:r>
              <a:rPr lang="en-US" sz="3200" dirty="0">
                <a:solidFill>
                  <a:srgbClr val="00FFFF"/>
                </a:solidFill>
                <a:effectLst>
                  <a:outerShdw blurRad="38100" dist="38100" dir="2700000" algn="tl" rotWithShape="0">
                    <a:prstClr val="black"/>
                  </a:outerShdw>
                </a:effectLst>
              </a:rPr>
              <a:t>(21:1-22:5) </a:t>
            </a:r>
          </a:p>
          <a:p>
            <a:r>
              <a:rPr lang="en-US" sz="3200" dirty="0">
                <a:solidFill>
                  <a:srgbClr val="F5F5F5"/>
                </a:solidFill>
                <a:effectLst>
                  <a:outerShdw blurRad="38100" dist="38100" dir="2700000" algn="tl" rotWithShape="0">
                    <a:prstClr val="black"/>
                  </a:outerShdw>
                </a:effectLst>
                <a:ea typeface="+mj-ea"/>
                <a:cs typeface="+mj-cs"/>
              </a:rPr>
              <a:t>Epilogue</a:t>
            </a:r>
            <a:r>
              <a:rPr lang="en-US" sz="3200" dirty="0">
                <a:solidFill>
                  <a:srgbClr val="F5F5F5"/>
                </a:solidFill>
                <a:effectLst>
                  <a:outerShdw blurRad="38100" dist="38100" dir="2700000" algn="tl" rotWithShape="0">
                    <a:prstClr val="black"/>
                  </a:outerShdw>
                </a:effectLst>
              </a:rPr>
              <a:t> </a:t>
            </a:r>
            <a:r>
              <a:rPr lang="en-US" sz="3200" dirty="0">
                <a:solidFill>
                  <a:srgbClr val="00FFFF"/>
                </a:solidFill>
                <a:effectLst>
                  <a:outerShdw blurRad="38100" dist="38100" dir="2700000" algn="tl" rotWithShape="0">
                    <a:prstClr val="black"/>
                  </a:outerShdw>
                </a:effectLst>
              </a:rPr>
              <a:t>(22:6-21) </a:t>
            </a:r>
          </a:p>
          <a:p>
            <a:endParaRPr lang="en-US" sz="3200" dirty="0">
              <a:solidFill>
                <a:srgbClr val="F5F5F5"/>
              </a:solidFill>
              <a:effectLst>
                <a:outerShdw blurRad="50800" dist="38100" dir="2700000" algn="tl" rotWithShape="0">
                  <a:prstClr val="black">
                    <a:alpha val="30000"/>
                  </a:prstClr>
                </a:outerShdw>
              </a:effectLst>
            </a:endParaRPr>
          </a:p>
        </p:txBody>
      </p:sp>
    </p:spTree>
    <p:extLst>
      <p:ext uri="{BB962C8B-B14F-4D97-AF65-F5344CB8AC3E}">
        <p14:creationId xmlns:p14="http://schemas.microsoft.com/office/powerpoint/2010/main" val="13945288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4D36AE7-FC2E-6A2C-3A1B-2126EB4487C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F71B80C-A69C-008C-DAF6-58A3D16A17B9}"/>
              </a:ext>
            </a:extLst>
          </p:cNvPr>
          <p:cNvSpPr>
            <a:spLocks noGrp="1"/>
          </p:cNvSpPr>
          <p:nvPr>
            <p:ph type="title"/>
          </p:nvPr>
        </p:nvSpPr>
        <p:spPr>
          <a:xfrm>
            <a:off x="0" y="0"/>
            <a:ext cx="12192000" cy="788565"/>
          </a:xfrm>
        </p:spPr>
        <p:txBody>
          <a:bodyPr>
            <a:noAutofit/>
          </a:bodyPr>
          <a:lstStyle/>
          <a:p>
            <a:pPr algn="ctr"/>
            <a:r>
              <a:rPr lang="en-US" sz="48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War in Heaven (12:7-12)</a:t>
            </a:r>
          </a:p>
        </p:txBody>
      </p:sp>
      <p:sp>
        <p:nvSpPr>
          <p:cNvPr id="5" name="Content Placeholder 4">
            <a:extLst>
              <a:ext uri="{FF2B5EF4-FFF2-40B4-BE49-F238E27FC236}">
                <a16:creationId xmlns:a16="http://schemas.microsoft.com/office/drawing/2014/main" id="{A6C7C269-4FAE-6FEA-FCD4-A775A27D46DD}"/>
              </a:ext>
            </a:extLst>
          </p:cNvPr>
          <p:cNvSpPr>
            <a:spLocks noGrp="1"/>
          </p:cNvSpPr>
          <p:nvPr>
            <p:ph idx="1"/>
          </p:nvPr>
        </p:nvSpPr>
        <p:spPr>
          <a:xfrm>
            <a:off x="323273" y="1040235"/>
            <a:ext cx="11610109" cy="5817765"/>
          </a:xfrm>
        </p:spPr>
        <p:txBody>
          <a:bodyPr>
            <a:normAutofit fontScale="92500" lnSpcReduction="20000"/>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7</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there was war in heaven. Michael and his angels fought against the dragon, and the dragon and his angels fought back.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he was not strong enough, and they lost their place in heaven.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great dragon was hurled down--that ancient serpent called the devil, or Satan, who leads the whole world astray. He was hurled to the earth, and his angels with him.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heard a loud voice in heaven say: “Now have come the salvation and the power and the kingdom of our God, and the authority of his Christ. For the accuser of our brothers, who accuses them before our God day and night, has been hurled down.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overcame him by the blood of the Lamb and by the word of their testimony; they did not love their lives so much as to shrink from death.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Therefore rejoice, you heavens and you who dwell in them! But woe to the earth and the sea, because the devil has gone down to you! He is filled with fury, because he knows that his time is short.”</a:t>
            </a:r>
          </a:p>
        </p:txBody>
      </p:sp>
    </p:spTree>
    <p:extLst>
      <p:ext uri="{BB962C8B-B14F-4D97-AF65-F5344CB8AC3E}">
        <p14:creationId xmlns:p14="http://schemas.microsoft.com/office/powerpoint/2010/main" val="74849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5016129-B4D6-0415-7A9F-C707B544DC6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7F642D6-9324-1D2F-AAB7-E0DFA8537BBF}"/>
              </a:ext>
            </a:extLst>
          </p:cNvPr>
          <p:cNvSpPr>
            <a:spLocks noGrp="1"/>
          </p:cNvSpPr>
          <p:nvPr>
            <p:ph type="title"/>
          </p:nvPr>
        </p:nvSpPr>
        <p:spPr>
          <a:xfrm>
            <a:off x="0" y="0"/>
            <a:ext cx="12192000" cy="108217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Now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 arose in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Michael and his angels fighting against the dragon. And the dragon and his angels fought back,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he was defeated, and there was no longer any place for them in heaven.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F37EDD7-0D26-AC23-5895-3033ECA3BBC7}"/>
              </a:ext>
            </a:extLst>
          </p:cNvPr>
          <p:cNvSpPr>
            <a:spLocks noGrp="1"/>
          </p:cNvSpPr>
          <p:nvPr>
            <p:ph idx="1"/>
          </p:nvPr>
        </p:nvSpPr>
        <p:spPr>
          <a:xfrm>
            <a:off x="33556" y="1170264"/>
            <a:ext cx="12025617" cy="5687736"/>
          </a:xfrm>
        </p:spPr>
        <p:txBody>
          <a:bodyPr>
            <a:normAutofit fontScale="92500" lnSpcReduction="10000"/>
          </a:bodyPr>
          <a:lstStyle/>
          <a:p>
            <a:r>
              <a:rPr lang="en-US" sz="3600" dirty="0">
                <a:solidFill>
                  <a:srgbClr val="F5F5F5"/>
                </a:solidFill>
                <a:effectLst>
                  <a:outerShdw blurRad="38100" dist="38100" dir="2700000" algn="ctr" rotWithShape="0">
                    <a:schemeClr val="tx1"/>
                  </a:outerShdw>
                </a:effectLst>
              </a:rPr>
              <a:t>We have here the description of a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a:t>
            </a:r>
            <a:r>
              <a:rPr lang="en-US" sz="3600" dirty="0">
                <a:solidFill>
                  <a:srgbClr val="F5F5F5"/>
                </a:solidFill>
                <a:effectLst>
                  <a:outerShdw blurRad="38100" dist="38100" dir="2700000" algn="ctr" rotWithShape="0">
                    <a:schemeClr val="tx1"/>
                  </a:outerShdw>
                </a:effectLst>
              </a:rPr>
              <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a:t>
            </a:r>
            <a:r>
              <a:rPr lang="en-US" sz="3600" dirty="0">
                <a:solidFill>
                  <a:srgbClr val="F5F5F5"/>
                </a:solidFill>
                <a:effectLst>
                  <a:outerShdw blurRad="38100" dist="38100" dir="2700000" algn="ctr" rotWithShape="0">
                    <a:schemeClr val="tx1"/>
                  </a:outerShdw>
                </a:effectLst>
              </a:rPr>
              <a:t>.” </a:t>
            </a:r>
          </a:p>
          <a:p>
            <a:r>
              <a:rPr lang="en-US" sz="3600" dirty="0">
                <a:solidFill>
                  <a:srgbClr val="F5F5F5"/>
                </a:solidFill>
                <a:effectLst>
                  <a:outerShdw blurRad="38100" dist="38100" dir="2700000" algn="ctr" rotWithShape="0">
                    <a:schemeClr val="tx1"/>
                  </a:outerShdw>
                </a:effectLst>
              </a:rPr>
              <a:t>But as we get further into the passage, we will see that there is also a </a:t>
            </a:r>
            <a:r>
              <a:rPr lang="en-US" sz="3600" b="1" i="1" dirty="0">
                <a:solidFill>
                  <a:srgbClr val="F5F5F5"/>
                </a:solidFill>
                <a:effectLst>
                  <a:outerShdw blurRad="38100" dist="38100" dir="2700000" algn="ctr" rotWithShape="0">
                    <a:schemeClr val="tx1"/>
                  </a:outerShdw>
                </a:effectLst>
              </a:rPr>
              <a:t>legal</a:t>
            </a:r>
            <a:r>
              <a:rPr lang="en-US" sz="3600" dirty="0">
                <a:solidFill>
                  <a:srgbClr val="F5F5F5"/>
                </a:solidFill>
                <a:effectLst>
                  <a:outerShdw blurRad="38100" dist="38100" dir="2700000" algn="ctr" rotWithShape="0">
                    <a:schemeClr val="tx1"/>
                  </a:outerShdw>
                </a:effectLst>
              </a:rPr>
              <a:t> dimension to this conflict, introduced by the accusation language of 12:10: the defeat of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dragon</a:t>
            </a:r>
            <a:r>
              <a:rPr lang="en-US" sz="3600" dirty="0">
                <a:solidFill>
                  <a:srgbClr val="F5F5F5"/>
                </a:solidFill>
                <a:effectLst>
                  <a:outerShdw blurRad="38100" dist="38100" dir="2700000" algn="ctr" rotWithShape="0">
                    <a:schemeClr val="tx1"/>
                  </a:outerShdw>
                </a:effectLst>
              </a:rPr>
              <a:t>” in battle coincides with the expulsion of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accuser</a:t>
            </a:r>
            <a:r>
              <a:rPr lang="en-US" sz="3600" dirty="0">
                <a:solidFill>
                  <a:srgbClr val="F5F5F5"/>
                </a:solidFill>
                <a:effectLst>
                  <a:outerShdw blurRad="38100" dist="38100" dir="2700000" algn="ctr" rotWithShape="0">
                    <a:schemeClr val="tx1"/>
                  </a:outerShdw>
                </a:effectLst>
              </a:rPr>
              <a:t>” from the heavenly court. </a:t>
            </a:r>
          </a:p>
          <a:p>
            <a:r>
              <a:rPr lang="en-US" sz="3600" dirty="0">
                <a:solidFill>
                  <a:srgbClr val="F5F5F5"/>
                </a:solidFill>
                <a:effectLst>
                  <a:outerShdw blurRad="38100" dist="38100" dir="2700000" algn="ctr" rotWithShape="0">
                    <a:schemeClr val="tx1"/>
                  </a:outerShdw>
                </a:effectLst>
              </a:rPr>
              <a:t>The Greek word for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a:t>
            </a:r>
            <a:r>
              <a:rPr lang="en-US" sz="3600" dirty="0">
                <a:solidFill>
                  <a:srgbClr val="F5F5F5"/>
                </a:solidFill>
                <a:effectLst>
                  <a:outerShdw blurRad="38100" dist="38100" dir="2700000" algn="ctr" rotWithShape="0">
                    <a:schemeClr val="tx1"/>
                  </a:outerShdw>
                </a:effectLst>
              </a:rPr>
              <a:t>” here (</a:t>
            </a:r>
            <a:r>
              <a:rPr lang="en-US" sz="3600" i="1" dirty="0" err="1">
                <a:solidFill>
                  <a:srgbClr val="F5F5F5"/>
                </a:solidFill>
                <a:effectLst>
                  <a:outerShdw blurRad="38100" dist="38100" dir="2700000" algn="ctr" rotWithShape="0">
                    <a:schemeClr val="tx1"/>
                  </a:outerShdw>
                </a:effectLst>
              </a:rPr>
              <a:t>polemos</a:t>
            </a:r>
            <a:r>
              <a:rPr lang="en-US" sz="3600" dirty="0">
                <a:solidFill>
                  <a:srgbClr val="F5F5F5"/>
                </a:solidFill>
                <a:effectLst>
                  <a:outerShdw blurRad="38100" dist="38100" dir="2700000" algn="ctr" rotWithShape="0">
                    <a:schemeClr val="tx1"/>
                  </a:outerShdw>
                </a:effectLst>
              </a:rPr>
              <a:t>) denotes armed conflict, though its range of meaning includes “strife, conflict, quarrel” (James 4:1). </a:t>
            </a:r>
          </a:p>
          <a:p>
            <a:r>
              <a:rPr lang="en-US" sz="3600" dirty="0">
                <a:solidFill>
                  <a:srgbClr val="F5F5F5"/>
                </a:solidFill>
                <a:effectLst>
                  <a:outerShdw blurRad="38100" dist="38100" dir="2700000" algn="ctr" rotWithShape="0">
                    <a:schemeClr val="tx1"/>
                  </a:outerShdw>
                </a:effectLst>
              </a:rPr>
              <a:t>Read together, the military imagery of 12:7–9 and the legal imagery of 12:10 present the angelic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a:t>
            </a:r>
            <a:r>
              <a:rPr lang="en-US" sz="3600" dirty="0">
                <a:solidFill>
                  <a:srgbClr val="F5F5F5"/>
                </a:solidFill>
                <a:effectLst>
                  <a:outerShdw blurRad="38100" dist="38100" dir="2700000" algn="ctr" rotWithShape="0">
                    <a:schemeClr val="tx1"/>
                  </a:outerShdw>
                </a:effectLst>
              </a:rPr>
              <a:t>” as, in effect, the means by which Satan is disbarred from his status as prosecutor in the court of divine justice.</a:t>
            </a:r>
          </a:p>
        </p:txBody>
      </p:sp>
    </p:spTree>
    <p:extLst>
      <p:ext uri="{BB962C8B-B14F-4D97-AF65-F5344CB8AC3E}">
        <p14:creationId xmlns:p14="http://schemas.microsoft.com/office/powerpoint/2010/main" val="28168290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AAF7B49-6415-526C-4AB1-2DC5009AB02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F842177-A8C8-0F2B-F4E6-5A0B3DC147E1}"/>
              </a:ext>
            </a:extLst>
          </p:cNvPr>
          <p:cNvSpPr>
            <a:spLocks noGrp="1"/>
          </p:cNvSpPr>
          <p:nvPr>
            <p:ph type="title"/>
          </p:nvPr>
        </p:nvSpPr>
        <p:spPr>
          <a:xfrm>
            <a:off x="0" y="1"/>
            <a:ext cx="12192000" cy="109056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Now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arose in heaven, Michael and his angels fighting against the dragon. And the dragon and his angels fought back,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he was defeated, and there was no longer any place for them in heaven.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1DC5660-39D2-81BB-EA47-3799D509178D}"/>
              </a:ext>
            </a:extLst>
          </p:cNvPr>
          <p:cNvSpPr>
            <a:spLocks noGrp="1"/>
          </p:cNvSpPr>
          <p:nvPr>
            <p:ph idx="1"/>
          </p:nvPr>
        </p:nvSpPr>
        <p:spPr>
          <a:xfrm>
            <a:off x="33556" y="1304488"/>
            <a:ext cx="12025617" cy="5553512"/>
          </a:xfrm>
        </p:spPr>
        <p:txBody>
          <a:bodyPr>
            <a:normAutofit fontScale="92500" lnSpcReduction="10000"/>
          </a:bodyPr>
          <a:lstStyle/>
          <a:p>
            <a:r>
              <a:rPr lang="en-US" sz="3600" b="1" i="1" dirty="0">
                <a:solidFill>
                  <a:srgbClr val="F5F5F5"/>
                </a:solidFill>
                <a:effectLst>
                  <a:outerShdw blurRad="38100" dist="38100" dir="2700000" algn="ctr" rotWithShape="0">
                    <a:schemeClr val="tx1"/>
                  </a:outerShdw>
                </a:effectLst>
              </a:rPr>
              <a:t>Chronologically</a:t>
            </a:r>
            <a:r>
              <a:rPr lang="en-US" sz="3600" dirty="0">
                <a:solidFill>
                  <a:srgbClr val="F5F5F5"/>
                </a:solidFill>
                <a:effectLst>
                  <a:outerShdw blurRad="38100" dist="38100" dir="2700000" algn="ctr" rotWithShape="0">
                    <a:schemeClr val="tx1"/>
                  </a:outerShdw>
                </a:effectLst>
              </a:rPr>
              <a:t>, this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a:t>
            </a:r>
            <a:r>
              <a:rPr lang="en-US" sz="3600" dirty="0">
                <a:solidFill>
                  <a:srgbClr val="F5F5F5"/>
                </a:solidFill>
                <a:effectLst>
                  <a:outerShdw blurRad="38100" dist="38100" dir="2700000" algn="ctr" rotWithShape="0">
                    <a:schemeClr val="tx1"/>
                  </a:outerShdw>
                </a:effectLst>
              </a:rPr>
              <a:t>”: </a:t>
            </a:r>
          </a:p>
          <a:p>
            <a:pPr lvl="1"/>
            <a:r>
              <a:rPr lang="en-US" sz="3200" b="1" i="1" dirty="0">
                <a:solidFill>
                  <a:srgbClr val="F5F5F5"/>
                </a:solidFill>
                <a:effectLst>
                  <a:outerShdw blurRad="38100" dist="38100" dir="2700000" algn="ctr" rotWithShape="0">
                    <a:schemeClr val="tx1"/>
                  </a:outerShdw>
                </a:effectLst>
              </a:rPr>
              <a:t>Follows</a:t>
            </a:r>
            <a:r>
              <a:rPr lang="en-US" sz="3200" dirty="0">
                <a:solidFill>
                  <a:srgbClr val="F5F5F5"/>
                </a:solidFill>
                <a:effectLst>
                  <a:outerShdw blurRad="38100" dist="38100" dir="2700000" algn="ctr" rotWithShape="0">
                    <a:schemeClr val="tx1"/>
                  </a:outerShdw>
                </a:effectLst>
              </a:rPr>
              <a:t> Christ’s glorification at the ascension (AD 30) </a:t>
            </a:r>
          </a:p>
          <a:p>
            <a:pPr lvl="1"/>
            <a:r>
              <a:rPr lang="en-US" sz="3200" dirty="0">
                <a:solidFill>
                  <a:srgbClr val="F5F5F5"/>
                </a:solidFill>
                <a:effectLst>
                  <a:outerShdw blurRad="38100" dist="38100" dir="2700000" algn="ctr" rotWithShape="0">
                    <a:schemeClr val="tx1"/>
                  </a:outerShdw>
                </a:effectLst>
              </a:rPr>
              <a:t>But </a:t>
            </a:r>
            <a:r>
              <a:rPr lang="en-US" sz="3200" b="1" i="1" dirty="0">
                <a:solidFill>
                  <a:srgbClr val="F5F5F5"/>
                </a:solidFill>
                <a:effectLst>
                  <a:outerShdw blurRad="38100" dist="38100" dir="2700000" algn="ctr" rotWithShape="0">
                    <a:schemeClr val="tx1"/>
                  </a:outerShdw>
                </a:effectLst>
              </a:rPr>
              <a:t>precedes</a:t>
            </a:r>
            <a:r>
              <a:rPr lang="en-US" sz="3200" dirty="0">
                <a:solidFill>
                  <a:srgbClr val="F5F5F5"/>
                </a:solidFill>
                <a:effectLst>
                  <a:outerShdw blurRad="38100" dist="38100" dir="2700000" algn="ctr" rotWithShape="0">
                    <a:schemeClr val="tx1"/>
                  </a:outerShdw>
                </a:effectLst>
              </a:rPr>
              <a:t> the 1,260 days (3 ½ years) of the Jewish War (12:6) </a:t>
            </a:r>
          </a:p>
          <a:p>
            <a:r>
              <a:rPr lang="en-US" sz="3600" dirty="0">
                <a:solidFill>
                  <a:srgbClr val="F5F5F5"/>
                </a:solidFill>
                <a:effectLst>
                  <a:outerShdw blurRad="38100" dist="38100" dir="2700000" algn="ctr" rotWithShape="0">
                    <a:schemeClr val="tx1"/>
                  </a:outerShdw>
                </a:effectLst>
              </a:rPr>
              <a:t>As we have discussed in earlier sections: </a:t>
            </a:r>
          </a:p>
          <a:p>
            <a:pPr lvl="1"/>
            <a:r>
              <a:rPr lang="en-US" sz="3200" dirty="0">
                <a:solidFill>
                  <a:srgbClr val="F5F5F5"/>
                </a:solidFill>
                <a:effectLst>
                  <a:outerShdw blurRad="38100" dist="38100" dir="2700000" algn="ctr" rotWithShape="0">
                    <a:schemeClr val="tx1"/>
                  </a:outerShdw>
                </a:effectLst>
              </a:rPr>
              <a:t>Christ received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all authority in heaven and on earth</a:t>
            </a:r>
            <a:r>
              <a:rPr lang="en-US" sz="3200" dirty="0">
                <a:solidFill>
                  <a:srgbClr val="F5F5F5"/>
                </a:solidFill>
                <a:effectLst>
                  <a:outerShdw blurRad="38100" dist="38100" dir="2700000" algn="ctr" rotWithShape="0">
                    <a:schemeClr val="tx1"/>
                  </a:outerShdw>
                </a:effectLst>
              </a:rPr>
              <a:t>” at his resurrection and ascension (Matthew 28:18; Romans 1:4; Philippians 2:9–11) and with that authority 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disarmed the rulers and authorities</a:t>
            </a:r>
            <a:r>
              <a:rPr lang="en-US" sz="3200" dirty="0">
                <a:solidFill>
                  <a:srgbClr val="F5F5F5"/>
                </a:solidFill>
                <a:effectLst>
                  <a:outerShdw blurRad="38100" dist="38100" dir="2700000" algn="ctr" rotWithShape="0">
                    <a:schemeClr val="tx1"/>
                  </a:outerShdw>
                </a:effectLst>
              </a:rPr>
              <a:t>” (Colossians 2:15). </a:t>
            </a:r>
          </a:p>
          <a:p>
            <a:pPr lvl="1"/>
            <a:r>
              <a:rPr lang="en-US" sz="3200" dirty="0">
                <a:solidFill>
                  <a:srgbClr val="F5F5F5"/>
                </a:solidFill>
                <a:effectLst>
                  <a:outerShdw blurRad="38100" dist="38100" dir="2700000" algn="ctr" rotWithShape="0">
                    <a:schemeClr val="tx1"/>
                  </a:outerShdw>
                </a:effectLst>
              </a:rPr>
              <a:t>But the full </a:t>
            </a:r>
            <a:r>
              <a:rPr lang="en-US" sz="3200" b="1" i="1" dirty="0">
                <a:solidFill>
                  <a:srgbClr val="F5F5F5"/>
                </a:solidFill>
                <a:effectLst>
                  <a:outerShdw blurRad="38100" dist="38100" dir="2700000" algn="ctr" rotWithShape="0">
                    <a:schemeClr val="tx1"/>
                  </a:outerShdw>
                </a:effectLst>
              </a:rPr>
              <a:t>visible</a:t>
            </a:r>
            <a:r>
              <a:rPr lang="en-US" sz="3200" dirty="0">
                <a:solidFill>
                  <a:srgbClr val="F5F5F5"/>
                </a:solidFill>
                <a:effectLst>
                  <a:outerShdw blurRad="38100" dist="38100" dir="2700000" algn="ctr" rotWithShape="0">
                    <a:schemeClr val="tx1"/>
                  </a:outerShdw>
                </a:effectLst>
              </a:rPr>
              <a:t> proof of Christ’s authority </a:t>
            </a:r>
            <a:r>
              <a:rPr lang="en-US" sz="3200" b="1" i="1" dirty="0">
                <a:solidFill>
                  <a:srgbClr val="F5F5F5"/>
                </a:solidFill>
                <a:effectLst>
                  <a:outerShdw blurRad="38100" dist="38100" dir="2700000" algn="ctr" rotWithShape="0">
                    <a:schemeClr val="tx1"/>
                  </a:outerShdw>
                </a:effectLst>
              </a:rPr>
              <a:t>on earth </a:t>
            </a:r>
            <a:r>
              <a:rPr lang="en-US" sz="3200" dirty="0">
                <a:solidFill>
                  <a:srgbClr val="F5F5F5"/>
                </a:solidFill>
                <a:effectLst>
                  <a:outerShdw blurRad="38100" dist="38100" dir="2700000" algn="ctr" rotWithShape="0">
                    <a:schemeClr val="tx1"/>
                  </a:outerShdw>
                </a:effectLst>
              </a:rPr>
              <a:t>was delayed until the overthrow of the church’s first enemy, Israel – as evidenced by Jesus’ statement that some of his hearers would not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taste death until they see the kingdom of God after it has come with power</a:t>
            </a:r>
            <a:r>
              <a:rPr lang="en-US" sz="3200" dirty="0">
                <a:solidFill>
                  <a:srgbClr val="F5F5F5"/>
                </a:solidFill>
                <a:effectLst>
                  <a:outerShdw blurRad="38100" dist="38100" dir="2700000" algn="ctr" rotWithShape="0">
                    <a:schemeClr val="tx1"/>
                  </a:outerShdw>
                </a:effectLst>
              </a:rPr>
              <a:t>” (Mark 9:1) – this took place 40 years later in AD 70. </a:t>
            </a:r>
          </a:p>
        </p:txBody>
      </p:sp>
    </p:spTree>
    <p:extLst>
      <p:ext uri="{BB962C8B-B14F-4D97-AF65-F5344CB8AC3E}">
        <p14:creationId xmlns:p14="http://schemas.microsoft.com/office/powerpoint/2010/main" val="27297523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6709B32-3768-5D0A-7E49-A513E6525D1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58B677A-69C9-9BB8-E131-EEE10967F7D7}"/>
              </a:ext>
            </a:extLst>
          </p:cNvPr>
          <p:cNvSpPr>
            <a:spLocks noGrp="1"/>
          </p:cNvSpPr>
          <p:nvPr>
            <p:ph type="title"/>
          </p:nvPr>
        </p:nvSpPr>
        <p:spPr>
          <a:xfrm>
            <a:off x="0" y="0"/>
            <a:ext cx="12192000" cy="108217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Now war arose in heaven,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Michael</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his angels fighting against the dragon. And the dragon and his angels fought back,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he was defeated, and there was no longer any place for them in heaven.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699AE3C-72E8-E32F-D696-8589F48902B2}"/>
              </a:ext>
            </a:extLst>
          </p:cNvPr>
          <p:cNvSpPr>
            <a:spLocks noGrp="1"/>
          </p:cNvSpPr>
          <p:nvPr>
            <p:ph idx="1"/>
          </p:nvPr>
        </p:nvSpPr>
        <p:spPr>
          <a:xfrm>
            <a:off x="0" y="1191237"/>
            <a:ext cx="12138870" cy="5666763"/>
          </a:xfrm>
        </p:spPr>
        <p:txBody>
          <a:bodyPr>
            <a:normAutofit/>
          </a:bodyPr>
          <a:lstStyle/>
          <a:p>
            <a:r>
              <a:rPr lang="en-US" dirty="0">
                <a:solidFill>
                  <a:srgbClr val="F5F5F5"/>
                </a:solidFill>
                <a:effectLst>
                  <a:outerShdw blurRad="38100" dist="38100" dir="2700000" algn="ctr" rotWithShape="0">
                    <a:schemeClr val="tx1"/>
                  </a:outerShdw>
                </a:effectLst>
              </a:rPr>
              <a:t>“</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Michael</a:t>
            </a:r>
            <a:r>
              <a:rPr lang="en-US" dirty="0">
                <a:solidFill>
                  <a:srgbClr val="F5F5F5"/>
                </a:solidFill>
                <a:effectLst>
                  <a:outerShdw blurRad="38100" dist="38100" dir="2700000" algn="ctr" rotWithShape="0">
                    <a:schemeClr val="tx1"/>
                  </a:outerShdw>
                </a:effectLst>
              </a:rPr>
              <a:t>” – I was surprised to discover that a </a:t>
            </a:r>
            <a:r>
              <a:rPr lang="en-US" b="1" i="1" dirty="0">
                <a:solidFill>
                  <a:srgbClr val="F5F5F5"/>
                </a:solidFill>
                <a:effectLst>
                  <a:outerShdw blurRad="38100" dist="38100" dir="2700000" algn="ctr" rotWithShape="0">
                    <a:schemeClr val="tx1"/>
                  </a:outerShdw>
                </a:effectLst>
              </a:rPr>
              <a:t>number</a:t>
            </a:r>
            <a:r>
              <a:rPr lang="en-US" dirty="0">
                <a:solidFill>
                  <a:srgbClr val="F5F5F5"/>
                </a:solidFill>
                <a:effectLst>
                  <a:outerShdw blurRad="38100" dist="38100" dir="2700000" algn="ctr" rotWithShape="0">
                    <a:schemeClr val="tx1"/>
                  </a:outerShdw>
                </a:effectLst>
              </a:rPr>
              <a:t> of commentators – including several well-known older theologians (such as Calvin, Gill, and Matthew Henry) along with almost </a:t>
            </a:r>
            <a:r>
              <a:rPr lang="en-US" b="1" i="1" dirty="0">
                <a:solidFill>
                  <a:srgbClr val="F5F5F5"/>
                </a:solidFill>
                <a:effectLst>
                  <a:outerShdw blurRad="38100" dist="38100" dir="2700000" algn="ctr" rotWithShape="0">
                    <a:schemeClr val="tx1"/>
                  </a:outerShdw>
                </a:effectLst>
              </a:rPr>
              <a:t>all</a:t>
            </a:r>
            <a:r>
              <a:rPr lang="en-US" dirty="0">
                <a:solidFill>
                  <a:srgbClr val="F5F5F5"/>
                </a:solidFill>
                <a:effectLst>
                  <a:outerShdw blurRad="38100" dist="38100" dir="2700000" algn="ctr" rotWithShape="0">
                    <a:schemeClr val="tx1"/>
                  </a:outerShdw>
                </a:effectLst>
              </a:rPr>
              <a:t> my preterist commentaries (including Gentry), argue that </a:t>
            </a:r>
            <a:r>
              <a:rPr lang="en-US" b="1" i="1" dirty="0">
                <a:solidFill>
                  <a:srgbClr val="F5F5F5"/>
                </a:solidFill>
                <a:effectLst>
                  <a:outerShdw blurRad="38100" dist="38100" dir="2700000" algn="ctr" rotWithShape="0">
                    <a:schemeClr val="tx1"/>
                  </a:outerShdw>
                </a:effectLst>
              </a:rPr>
              <a:t>every</a:t>
            </a:r>
            <a:r>
              <a:rPr lang="en-US" dirty="0">
                <a:solidFill>
                  <a:srgbClr val="F5F5F5"/>
                </a:solidFill>
                <a:effectLst>
                  <a:outerShdw blurRad="38100" dist="38100" dir="2700000" algn="ctr" rotWithShape="0">
                    <a:schemeClr val="tx1"/>
                  </a:outerShdw>
                </a:effectLst>
              </a:rPr>
              <a:t> place where the scriptures refer to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Michael</a:t>
            </a:r>
            <a:r>
              <a:rPr lang="en-US" dirty="0">
                <a:solidFill>
                  <a:srgbClr val="F5F5F5"/>
                </a:solidFill>
                <a:effectLst>
                  <a:outerShdw blurRad="38100" dist="38100" dir="2700000" algn="ctr" rotWithShape="0">
                    <a:schemeClr val="tx1"/>
                  </a:outerShdw>
                </a:effectLst>
              </a:rPr>
              <a:t>” the angelic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prince</a:t>
            </a:r>
            <a:r>
              <a:rPr lang="en-US" dirty="0">
                <a:solidFill>
                  <a:srgbClr val="F5F5F5"/>
                </a:solidFill>
                <a:effectLst>
                  <a:outerShdw blurRad="38100" dist="38100" dir="2700000" algn="ctr" rotWithShape="0">
                    <a:schemeClr val="tx1"/>
                  </a:outerShdw>
                </a:effectLst>
              </a:rPr>
              <a:t>” or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archangel</a:t>
            </a:r>
            <a:r>
              <a:rPr lang="en-US" dirty="0">
                <a:solidFill>
                  <a:srgbClr val="F5F5F5"/>
                </a:solidFill>
                <a:effectLst>
                  <a:outerShdw blurRad="38100" dist="38100" dir="2700000" algn="ctr" rotWithShape="0">
                    <a:schemeClr val="tx1"/>
                  </a:outerShdw>
                </a:effectLst>
              </a:rPr>
              <a:t>” (cf. Dan 10:13, 21; 12:1; Jude 1:9) is, in fact, a reference to the preincarnate or exalted Christ manifesting himself in angelic form! </a:t>
            </a:r>
          </a:p>
          <a:p>
            <a:r>
              <a:rPr lang="en-US" dirty="0">
                <a:solidFill>
                  <a:srgbClr val="F5F5F5"/>
                </a:solidFill>
                <a:effectLst>
                  <a:outerShdw blurRad="38100" dist="38100" dir="2700000" algn="ctr" rotWithShape="0">
                    <a:schemeClr val="tx1"/>
                  </a:outerShdw>
                </a:effectLst>
              </a:rPr>
              <a:t>But after an extensive review, I do not find the arguments for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Michael</a:t>
            </a:r>
            <a:r>
              <a:rPr lang="en-US" dirty="0">
                <a:solidFill>
                  <a:srgbClr val="F5F5F5"/>
                </a:solidFill>
                <a:effectLst>
                  <a:outerShdw blurRad="38100" dist="38100" dir="2700000" algn="ctr" rotWithShape="0">
                    <a:schemeClr val="tx1"/>
                  </a:outerShdw>
                </a:effectLst>
              </a:rPr>
              <a:t>” as an angelic manifestation of Christ here (and elsewhere) to be very persuasive.</a:t>
            </a:r>
          </a:p>
          <a:p>
            <a:r>
              <a:rPr lang="en-US" dirty="0">
                <a:solidFill>
                  <a:srgbClr val="F5F5F5"/>
                </a:solidFill>
                <a:effectLst>
                  <a:outerShdw blurRad="38100" dist="38100" dir="2700000" algn="ctr" rotWithShape="0">
                    <a:schemeClr val="tx1"/>
                  </a:outerShdw>
                </a:effectLst>
              </a:rPr>
              <a:t>Instead, I agree with the vast majority of contemporary and historical commentators (including Bleek, Stuart, Morris, Mounce, Beale, Aune, and Brighton) who maintain the traditional view that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Michael</a:t>
            </a:r>
            <a:r>
              <a:rPr lang="en-US" dirty="0">
                <a:solidFill>
                  <a:srgbClr val="F5F5F5"/>
                </a:solidFill>
                <a:effectLst>
                  <a:outerShdw blurRad="38100" dist="38100" dir="2700000" algn="ctr" rotWithShape="0">
                    <a:schemeClr val="tx1"/>
                  </a:outerShdw>
                </a:effectLst>
              </a:rPr>
              <a:t>” is, as you would expect, an angelic being (specifically an archangel, as referenced in Jude 9), serving as a heavenly defender or prince of God's people.</a:t>
            </a:r>
          </a:p>
          <a:p>
            <a:endParaRPr lang="en-US" dirty="0">
              <a:solidFill>
                <a:srgbClr val="F5F5F5"/>
              </a:solidFill>
              <a:effectLst>
                <a:outerShdw blurRad="38100" dist="38100" dir="2700000" algn="ctr" rotWithShape="0">
                  <a:schemeClr val="tx1"/>
                </a:outerShdw>
              </a:effectLst>
            </a:endParaRPr>
          </a:p>
          <a:p>
            <a:endParaRPr lang="en-US" sz="27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0230516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4A35AD3-4668-F9D1-DF52-F6A1B79D96D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8485507-8E7B-9BB4-29F4-4EF9FA5795B8}"/>
              </a:ext>
            </a:extLst>
          </p:cNvPr>
          <p:cNvSpPr>
            <a:spLocks noGrp="1"/>
          </p:cNvSpPr>
          <p:nvPr>
            <p:ph type="title"/>
          </p:nvPr>
        </p:nvSpPr>
        <p:spPr>
          <a:xfrm>
            <a:off x="0" y="0"/>
            <a:ext cx="12192000" cy="109056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Now war arose in heaven,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Michael and his angels fighting against the dragon. And the dragon and his angels fought back</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but he was defeated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there was no longer any place for them in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281FAEC-EE4B-10AA-47CB-6E7031330A57}"/>
              </a:ext>
            </a:extLst>
          </p:cNvPr>
          <p:cNvSpPr>
            <a:spLocks noGrp="1"/>
          </p:cNvSpPr>
          <p:nvPr>
            <p:ph idx="1"/>
          </p:nvPr>
        </p:nvSpPr>
        <p:spPr>
          <a:xfrm>
            <a:off x="33556" y="1371600"/>
            <a:ext cx="12025617" cy="5486399"/>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Michael and his angels [are] fighting against the dragon. And the dragon and his angels fought back</a:t>
            </a:r>
            <a:r>
              <a:rPr lang="en-US" sz="3600" dirty="0">
                <a:solidFill>
                  <a:srgbClr val="F5F5F5"/>
                </a:solidFill>
                <a:effectLst>
                  <a:outerShdw blurRad="38100" dist="38100" dir="2700000" algn="ctr" rotWithShape="0">
                    <a:schemeClr val="tx1"/>
                  </a:outerShdw>
                </a:effectLst>
              </a:rPr>
              <a:t>” but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dragon and his angels</a:t>
            </a:r>
            <a:r>
              <a:rPr lang="en-US" sz="3600" dirty="0">
                <a:solidFill>
                  <a:srgbClr val="F5F5F5"/>
                </a:solidFill>
                <a:effectLst>
                  <a:outerShdw blurRad="38100" dist="38100" dir="2700000" algn="ctr" rotWithShape="0">
                    <a:schemeClr val="tx1"/>
                  </a:outerShdw>
                </a:effectLst>
              </a:rPr>
              <a:t>” are “</a:t>
            </a:r>
            <a:r>
              <a:rPr lang="en-US" sz="36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defeated</a:t>
            </a:r>
            <a:r>
              <a:rPr lang="en-US" sz="3600" dirty="0">
                <a:solidFill>
                  <a:srgbClr val="F5F5F5"/>
                </a:solidFill>
                <a:effectLst>
                  <a:outerShdw blurRad="38100" dist="38100" dir="2700000" algn="ctr" rotWithShape="0">
                    <a:schemeClr val="tx1"/>
                  </a:outerShdw>
                </a:effectLst>
              </a:rPr>
              <a:t>”! </a:t>
            </a:r>
          </a:p>
          <a:p>
            <a:r>
              <a:rPr lang="en-US" sz="3600" dirty="0">
                <a:solidFill>
                  <a:srgbClr val="F5F5F5"/>
                </a:solidFill>
                <a:effectLst>
                  <a:outerShdw blurRad="38100" dist="38100" dir="2700000" algn="ctr" rotWithShape="0">
                    <a:schemeClr val="tx1"/>
                  </a:outerShdw>
                </a:effectLst>
              </a:rPr>
              <a:t>Their defeat means that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there was no longer any place for them in heaven</a:t>
            </a:r>
            <a:r>
              <a:rPr lang="en-US" sz="3600" dirty="0">
                <a:solidFill>
                  <a:srgbClr val="F5F5F5"/>
                </a:solidFill>
                <a:effectLst>
                  <a:outerShdw blurRad="38100" dist="38100" dir="2700000" algn="ctr" rotWithShape="0">
                    <a:schemeClr val="tx1"/>
                  </a:outerShdw>
                </a:effectLst>
              </a:rPr>
              <a:t>”, particularly before God’s judicial throne.</a:t>
            </a:r>
          </a:p>
          <a:p>
            <a:r>
              <a:rPr lang="en-US" sz="3600" dirty="0">
                <a:solidFill>
                  <a:srgbClr val="F5F5F5"/>
                </a:solidFill>
                <a:effectLst>
                  <a:outerShdw blurRad="38100" dist="38100" dir="2700000" algn="ctr" rotWithShape="0">
                    <a:schemeClr val="tx1"/>
                  </a:outerShdw>
                </a:effectLst>
              </a:rPr>
              <a:t>Previously, Satan could appear before the throne of God as an accuser of God’s servants. </a:t>
            </a:r>
          </a:p>
          <a:p>
            <a:r>
              <a:rPr lang="en-US" sz="3600" dirty="0">
                <a:solidFill>
                  <a:srgbClr val="F5F5F5"/>
                </a:solidFill>
                <a:effectLst>
                  <a:outerShdw blurRad="38100" dist="38100" dir="2700000" algn="ctr" rotWithShape="0">
                    <a:schemeClr val="tx1"/>
                  </a:outerShdw>
                </a:effectLst>
              </a:rPr>
              <a:t>For example, we can see where he challenged Job’s integrity and stood ready to accuse Joshua the high priest (Job 1:6–12; 2:1–6; Zechariah 3:1–2). </a:t>
            </a:r>
          </a:p>
          <a:p>
            <a:r>
              <a:rPr lang="en-US" sz="3600" dirty="0">
                <a:solidFill>
                  <a:srgbClr val="F5F5F5"/>
                </a:solidFill>
                <a:effectLst>
                  <a:outerShdw blurRad="38100" dist="38100" dir="2700000" algn="ctr" rotWithShape="0">
                    <a:schemeClr val="tx1"/>
                  </a:outerShdw>
                </a:effectLst>
              </a:rPr>
              <a:t>The vision now announces the termination of that prosecuting position. </a:t>
            </a:r>
          </a:p>
          <a:p>
            <a:r>
              <a:rPr lang="en-US" sz="3600" dirty="0">
                <a:solidFill>
                  <a:srgbClr val="F5F5F5"/>
                </a:solidFill>
                <a:effectLst>
                  <a:outerShdw blurRad="38100" dist="38100" dir="2700000" algn="ctr" rotWithShape="0">
                    <a:schemeClr val="tx1"/>
                  </a:outerShdw>
                </a:effectLst>
              </a:rPr>
              <a:t>Christ’s completed redemption answers the charges against his people.</a:t>
            </a:r>
          </a:p>
          <a:p>
            <a:r>
              <a:rPr lang="en-US" sz="3600" dirty="0">
                <a:solidFill>
                  <a:srgbClr val="F5F5F5"/>
                </a:solidFill>
                <a:effectLst>
                  <a:outerShdw blurRad="38100" dist="38100" dir="2700000" algn="ctr" rotWithShape="0">
                    <a:schemeClr val="tx1"/>
                  </a:outerShdw>
                </a:effectLst>
              </a:rPr>
              <a:t>This is especially appropriate because in the </a:t>
            </a:r>
            <a:r>
              <a:rPr lang="en-US" sz="3600" b="1" i="1" dirty="0">
                <a:solidFill>
                  <a:srgbClr val="F5F5F5"/>
                </a:solidFill>
                <a:effectLst>
                  <a:outerShdw blurRad="38100" dist="38100" dir="2700000" algn="ctr" rotWithShape="0">
                    <a:schemeClr val="tx1"/>
                  </a:outerShdw>
                </a:effectLst>
              </a:rPr>
              <a:t>preceding</a:t>
            </a:r>
            <a:r>
              <a:rPr lang="en-US" sz="3600" dirty="0">
                <a:solidFill>
                  <a:srgbClr val="F5F5F5"/>
                </a:solidFill>
                <a:effectLst>
                  <a:outerShdw blurRad="38100" dist="38100" dir="2700000" algn="ctr" rotWithShape="0">
                    <a:schemeClr val="tx1"/>
                  </a:outerShdw>
                </a:effectLst>
              </a:rPr>
              <a:t> scene (Rev 12:5) we saw that Christ was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caught [or taken] up</a:t>
            </a:r>
            <a:r>
              <a:rPr lang="en-US" sz="3600" dirty="0">
                <a:solidFill>
                  <a:srgbClr val="F5F5F5"/>
                </a:solidFill>
                <a:effectLst>
                  <a:outerShdw blurRad="38100" dist="38100" dir="2700000" algn="ctr" rotWithShape="0">
                    <a:schemeClr val="tx1"/>
                  </a:outerShdw>
                </a:effectLst>
              </a:rPr>
              <a:t>” to God’s throne (in his ascension). </a:t>
            </a:r>
          </a:p>
          <a:p>
            <a:r>
              <a:rPr lang="en-US" sz="3600" dirty="0">
                <a:solidFill>
                  <a:srgbClr val="F5F5F5"/>
                </a:solidFill>
                <a:effectLst>
                  <a:outerShdw blurRad="38100" dist="38100" dir="2700000" algn="ctr" rotWithShape="0">
                    <a:schemeClr val="tx1"/>
                  </a:outerShdw>
                </a:effectLst>
              </a:rPr>
              <a:t>So that the exalted Savior now exercises his authority from the throne of God, the place where Satan </a:t>
            </a:r>
            <a:r>
              <a:rPr lang="en-US" sz="3600" b="1" i="1" dirty="0">
                <a:solidFill>
                  <a:srgbClr val="F5F5F5"/>
                </a:solidFill>
                <a:effectLst>
                  <a:outerShdw blurRad="38100" dist="38100" dir="2700000" algn="ctr" rotWithShape="0">
                    <a:schemeClr val="tx1"/>
                  </a:outerShdw>
                </a:effectLst>
              </a:rPr>
              <a:t>formerly</a:t>
            </a:r>
            <a:r>
              <a:rPr lang="en-US" sz="3600" dirty="0">
                <a:solidFill>
                  <a:srgbClr val="F5F5F5"/>
                </a:solidFill>
                <a:effectLst>
                  <a:outerShdw blurRad="38100" dist="38100" dir="2700000" algn="ctr" rotWithShape="0">
                    <a:schemeClr val="tx1"/>
                  </a:outerShdw>
                </a:effectLst>
              </a:rPr>
              <a:t> brought accusations. </a:t>
            </a:r>
          </a:p>
          <a:p>
            <a:endParaRPr lang="en-US" sz="36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6817559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6784548-CADC-225E-4483-B7C07A0CF61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7BA57E6-4D0C-A41A-0D86-900BF0A3D2C7}"/>
              </a:ext>
            </a:extLst>
          </p:cNvPr>
          <p:cNvSpPr>
            <a:spLocks noGrp="1"/>
          </p:cNvSpPr>
          <p:nvPr>
            <p:ph type="title"/>
          </p:nvPr>
        </p:nvSpPr>
        <p:spPr>
          <a:xfrm>
            <a:off x="0" y="0"/>
            <a:ext cx="12192000" cy="109056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Now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 arose in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Michael and his angels fighting against the dragon. And the dragon and his angels fought back,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he was defeated, and there was no longer any place for them in heaven.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66C41AD-4165-7B69-45E4-2FB2079E9E2B}"/>
              </a:ext>
            </a:extLst>
          </p:cNvPr>
          <p:cNvSpPr>
            <a:spLocks noGrp="1"/>
          </p:cNvSpPr>
          <p:nvPr>
            <p:ph idx="1"/>
          </p:nvPr>
        </p:nvSpPr>
        <p:spPr>
          <a:xfrm>
            <a:off x="33556" y="1258348"/>
            <a:ext cx="12025617" cy="5599651"/>
          </a:xfrm>
        </p:spPr>
        <p:txBody>
          <a:bodyPr>
            <a:normAutofit/>
          </a:bodyPr>
          <a:lstStyle/>
          <a:p>
            <a:r>
              <a:rPr lang="en-US" sz="3600" dirty="0">
                <a:solidFill>
                  <a:srgbClr val="F5F5F5"/>
                </a:solidFill>
                <a:effectLst>
                  <a:outerShdw blurRad="38100" dist="38100" dir="2700000" algn="ctr" rotWithShape="0">
                    <a:schemeClr val="tx1"/>
                  </a:outerShdw>
                </a:effectLst>
              </a:rPr>
              <a:t>Jesus Christ, the one who died and rose for believers, also </a:t>
            </a:r>
            <a:r>
              <a:rPr lang="en-US" sz="3600" b="1" i="1" dirty="0">
                <a:solidFill>
                  <a:srgbClr val="F5F5F5"/>
                </a:solidFill>
                <a:effectLst>
                  <a:outerShdw blurRad="38100" dist="38100" dir="2700000" algn="ctr" rotWithShape="0">
                    <a:schemeClr val="tx1"/>
                  </a:outerShdw>
                </a:effectLst>
              </a:rPr>
              <a:t>intercedes</a:t>
            </a:r>
            <a:r>
              <a:rPr lang="en-US" sz="3600" dirty="0">
                <a:solidFill>
                  <a:srgbClr val="F5F5F5"/>
                </a:solidFill>
                <a:effectLst>
                  <a:outerShdw blurRad="38100" dist="38100" dir="2700000" algn="ctr" rotWithShape="0">
                    <a:schemeClr val="tx1"/>
                  </a:outerShdw>
                </a:effectLst>
              </a:rPr>
              <a:t> for them, making their condemnation impossible:</a:t>
            </a:r>
          </a:p>
          <a:p>
            <a:pPr lvl="1"/>
            <a:r>
              <a:rPr lang="en-US" sz="3200" dirty="0">
                <a:solidFill>
                  <a:srgbClr val="F5F5F5"/>
                </a:solidFill>
                <a:effectLst>
                  <a:outerShdw blurRad="38100" dist="38100" dir="2700000" algn="ctr" rotWithShape="0">
                    <a:schemeClr val="tx1"/>
                  </a:outerShdw>
                </a:effectLst>
              </a:rPr>
              <a:t>“</a:t>
            </a:r>
            <a:r>
              <a:rPr lang="en-US" sz="33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shall bring any charge against God's elect? It is God who justifies. Who is to condemn? Christ Jesus is the one who died—more than that, who was raised – </a:t>
            </a:r>
            <a:r>
              <a:rPr lang="en-US" sz="33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is at the right hand of God</a:t>
            </a:r>
            <a:r>
              <a:rPr lang="en-US" sz="33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who indeed is interceding for us</a:t>
            </a:r>
            <a:r>
              <a:rPr lang="en-US" sz="3200" dirty="0">
                <a:solidFill>
                  <a:srgbClr val="F5F5F5"/>
                </a:solidFill>
                <a:effectLst>
                  <a:outerShdw blurRad="38100" dist="38100" dir="2700000" algn="ctr" rotWithShape="0">
                    <a:schemeClr val="tx1"/>
                  </a:outerShdw>
                </a:effectLst>
              </a:rPr>
              <a:t>.” (Romans 8:33–34)</a:t>
            </a:r>
          </a:p>
          <a:p>
            <a:pPr lvl="1"/>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Consequently, he is able to save to the uttermost those who draw near to God through him, since he always lives to make intercession for them</a:t>
            </a:r>
            <a:r>
              <a:rPr lang="en-US" sz="3200" dirty="0">
                <a:solidFill>
                  <a:srgbClr val="F5F5F5"/>
                </a:solidFill>
                <a:effectLst>
                  <a:outerShdw blurRad="38100" dist="38100" dir="2700000" algn="ctr" rotWithShape="0">
                    <a:schemeClr val="tx1"/>
                  </a:outerShdw>
                </a:effectLst>
              </a:rPr>
              <a:t>.” (Hebrews 7:25)</a:t>
            </a:r>
          </a:p>
        </p:txBody>
      </p:sp>
    </p:spTree>
    <p:extLst>
      <p:ext uri="{BB962C8B-B14F-4D97-AF65-F5344CB8AC3E}">
        <p14:creationId xmlns:p14="http://schemas.microsoft.com/office/powerpoint/2010/main" val="36794970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DDA4E93-B400-2DEB-F6C3-A41B859B619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FCCB8BD-F790-A262-368F-D50F79B54C24}"/>
              </a:ext>
            </a:extLst>
          </p:cNvPr>
          <p:cNvSpPr>
            <a:spLocks noGrp="1"/>
          </p:cNvSpPr>
          <p:nvPr>
            <p:ph type="title"/>
          </p:nvPr>
        </p:nvSpPr>
        <p:spPr>
          <a:xfrm>
            <a:off x="0" y="0"/>
            <a:ext cx="12192000" cy="109056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Now war arose in heaven, Michael and his angels fighting against the dragon. And the dragon and his angels fought back,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but he was defeated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there was no longer any place for them in heaven.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7E66F69-451B-877A-0CB2-D4FF09741D24}"/>
              </a:ext>
            </a:extLst>
          </p:cNvPr>
          <p:cNvSpPr>
            <a:spLocks noGrp="1"/>
          </p:cNvSpPr>
          <p:nvPr>
            <p:ph idx="1"/>
          </p:nvPr>
        </p:nvSpPr>
        <p:spPr>
          <a:xfrm>
            <a:off x="33556" y="1258348"/>
            <a:ext cx="12025617" cy="5599651"/>
          </a:xfrm>
        </p:spPr>
        <p:txBody>
          <a:bodyPr>
            <a:normAutofit fontScale="85000" lnSpcReduction="20000"/>
          </a:bodyPr>
          <a:lstStyle/>
          <a:p>
            <a:r>
              <a:rPr lang="en-US" sz="3600" dirty="0">
                <a:solidFill>
                  <a:srgbClr val="F5F5F5"/>
                </a:solidFill>
                <a:effectLst>
                  <a:outerShdw blurRad="38100" dist="38100" dir="2700000" algn="ctr" rotWithShape="0">
                    <a:schemeClr val="tx1"/>
                  </a:outerShdw>
                </a:effectLst>
              </a:rPr>
              <a:t>Satan’s defeat does not mean that he ceases to exist or immediately loses every opportunity to do evil. </a:t>
            </a:r>
          </a:p>
          <a:p>
            <a:r>
              <a:rPr lang="en-US" sz="3600" dirty="0">
                <a:solidFill>
                  <a:srgbClr val="F5F5F5"/>
                </a:solidFill>
                <a:effectLst>
                  <a:outerShdw blurRad="38100" dist="38100" dir="2700000" algn="ctr" rotWithShape="0">
                    <a:schemeClr val="tx1"/>
                  </a:outerShdw>
                </a:effectLst>
              </a:rPr>
              <a:t>It means that he is denied the heavenly standing from which he previously challenged the acceptance of God’s people.</a:t>
            </a:r>
          </a:p>
          <a:p>
            <a:r>
              <a:rPr lang="en-US" sz="3600" dirty="0">
                <a:solidFill>
                  <a:srgbClr val="F5F5F5"/>
                </a:solidFill>
                <a:effectLst>
                  <a:outerShdw blurRad="38100" dist="38100" dir="2700000" algn="ctr" rotWithShape="0">
                    <a:schemeClr val="tx1"/>
                  </a:outerShdw>
                </a:effectLst>
              </a:rPr>
              <a:t>Christ’s authority over demons during his earthly ministry </a:t>
            </a:r>
            <a:r>
              <a:rPr lang="en-US" sz="3600" b="1" i="1" dirty="0">
                <a:solidFill>
                  <a:srgbClr val="F5F5F5"/>
                </a:solidFill>
                <a:effectLst>
                  <a:outerShdw blurRad="38100" dist="38100" dir="2700000" algn="ctr" rotWithShape="0">
                    <a:schemeClr val="tx1"/>
                  </a:outerShdw>
                </a:effectLst>
              </a:rPr>
              <a:t>anticipated</a:t>
            </a:r>
            <a:r>
              <a:rPr lang="en-US" sz="3600" dirty="0">
                <a:solidFill>
                  <a:srgbClr val="F5F5F5"/>
                </a:solidFill>
                <a:effectLst>
                  <a:outerShdw blurRad="38100" dist="38100" dir="2700000" algn="ctr" rotWithShape="0">
                    <a:schemeClr val="tx1"/>
                  </a:outerShdw>
                </a:effectLst>
              </a:rPr>
              <a:t> this victory: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seventy-two [disciples sent out by Jesus] returned with joy, saying, ‘Lord, even the demons are subject to us in your name!’ And he said to them, ‘I saw Satan fall like lightning from heaven.’</a:t>
            </a:r>
            <a:r>
              <a:rPr lang="en-US" sz="3600" dirty="0">
                <a:solidFill>
                  <a:srgbClr val="F5F5F5"/>
                </a:solidFill>
                <a:effectLst>
                  <a:outerShdw blurRad="38100" dist="38100" dir="2700000" algn="ctr" rotWithShape="0">
                    <a:schemeClr val="tx1"/>
                  </a:outerShdw>
                </a:effectLst>
              </a:rPr>
              <a:t>” (Luke 10:17–18)</a:t>
            </a:r>
          </a:p>
          <a:p>
            <a:r>
              <a:rPr lang="en-US" sz="3600" dirty="0">
                <a:solidFill>
                  <a:srgbClr val="F5F5F5"/>
                </a:solidFill>
                <a:effectLst>
                  <a:outerShdw blurRad="38100" dist="38100" dir="2700000" algn="ctr" rotWithShape="0">
                    <a:schemeClr val="tx1"/>
                  </a:outerShdw>
                </a:effectLst>
              </a:rPr>
              <a:t>This decisive legal accomplishment is a result of Christ’s redemptive work and exaltation, when angels, authorities, and powers were subjected to him: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[Christ] has gone into heaven and is </a:t>
            </a:r>
            <a:r>
              <a:rPr lang="en-US" sz="36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the right hand of God</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with angels, authorities, and powers having been subjected to him.</a:t>
            </a:r>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3600" dirty="0">
                <a:solidFill>
                  <a:srgbClr val="F5F5F5"/>
                </a:solidFill>
                <a:effectLst>
                  <a:outerShdw blurRad="38100" dist="38100" dir="2700000" algn="ctr" rotWithShape="0">
                    <a:schemeClr val="tx1"/>
                  </a:outerShdw>
                </a:effectLst>
              </a:rPr>
              <a:t>(1 Peter 3:22).</a:t>
            </a:r>
          </a:p>
        </p:txBody>
      </p:sp>
    </p:spTree>
    <p:extLst>
      <p:ext uri="{BB962C8B-B14F-4D97-AF65-F5344CB8AC3E}">
        <p14:creationId xmlns:p14="http://schemas.microsoft.com/office/powerpoint/2010/main" val="36275397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DB1DB41-149B-E30C-8F71-8A4F390FE79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F2EE223-1675-A5CA-73E2-D4EEC873B636}"/>
              </a:ext>
            </a:extLst>
          </p:cNvPr>
          <p:cNvSpPr>
            <a:spLocks noGrp="1"/>
          </p:cNvSpPr>
          <p:nvPr>
            <p:ph type="title"/>
          </p:nvPr>
        </p:nvSpPr>
        <p:spPr>
          <a:xfrm>
            <a:off x="0" y="0"/>
            <a:ext cx="12192000" cy="109056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dragon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thrown down, that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ancient serpent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who is called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devil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Satan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deceiver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whole world-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 was thrown down to the earth, and his angels were thrown down with him.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9EAE55E-B5E4-793A-083E-74BE1E766299}"/>
              </a:ext>
            </a:extLst>
          </p:cNvPr>
          <p:cNvSpPr>
            <a:spLocks noGrp="1"/>
          </p:cNvSpPr>
          <p:nvPr>
            <p:ph idx="1"/>
          </p:nvPr>
        </p:nvSpPr>
        <p:spPr>
          <a:xfrm>
            <a:off x="33556" y="1258348"/>
            <a:ext cx="12158444" cy="5599651"/>
          </a:xfrm>
        </p:spPr>
        <p:txBody>
          <a:bodyPr>
            <a:normAutofit fontScale="85000" lnSpcReduction="20000"/>
          </a:bodyPr>
          <a:lstStyle/>
          <a:p>
            <a:r>
              <a:rPr lang="en-US" sz="3600" dirty="0">
                <a:solidFill>
                  <a:srgbClr val="F5F5F5"/>
                </a:solidFill>
                <a:effectLst>
                  <a:outerShdw blurRad="38100" dist="38100" dir="2700000" algn="ctr" rotWithShape="0">
                    <a:schemeClr val="tx1"/>
                  </a:outerShdw>
                </a:effectLst>
              </a:rPr>
              <a:t>Here John explicitly identifies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dragon</a:t>
            </a:r>
            <a:r>
              <a:rPr lang="en-US" sz="3600" dirty="0">
                <a:solidFill>
                  <a:srgbClr val="F5F5F5"/>
                </a:solidFill>
                <a:effectLst>
                  <a:outerShdw blurRad="38100" dist="38100" dir="2700000" algn="ctr" rotWithShape="0">
                    <a:schemeClr val="tx1"/>
                  </a:outerShdw>
                </a:effectLst>
              </a:rPr>
              <a:t>” as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ancient serpent</a:t>
            </a:r>
            <a:r>
              <a:rPr lang="en-US" sz="3600" dirty="0">
                <a:solidFill>
                  <a:srgbClr val="F5F5F5"/>
                </a:solidFill>
                <a:effectLst>
                  <a:outerShdw blurRad="38100" dist="38100" dir="2700000" algn="ctr" rotWithShape="0">
                    <a:schemeClr val="tx1"/>
                  </a:outerShdw>
                </a:effectLst>
              </a:rPr>
              <a:t>”,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devil</a:t>
            </a:r>
            <a:r>
              <a:rPr lang="en-US" sz="3600" dirty="0">
                <a:solidFill>
                  <a:srgbClr val="F5F5F5"/>
                </a:solidFill>
                <a:effectLst>
                  <a:outerShdw blurRad="38100" dist="38100" dir="2700000" algn="ctr" rotWithShape="0">
                    <a:schemeClr val="tx1"/>
                  </a:outerShdw>
                </a:effectLst>
              </a:rPr>
              <a:t>” and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Satan</a:t>
            </a:r>
            <a:r>
              <a:rPr lang="en-US" sz="3600" dirty="0">
                <a:solidFill>
                  <a:srgbClr val="F5F5F5"/>
                </a:solidFill>
                <a:effectLst>
                  <a:outerShdw blurRad="38100" dist="38100" dir="2700000" algn="ctr" rotWithShape="0">
                    <a:schemeClr val="tx1"/>
                  </a:outerShdw>
                </a:effectLst>
              </a:rPr>
              <a:t>”. </a:t>
            </a:r>
          </a:p>
          <a:p>
            <a:r>
              <a:rPr lang="en-US" sz="3600" dirty="0">
                <a:solidFill>
                  <a:srgbClr val="F5F5F5"/>
                </a:solidFill>
                <a:effectLst>
                  <a:outerShdw blurRad="38100" dist="38100" dir="2700000" algn="ctr" rotWithShape="0">
                    <a:schemeClr val="tx1"/>
                  </a:outerShdw>
                </a:effectLst>
              </a:rPr>
              <a:t>The reference to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ancient serpent</a:t>
            </a:r>
            <a:r>
              <a:rPr lang="en-US" sz="3600" dirty="0">
                <a:solidFill>
                  <a:srgbClr val="F5F5F5"/>
                </a:solidFill>
                <a:effectLst>
                  <a:outerShdw blurRad="38100" dist="38100" dir="2700000" algn="ctr" rotWithShape="0">
                    <a:schemeClr val="tx1"/>
                  </a:outerShdw>
                </a:effectLst>
              </a:rPr>
              <a:t>” connects the vision with humanity’s fall and the original promise of redemption (2 Corinthians 11:3; Genesis 3:1–15).</a:t>
            </a:r>
          </a:p>
          <a:p>
            <a:r>
              <a:rPr lang="en-US" sz="3600" dirty="0">
                <a:solidFill>
                  <a:srgbClr val="F5F5F5"/>
                </a:solidFill>
                <a:effectLst>
                  <a:outerShdw blurRad="38100" dist="38100" dir="2700000" algn="ctr" rotWithShape="0">
                    <a:schemeClr val="tx1"/>
                  </a:outerShdw>
                </a:effectLst>
              </a:rPr>
              <a:t>These names also explain the enemy’s methods. </a:t>
            </a:r>
          </a:p>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Satan</a:t>
            </a:r>
            <a:r>
              <a:rPr lang="en-US" sz="3600" dirty="0">
                <a:solidFill>
                  <a:srgbClr val="F5F5F5"/>
                </a:solidFill>
                <a:effectLst>
                  <a:outerShdw blurRad="38100" dist="38100" dir="2700000" algn="ctr" rotWithShape="0">
                    <a:schemeClr val="tx1"/>
                  </a:outerShdw>
                </a:effectLst>
              </a:rPr>
              <a:t>” identifies him as an </a:t>
            </a:r>
            <a:r>
              <a:rPr lang="en-US" sz="3600" b="1" i="1" dirty="0">
                <a:solidFill>
                  <a:srgbClr val="F5F5F5"/>
                </a:solidFill>
                <a:effectLst>
                  <a:outerShdw blurRad="38100" dist="38100" dir="2700000" algn="ctr" rotWithShape="0">
                    <a:schemeClr val="tx1"/>
                  </a:outerShdw>
                </a:effectLst>
              </a:rPr>
              <a:t>adversary</a:t>
            </a:r>
            <a:r>
              <a:rPr lang="en-US" sz="3600" dirty="0">
                <a:solidFill>
                  <a:srgbClr val="F5F5F5"/>
                </a:solidFill>
                <a:effectLst>
                  <a:outerShdw blurRad="38100" dist="38100" dir="2700000" algn="ctr" rotWithShape="0">
                    <a:schemeClr val="tx1"/>
                  </a:outerShdw>
                </a:effectLst>
              </a:rPr>
              <a:t>, while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devil</a:t>
            </a:r>
            <a:r>
              <a:rPr lang="en-US" sz="3600" dirty="0">
                <a:solidFill>
                  <a:srgbClr val="F5F5F5"/>
                </a:solidFill>
                <a:effectLst>
                  <a:outerShdw blurRad="38100" dist="38100" dir="2700000" algn="ctr" rotWithShape="0">
                    <a:schemeClr val="tx1"/>
                  </a:outerShdw>
                </a:effectLst>
              </a:rPr>
              <a:t>” emphasizes the fact the he brings </a:t>
            </a:r>
            <a:r>
              <a:rPr lang="en-US" sz="3600" b="1" i="1" dirty="0">
                <a:solidFill>
                  <a:srgbClr val="F5F5F5"/>
                </a:solidFill>
                <a:effectLst>
                  <a:outerShdw blurRad="38100" dist="38100" dir="2700000" algn="ctr" rotWithShape="0">
                    <a:schemeClr val="tx1"/>
                  </a:outerShdw>
                </a:effectLst>
              </a:rPr>
              <a:t>slander</a:t>
            </a:r>
            <a:r>
              <a:rPr lang="en-US" sz="3600" dirty="0">
                <a:solidFill>
                  <a:srgbClr val="F5F5F5"/>
                </a:solidFill>
                <a:effectLst>
                  <a:outerShdw blurRad="38100" dist="38100" dir="2700000" algn="ctr" rotWithShape="0">
                    <a:schemeClr val="tx1"/>
                  </a:outerShdw>
                </a:effectLst>
              </a:rPr>
              <a:t> and </a:t>
            </a:r>
            <a:r>
              <a:rPr lang="en-US" sz="3600" b="1" i="1" dirty="0">
                <a:solidFill>
                  <a:srgbClr val="F5F5F5"/>
                </a:solidFill>
                <a:effectLst>
                  <a:outerShdw blurRad="38100" dist="38100" dir="2700000" algn="ctr" rotWithShape="0">
                    <a:schemeClr val="tx1"/>
                  </a:outerShdw>
                </a:effectLst>
              </a:rPr>
              <a:t>false accusations</a:t>
            </a:r>
            <a:r>
              <a:rPr lang="en-US" sz="3600" dirty="0">
                <a:solidFill>
                  <a:srgbClr val="F5F5F5"/>
                </a:solidFill>
                <a:effectLst>
                  <a:outerShdw blurRad="38100" dist="38100" dir="2700000" algn="ctr" rotWithShape="0">
                    <a:schemeClr val="tx1"/>
                  </a:outerShdw>
                </a:effectLst>
              </a:rPr>
              <a:t> against the people of God. </a:t>
            </a:r>
          </a:p>
          <a:p>
            <a:r>
              <a:rPr lang="en-US" sz="3600" dirty="0">
                <a:solidFill>
                  <a:srgbClr val="F5F5F5"/>
                </a:solidFill>
                <a:effectLst>
                  <a:outerShdw blurRad="38100" dist="38100" dir="2700000" algn="ctr" rotWithShape="0">
                    <a:schemeClr val="tx1"/>
                  </a:outerShdw>
                </a:effectLst>
              </a:rPr>
              <a:t>These ideas (adversary, slander, and false accusations) are the kinds of things you see in a </a:t>
            </a:r>
            <a:r>
              <a:rPr lang="en-US" sz="3600" b="1" i="1" dirty="0">
                <a:solidFill>
                  <a:srgbClr val="F5F5F5"/>
                </a:solidFill>
                <a:effectLst>
                  <a:outerShdw blurRad="38100" dist="38100" dir="2700000" algn="ctr" rotWithShape="0">
                    <a:schemeClr val="tx1"/>
                  </a:outerShdw>
                </a:effectLst>
              </a:rPr>
              <a:t>courtroom</a:t>
            </a:r>
            <a:r>
              <a:rPr lang="en-US" sz="3600" dirty="0">
                <a:solidFill>
                  <a:srgbClr val="F5F5F5"/>
                </a:solidFill>
                <a:effectLst>
                  <a:outerShdw blurRad="38100" dist="38100" dir="2700000" algn="ctr" rotWithShape="0">
                    <a:schemeClr val="tx1"/>
                  </a:outerShdw>
                </a:effectLst>
              </a:rPr>
              <a:t> setting. </a:t>
            </a:r>
          </a:p>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Satan</a:t>
            </a:r>
            <a:r>
              <a:rPr lang="en-US" sz="3600" dirty="0">
                <a:solidFill>
                  <a:srgbClr val="F5F5F5"/>
                </a:solidFill>
                <a:effectLst>
                  <a:outerShdw blurRad="38100" dist="38100" dir="2700000" algn="ctr" rotWithShape="0">
                    <a:schemeClr val="tx1"/>
                  </a:outerShdw>
                </a:effectLst>
              </a:rPr>
              <a:t>” opposes God’s people by challenging their standing, distorting the truth, and promoting charges against them.</a:t>
            </a:r>
          </a:p>
          <a:p>
            <a:r>
              <a:rPr lang="en-US" sz="3600" dirty="0">
                <a:solidFill>
                  <a:srgbClr val="F5F5F5"/>
                </a:solidFill>
                <a:effectLst>
                  <a:outerShdw blurRad="38100" dist="38100" dir="2700000" algn="ctr" rotWithShape="0">
                    <a:schemeClr val="tx1"/>
                  </a:outerShdw>
                </a:effectLst>
              </a:rPr>
              <a:t>His deception </a:t>
            </a:r>
            <a:r>
              <a:rPr lang="en-US" sz="3600" b="1" i="1" dirty="0">
                <a:solidFill>
                  <a:srgbClr val="F5F5F5"/>
                </a:solidFill>
                <a:effectLst>
                  <a:outerShdw blurRad="38100" dist="38100" dir="2700000" algn="ctr" rotWithShape="0">
                    <a:schemeClr val="tx1"/>
                  </a:outerShdw>
                </a:effectLst>
              </a:rPr>
              <a:t>began</a:t>
            </a:r>
            <a:r>
              <a:rPr lang="en-US" sz="3600" dirty="0">
                <a:solidFill>
                  <a:srgbClr val="F5F5F5"/>
                </a:solidFill>
                <a:effectLst>
                  <a:outerShdw blurRad="38100" dist="38100" dir="2700000" algn="ctr" rotWithShape="0">
                    <a:schemeClr val="tx1"/>
                  </a:outerShdw>
                </a:effectLst>
              </a:rPr>
              <a:t> in Eden and </a:t>
            </a:r>
            <a:r>
              <a:rPr lang="en-US" sz="3600" b="1" i="1" dirty="0">
                <a:solidFill>
                  <a:srgbClr val="F5F5F5"/>
                </a:solidFill>
                <a:effectLst>
                  <a:outerShdw blurRad="38100" dist="38100" dir="2700000" algn="ctr" rotWithShape="0">
                    <a:schemeClr val="tx1"/>
                  </a:outerShdw>
                </a:effectLst>
              </a:rPr>
              <a:t>continues</a:t>
            </a:r>
            <a:r>
              <a:rPr lang="en-US" sz="3600" dirty="0">
                <a:solidFill>
                  <a:srgbClr val="F5F5F5"/>
                </a:solidFill>
                <a:effectLst>
                  <a:outerShdw blurRad="38100" dist="38100" dir="2700000" algn="ctr" rotWithShape="0">
                    <a:schemeClr val="tx1"/>
                  </a:outerShdw>
                </a:effectLst>
              </a:rPr>
              <a:t> throughout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whole world</a:t>
            </a:r>
            <a:r>
              <a:rPr lang="en-US" sz="3600" dirty="0">
                <a:solidFill>
                  <a:srgbClr val="F5F5F5"/>
                </a:solidFill>
                <a:effectLst>
                  <a:outerShdw blurRad="38100" dist="38100" dir="2700000" algn="ctr" rotWithShape="0">
                    <a:schemeClr val="tx1"/>
                  </a:outerShdw>
                </a:effectLst>
              </a:rPr>
              <a:t>” over the course of human history.</a:t>
            </a:r>
          </a:p>
        </p:txBody>
      </p:sp>
    </p:spTree>
    <p:extLst>
      <p:ext uri="{BB962C8B-B14F-4D97-AF65-F5344CB8AC3E}">
        <p14:creationId xmlns:p14="http://schemas.microsoft.com/office/powerpoint/2010/main" val="35765553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8434ACE-4743-42AA-9B24-89D165C0DD6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BE0D4EC-5629-874D-3B22-4159B4279EDF}"/>
              </a:ext>
            </a:extLst>
          </p:cNvPr>
          <p:cNvSpPr>
            <a:spLocks noGrp="1"/>
          </p:cNvSpPr>
          <p:nvPr>
            <p:ph type="title"/>
          </p:nvPr>
        </p:nvSpPr>
        <p:spPr>
          <a:xfrm>
            <a:off x="0" y="0"/>
            <a:ext cx="12192000" cy="109056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great dragon was thrown down, that ancient serpent, who is called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devil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Satan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deceiver of the whole world-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 was thrown down to the earth, and his angels were thrown down with him.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0DDD565-659F-D526-B767-DCFDACFDD973}"/>
              </a:ext>
            </a:extLst>
          </p:cNvPr>
          <p:cNvSpPr>
            <a:spLocks noGrp="1"/>
          </p:cNvSpPr>
          <p:nvPr>
            <p:ph idx="1"/>
          </p:nvPr>
        </p:nvSpPr>
        <p:spPr>
          <a:xfrm>
            <a:off x="33556" y="1258348"/>
            <a:ext cx="12025617" cy="5599651"/>
          </a:xfrm>
        </p:spPr>
        <p:txBody>
          <a:bodyPr>
            <a:normAutofit fontScale="92500" lnSpcReduction="10000"/>
          </a:bodyPr>
          <a:lstStyle/>
          <a:p>
            <a:r>
              <a:rPr lang="en-US" sz="3600" dirty="0">
                <a:solidFill>
                  <a:srgbClr val="F5F5F5"/>
                </a:solidFill>
                <a:effectLst>
                  <a:outerShdw blurRad="38100" dist="38100" dir="2700000" algn="ctr" rotWithShape="0">
                    <a:schemeClr val="tx1"/>
                  </a:outerShdw>
                </a:effectLst>
              </a:rPr>
              <a:t>Satan’s deception also shows itself in the earthly opposition to Christ and his witnesses, as when false witnesses accused Christ (Matthew 26:59–60) and Stephen (Acts 6:13) and Christ himself was called a “deceiver” (Matthew 27:63). </a:t>
            </a:r>
          </a:p>
          <a:p>
            <a:r>
              <a:rPr lang="en-US" sz="3600" dirty="0">
                <a:solidFill>
                  <a:srgbClr val="F5F5F5"/>
                </a:solidFill>
                <a:effectLst>
                  <a:outerShdw blurRad="38100" dist="38100" dir="2700000" algn="ctr" rotWithShape="0">
                    <a:schemeClr val="tx1"/>
                  </a:outerShdw>
                </a:effectLst>
              </a:rPr>
              <a:t>Behind these kinds of accusations stands the </a:t>
            </a:r>
            <a:r>
              <a:rPr lang="en-US" sz="3600" b="1" i="1" dirty="0">
                <a:solidFill>
                  <a:srgbClr val="F5F5F5"/>
                </a:solidFill>
                <a:effectLst>
                  <a:outerShdw blurRad="38100" dist="38100" dir="2700000" algn="ctr" rotWithShape="0">
                    <a:schemeClr val="tx1"/>
                  </a:outerShdw>
                </a:effectLst>
              </a:rPr>
              <a:t>great slanderer</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From this we see that there is a connection between Satan as the great deceiver and accuser and the persecution of God’s people. </a:t>
            </a:r>
          </a:p>
          <a:p>
            <a:r>
              <a:rPr lang="en-US" sz="3600" dirty="0">
                <a:solidFill>
                  <a:srgbClr val="F5F5F5"/>
                </a:solidFill>
                <a:effectLst>
                  <a:outerShdw blurRad="38100" dist="38100" dir="2700000" algn="ctr" rotWithShape="0">
                    <a:schemeClr val="tx1"/>
                  </a:outerShdw>
                </a:effectLst>
              </a:rPr>
              <a:t>The hostile authorities who prosecuted Christians were often acting as instruments of that same enemy. </a:t>
            </a:r>
          </a:p>
          <a:p>
            <a:r>
              <a:rPr lang="en-US" sz="3600" dirty="0">
                <a:solidFill>
                  <a:srgbClr val="F5F5F5"/>
                </a:solidFill>
                <a:effectLst>
                  <a:outerShdw blurRad="38100" dist="38100" dir="2700000" algn="ctr" rotWithShape="0">
                    <a:schemeClr val="tx1"/>
                  </a:outerShdw>
                </a:effectLst>
              </a:rPr>
              <a:t>Revelation’s descriptions of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t>
            </a:r>
            <a:r>
              <a:rPr lang="en-US" sz="36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slander</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of those who say that they are Jews and are not, but are a synagogue of Satan</a:t>
            </a:r>
            <a:r>
              <a:rPr lang="en-US" sz="3600" dirty="0">
                <a:solidFill>
                  <a:srgbClr val="F5F5F5"/>
                </a:solidFill>
                <a:effectLst>
                  <a:outerShdw blurRad="38100" dist="38100" dir="2700000" algn="ctr" rotWithShape="0">
                    <a:schemeClr val="tx1"/>
                  </a:outerShdw>
                </a:effectLst>
              </a:rPr>
              <a:t>” are an example of this. (Revelation 2:9 cf. 3:9)</a:t>
            </a:r>
          </a:p>
          <a:p>
            <a:endParaRPr lang="en-US" sz="36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4525492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65F8693-017B-BCC9-3AA1-12A9A8C2849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FD4DC54-D920-7BCC-4FFE-7665BAE5B8C2}"/>
              </a:ext>
            </a:extLst>
          </p:cNvPr>
          <p:cNvSpPr>
            <a:spLocks noGrp="1"/>
          </p:cNvSpPr>
          <p:nvPr>
            <p:ph type="title"/>
          </p:nvPr>
        </p:nvSpPr>
        <p:spPr>
          <a:xfrm>
            <a:off x="0" y="0"/>
            <a:ext cx="12192000" cy="109056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great dragon was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thrown down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that ancient serpent, who is called the devil and Satan, the deceiver of the whole world--he was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thrown down to the earth</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angels were thrown down with him</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12E863B-2B12-2331-BDB3-6F13AD7957E3}"/>
              </a:ext>
            </a:extLst>
          </p:cNvPr>
          <p:cNvSpPr>
            <a:spLocks noGrp="1"/>
          </p:cNvSpPr>
          <p:nvPr>
            <p:ph idx="1"/>
          </p:nvPr>
        </p:nvSpPr>
        <p:spPr>
          <a:xfrm>
            <a:off x="33556" y="1258348"/>
            <a:ext cx="12025617" cy="5599651"/>
          </a:xfrm>
        </p:spPr>
        <p:txBody>
          <a:bodyPr>
            <a:normAutofit fontScale="92500" lnSpcReduction="20000"/>
          </a:bodyPr>
          <a:lstStyle/>
          <a:p>
            <a:r>
              <a:rPr lang="en-US" sz="3600" dirty="0">
                <a:solidFill>
                  <a:srgbClr val="F5F5F5"/>
                </a:solidFill>
                <a:effectLst>
                  <a:outerShdw blurRad="38100" dist="38100" dir="2700000" algn="ctr" rotWithShape="0">
                    <a:schemeClr val="tx1"/>
                  </a:outerShdw>
                </a:effectLst>
              </a:rPr>
              <a:t>The </a:t>
            </a:r>
            <a:r>
              <a:rPr lang="en-US" sz="3600" b="1" i="1" dirty="0">
                <a:solidFill>
                  <a:srgbClr val="F5F5F5"/>
                </a:solidFill>
                <a:effectLst>
                  <a:outerShdw blurRad="38100" dist="38100" dir="2700000" algn="ctr" rotWithShape="0">
                    <a:schemeClr val="tx1"/>
                  </a:outerShdw>
                </a:effectLst>
              </a:rPr>
              <a:t>repeated</a:t>
            </a:r>
            <a:r>
              <a:rPr lang="en-US" sz="3600" dirty="0">
                <a:solidFill>
                  <a:srgbClr val="F5F5F5"/>
                </a:solidFill>
                <a:effectLst>
                  <a:outerShdw blurRad="38100" dist="38100" dir="2700000" algn="ctr" rotWithShape="0">
                    <a:schemeClr val="tx1"/>
                  </a:outerShdw>
                </a:effectLst>
              </a:rPr>
              <a:t> declaration that Satan 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thrown down</a:t>
            </a:r>
            <a:r>
              <a:rPr lang="en-US" sz="3600" dirty="0">
                <a:solidFill>
                  <a:srgbClr val="F5F5F5"/>
                </a:solidFill>
                <a:effectLst>
                  <a:outerShdw blurRad="38100" dist="38100" dir="2700000" algn="ctr" rotWithShape="0">
                    <a:schemeClr val="tx1"/>
                  </a:outerShdw>
                </a:effectLst>
              </a:rPr>
              <a:t>” emphasizes the </a:t>
            </a:r>
            <a:r>
              <a:rPr lang="en-US" sz="3600" b="1" i="1" dirty="0">
                <a:solidFill>
                  <a:srgbClr val="F5F5F5"/>
                </a:solidFill>
                <a:effectLst>
                  <a:outerShdw blurRad="38100" dist="38100" dir="2700000" algn="ctr" rotWithShape="0">
                    <a:schemeClr val="tx1"/>
                  </a:outerShdw>
                </a:effectLst>
              </a:rPr>
              <a:t>certainty</a:t>
            </a:r>
            <a:r>
              <a:rPr lang="en-US" sz="3600" dirty="0">
                <a:solidFill>
                  <a:srgbClr val="F5F5F5"/>
                </a:solidFill>
                <a:effectLst>
                  <a:outerShdw blurRad="38100" dist="38100" dir="2700000" algn="ctr" rotWithShape="0">
                    <a:schemeClr val="tx1"/>
                  </a:outerShdw>
                </a:effectLst>
              </a:rPr>
              <a:t> and </a:t>
            </a:r>
            <a:r>
              <a:rPr lang="en-US" sz="3600" b="1" i="1" dirty="0">
                <a:solidFill>
                  <a:srgbClr val="F5F5F5"/>
                </a:solidFill>
                <a:effectLst>
                  <a:outerShdw blurRad="38100" dist="38100" dir="2700000" algn="ctr" rotWithShape="0">
                    <a:schemeClr val="tx1"/>
                  </a:outerShdw>
                </a:effectLst>
              </a:rPr>
              <a:t>finality</a:t>
            </a:r>
            <a:r>
              <a:rPr lang="en-US" sz="3600" dirty="0">
                <a:solidFill>
                  <a:srgbClr val="F5F5F5"/>
                </a:solidFill>
                <a:effectLst>
                  <a:outerShdw blurRad="38100" dist="38100" dir="2700000" algn="ctr" rotWithShape="0">
                    <a:schemeClr val="tx1"/>
                  </a:outerShdw>
                </a:effectLst>
              </a:rPr>
              <a:t> of his judicial defeat: </a:t>
            </a:r>
          </a:p>
          <a:p>
            <a:pPr lvl="1"/>
            <a:r>
              <a:rPr lang="en-US" sz="3200" dirty="0">
                <a:solidFill>
                  <a:srgbClr val="F5F5F5"/>
                </a:solidFill>
                <a:effectLst>
                  <a:outerShdw blurRad="38100" dist="38100" dir="2700000" algn="ctr" rotWithShape="0">
                    <a:schemeClr val="tx1"/>
                  </a:outerShdw>
                </a:effectLst>
              </a:rPr>
              <a:t>The dragon is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thrown down</a:t>
            </a:r>
            <a:r>
              <a:rPr lang="en-US" sz="3200" dirty="0">
                <a:solidFill>
                  <a:srgbClr val="F5F5F5"/>
                </a:solidFill>
                <a:effectLst>
                  <a:outerShdw blurRad="38100" dist="38100" dir="2700000" algn="ctr" rotWithShape="0">
                    <a:schemeClr val="tx1"/>
                  </a:outerShdw>
                </a:effectLst>
              </a:rPr>
              <a:t>” </a:t>
            </a:r>
          </a:p>
          <a:p>
            <a:pPr lvl="1"/>
            <a:r>
              <a:rPr lang="en-US" sz="3200" dirty="0">
                <a:solidFill>
                  <a:srgbClr val="F5F5F5"/>
                </a:solidFill>
                <a:effectLst>
                  <a:outerShdw blurRad="38100" dist="38100" dir="2700000" algn="ctr" rotWithShape="0">
                    <a:schemeClr val="tx1"/>
                  </a:outerShdw>
                </a:effectLst>
              </a:rPr>
              <a:t>He is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thrown down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the earth</a:t>
            </a:r>
            <a:r>
              <a:rPr lang="en-US" sz="3200" dirty="0">
                <a:solidFill>
                  <a:srgbClr val="F5F5F5"/>
                </a:solidFill>
                <a:effectLst>
                  <a:outerShdw blurRad="38100" dist="38100" dir="2700000" algn="ctr" rotWithShape="0">
                    <a:schemeClr val="tx1"/>
                  </a:outerShdw>
                </a:effectLst>
              </a:rPr>
              <a:t>” </a:t>
            </a:r>
          </a:p>
          <a:p>
            <a:pPr lvl="1"/>
            <a:r>
              <a:rPr lang="en-US" sz="3200" dirty="0">
                <a:solidFill>
                  <a:srgbClr val="F5F5F5"/>
                </a:solidFill>
                <a:effectLst>
                  <a:outerShdw blurRad="38100" dist="38100" dir="2700000" algn="ctr" rotWithShape="0">
                    <a:schemeClr val="tx1"/>
                  </a:outerShdw>
                </a:effectLst>
              </a:rPr>
              <a:t>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angels were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thrown down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with him</a:t>
            </a:r>
            <a:r>
              <a:rPr lang="en-US" sz="3200" dirty="0">
                <a:solidFill>
                  <a:srgbClr val="F5F5F5"/>
                </a:solidFill>
                <a:effectLst>
                  <a:outerShdw blurRad="38100" dist="38100" dir="2700000" algn="ctr" rotWithShape="0">
                    <a:schemeClr val="tx1"/>
                  </a:outerShdw>
                </a:effectLst>
              </a:rPr>
              <a:t>” </a:t>
            </a:r>
          </a:p>
          <a:p>
            <a:r>
              <a:rPr lang="en-US" sz="3600" dirty="0">
                <a:solidFill>
                  <a:srgbClr val="F5F5F5"/>
                </a:solidFill>
                <a:effectLst>
                  <a:outerShdw blurRad="38100" dist="38100" dir="2700000" algn="ctr" rotWithShape="0">
                    <a:schemeClr val="tx1"/>
                  </a:outerShdw>
                </a:effectLst>
              </a:rPr>
              <a:t>Heaven’s verdict cannot be reversed.</a:t>
            </a:r>
          </a:p>
          <a:p>
            <a:r>
              <a:rPr lang="en-US" sz="3600" dirty="0">
                <a:solidFill>
                  <a:srgbClr val="F5F5F5"/>
                </a:solidFill>
                <a:effectLst>
                  <a:outerShdw blurRad="38100" dist="38100" dir="2700000" algn="ctr" rotWithShape="0">
                    <a:schemeClr val="tx1"/>
                  </a:outerShdw>
                </a:effectLst>
              </a:rPr>
              <a:t>Note this expulsion is </a:t>
            </a:r>
            <a:r>
              <a:rPr lang="en-US" sz="3600" b="1" i="1" dirty="0">
                <a:solidFill>
                  <a:srgbClr val="F5F5F5"/>
                </a:solidFill>
                <a:effectLst>
                  <a:outerShdw blurRad="38100" dist="38100" dir="2700000" algn="ctr" rotWithShape="0">
                    <a:schemeClr val="tx1"/>
                  </a:outerShdw>
                </a:effectLst>
              </a:rPr>
              <a:t>not</a:t>
            </a:r>
            <a:r>
              <a:rPr lang="en-US" sz="3600" dirty="0">
                <a:solidFill>
                  <a:srgbClr val="F5F5F5"/>
                </a:solidFill>
                <a:effectLst>
                  <a:outerShdw blurRad="38100" dist="38100" dir="2700000" algn="ctr" rotWithShape="0">
                    <a:schemeClr val="tx1"/>
                  </a:outerShdw>
                </a:effectLst>
              </a:rPr>
              <a:t> a description of Satan’s </a:t>
            </a:r>
            <a:r>
              <a:rPr lang="en-US" sz="3600" b="1" i="1" dirty="0">
                <a:solidFill>
                  <a:srgbClr val="F5F5F5"/>
                </a:solidFill>
                <a:effectLst>
                  <a:outerShdw blurRad="38100" dist="38100" dir="2700000" algn="ctr" rotWithShape="0">
                    <a:schemeClr val="tx1"/>
                  </a:outerShdw>
                </a:effectLst>
              </a:rPr>
              <a:t>original fall</a:t>
            </a:r>
            <a:r>
              <a:rPr lang="en-US" sz="3600" dirty="0">
                <a:solidFill>
                  <a:srgbClr val="F5F5F5"/>
                </a:solidFill>
                <a:effectLst>
                  <a:outerShdw blurRad="38100" dist="38100" dir="2700000" algn="ctr" rotWithShape="0">
                    <a:schemeClr val="tx1"/>
                  </a:outerShdw>
                </a:effectLst>
              </a:rPr>
              <a:t>; it is a description of Satan’s </a:t>
            </a:r>
            <a:r>
              <a:rPr lang="en-US" sz="3600" b="1" i="1" dirty="0">
                <a:solidFill>
                  <a:srgbClr val="F5F5F5"/>
                </a:solidFill>
                <a:effectLst>
                  <a:outerShdw blurRad="38100" dist="38100" dir="2700000" algn="ctr" rotWithShape="0">
                    <a:schemeClr val="tx1"/>
                  </a:outerShdw>
                </a:effectLst>
              </a:rPr>
              <a:t>defeat</a:t>
            </a:r>
            <a:r>
              <a:rPr lang="en-US" sz="3600" dirty="0">
                <a:solidFill>
                  <a:srgbClr val="F5F5F5"/>
                </a:solidFill>
                <a:effectLst>
                  <a:outerShdw blurRad="38100" dist="38100" dir="2700000" algn="ctr" rotWithShape="0">
                    <a:schemeClr val="tx1"/>
                  </a:outerShdw>
                </a:effectLst>
              </a:rPr>
              <a:t> as a result of Christ’s victory. </a:t>
            </a:r>
          </a:p>
          <a:p>
            <a:r>
              <a:rPr lang="en-US" sz="3600" dirty="0">
                <a:solidFill>
                  <a:srgbClr val="F5F5F5"/>
                </a:solidFill>
                <a:effectLst>
                  <a:outerShdw blurRad="38100" dist="38100" dir="2700000" algn="ctr" rotWithShape="0">
                    <a:schemeClr val="tx1"/>
                  </a:outerShdw>
                </a:effectLst>
              </a:rPr>
              <a:t>Jesus </a:t>
            </a:r>
            <a:r>
              <a:rPr lang="en-US" sz="3600" b="1" i="1" dirty="0">
                <a:solidFill>
                  <a:srgbClr val="F5F5F5"/>
                </a:solidFill>
                <a:effectLst>
                  <a:outerShdw blurRad="38100" dist="38100" dir="2700000" algn="ctr" rotWithShape="0">
                    <a:schemeClr val="tx1"/>
                  </a:outerShdw>
                </a:effectLst>
              </a:rPr>
              <a:t>anticipated</a:t>
            </a:r>
            <a:r>
              <a:rPr lang="en-US" sz="3600" dirty="0">
                <a:solidFill>
                  <a:srgbClr val="F5F5F5"/>
                </a:solidFill>
                <a:effectLst>
                  <a:outerShdw blurRad="38100" dist="38100" dir="2700000" algn="ctr" rotWithShape="0">
                    <a:schemeClr val="tx1"/>
                  </a:outerShdw>
                </a:effectLst>
              </a:rPr>
              <a:t> this defeat of Satan when he announced that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ruler of this world</a:t>
            </a:r>
            <a:r>
              <a:rPr lang="en-US" sz="3600" dirty="0">
                <a:solidFill>
                  <a:srgbClr val="F5F5F5"/>
                </a:solidFill>
                <a:effectLst>
                  <a:outerShdw blurRad="38100" dist="38100" dir="2700000" algn="ctr" rotWithShape="0">
                    <a:schemeClr val="tx1"/>
                  </a:outerShdw>
                </a:effectLst>
              </a:rPr>
              <a:t>” (i.e. Satan) would be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cast out</a:t>
            </a:r>
            <a:r>
              <a:rPr lang="en-US" sz="3600" dirty="0">
                <a:solidFill>
                  <a:srgbClr val="F5F5F5"/>
                </a:solidFill>
                <a:effectLst>
                  <a:outerShdw blurRad="38100" dist="38100" dir="2700000" algn="ctr" rotWithShape="0">
                    <a:schemeClr val="tx1"/>
                  </a:outerShdw>
                </a:effectLst>
              </a:rPr>
              <a:t>” through his approaching death: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a:r>
            <a:r>
              <a:rPr lang="en-US" sz="36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now will the ruler of this world be cast out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a:t>
            </a:r>
            <a:r>
              <a:rPr lang="en-US" sz="36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when I am lifted up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from the earth, will draw all people to myself." He said this to show by what kind of death he was going to die.</a:t>
            </a:r>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3600" dirty="0">
                <a:solidFill>
                  <a:srgbClr val="F5F5F5"/>
                </a:solidFill>
                <a:effectLst>
                  <a:outerShdw blurRad="38100" dist="38100" dir="2700000" algn="ctr" rotWithShape="0">
                    <a:schemeClr val="tx1"/>
                  </a:outerShdw>
                </a:effectLst>
              </a:rPr>
              <a:t>(John 12:31–33).</a:t>
            </a:r>
          </a:p>
        </p:txBody>
      </p:sp>
    </p:spTree>
    <p:extLst>
      <p:ext uri="{BB962C8B-B14F-4D97-AF65-F5344CB8AC3E}">
        <p14:creationId xmlns:p14="http://schemas.microsoft.com/office/powerpoint/2010/main" val="38988790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462BD73-1364-09D9-010D-92FB2C85F37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F04ECF6-F5EE-921A-AE09-3CEFAFD742D6}"/>
              </a:ext>
            </a:extLst>
          </p:cNvPr>
          <p:cNvSpPr>
            <a:spLocks noGrp="1"/>
          </p:cNvSpPr>
          <p:nvPr>
            <p:ph type="title"/>
          </p:nvPr>
        </p:nvSpPr>
        <p:spPr>
          <a:xfrm>
            <a:off x="0" y="0"/>
            <a:ext cx="12192000" cy="109056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heard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loud voice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 saying, “Now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salvation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power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kingdom of our God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authority of his Christ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have come, for the accuser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our brothers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has been thrown down, who accuses them day and night before our God.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F521177-B249-C7D9-3A53-1C71DA05C0AB}"/>
              </a:ext>
            </a:extLst>
          </p:cNvPr>
          <p:cNvSpPr>
            <a:spLocks noGrp="1"/>
          </p:cNvSpPr>
          <p:nvPr>
            <p:ph idx="1"/>
          </p:nvPr>
        </p:nvSpPr>
        <p:spPr>
          <a:xfrm>
            <a:off x="33556" y="1342239"/>
            <a:ext cx="12025617" cy="5515760"/>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loud voice</a:t>
            </a:r>
            <a:r>
              <a:rPr lang="en-US" sz="3600" dirty="0">
                <a:solidFill>
                  <a:srgbClr val="F5F5F5"/>
                </a:solidFill>
                <a:effectLst>
                  <a:outerShdw blurRad="38100" dist="38100" dir="2700000" algn="ctr" rotWithShape="0">
                    <a:schemeClr val="tx1"/>
                  </a:outerShdw>
                </a:effectLst>
              </a:rPr>
              <a:t>” represents the united proclamation of a heavenly multitude</a:t>
            </a:r>
          </a:p>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voice</a:t>
            </a:r>
            <a:r>
              <a:rPr lang="en-US" sz="3600" dirty="0">
                <a:solidFill>
                  <a:srgbClr val="F5F5F5"/>
                </a:solidFill>
                <a:effectLst>
                  <a:outerShdw blurRad="38100" dist="38100" dir="2700000" algn="ctr" rotWithShape="0">
                    <a:schemeClr val="tx1"/>
                  </a:outerShdw>
                </a:effectLst>
              </a:rPr>
              <a:t>” speaks of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our God</a:t>
            </a:r>
            <a:r>
              <a:rPr lang="en-US" sz="3600" dirty="0">
                <a:solidFill>
                  <a:srgbClr val="F5F5F5"/>
                </a:solidFill>
                <a:effectLst>
                  <a:outerShdw blurRad="38100" dist="38100" dir="2700000" algn="ctr" rotWithShape="0">
                    <a:schemeClr val="tx1"/>
                  </a:outerShdw>
                </a:effectLst>
              </a:rPr>
              <a:t>” and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our brothers</a:t>
            </a:r>
            <a:r>
              <a:rPr lang="en-US" sz="3600" dirty="0">
                <a:solidFill>
                  <a:srgbClr val="F5F5F5"/>
                </a:solidFill>
                <a:effectLst>
                  <a:outerShdw blurRad="38100" dist="38100" dir="2700000" algn="ctr" rotWithShape="0">
                    <a:schemeClr val="tx1"/>
                  </a:outerShdw>
                </a:effectLst>
              </a:rPr>
              <a:t>,” suggesting it is proclaimed by heavenly saints, perhaps the twenty-four elders, as they represent the elect believers in heaven.</a:t>
            </a:r>
          </a:p>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our brothers</a:t>
            </a:r>
            <a:r>
              <a:rPr lang="en-US" sz="3600" dirty="0">
                <a:solidFill>
                  <a:srgbClr val="F5F5F5"/>
                </a:solidFill>
                <a:effectLst>
                  <a:outerShdw blurRad="38100" dist="38100" dir="2700000" algn="ctr" rotWithShape="0">
                    <a:schemeClr val="tx1"/>
                  </a:outerShdw>
                </a:effectLst>
              </a:rPr>
              <a:t>” is most likely a reference to genuine Christians who are spoken of in the next verse as those who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loved not their lives even unto death</a:t>
            </a:r>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3600" dirty="0">
                <a:solidFill>
                  <a:srgbClr val="F5F5F5"/>
                </a:solidFill>
                <a:effectLst>
                  <a:outerShdw blurRad="38100" dist="38100" dir="2700000" algn="ctr" rotWithShape="0">
                    <a:schemeClr val="tx1"/>
                  </a:outerShdw>
                </a:effectLst>
              </a:rPr>
              <a:t>(12:11; 6:9).</a:t>
            </a:r>
          </a:p>
          <a:p>
            <a:r>
              <a:rPr lang="en-US" sz="3600" dirty="0">
                <a:solidFill>
                  <a:srgbClr val="F5F5F5"/>
                </a:solidFill>
                <a:effectLst>
                  <a:outerShdw blurRad="38100" dist="38100" dir="2700000" algn="ctr" rotWithShape="0">
                    <a:schemeClr val="tx1"/>
                  </a:outerShdw>
                </a:effectLst>
              </a:rPr>
              <a:t>The hymn they sing here describes the preceding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a:t>
            </a:r>
            <a:r>
              <a:rPr lang="en-US" sz="3600" dirty="0">
                <a:solidFill>
                  <a:srgbClr val="F5F5F5"/>
                </a:solidFill>
                <a:effectLst>
                  <a:outerShdw blurRad="38100" dist="38100" dir="2700000" algn="ctr" rotWithShape="0">
                    <a:schemeClr val="tx1"/>
                  </a:outerShdw>
                </a:effectLst>
              </a:rPr>
              <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a:t>
            </a:r>
            <a:r>
              <a:rPr lang="en-US" sz="3600" dirty="0">
                <a:solidFill>
                  <a:srgbClr val="F5F5F5"/>
                </a:solidFill>
                <a:effectLst>
                  <a:outerShdw blurRad="38100" dist="38100" dir="2700000" algn="ctr" rotWithShape="0">
                    <a:schemeClr val="tx1"/>
                  </a:outerShdw>
                </a:effectLst>
              </a:rPr>
              <a:t>”. </a:t>
            </a:r>
          </a:p>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salvation</a:t>
            </a:r>
            <a:r>
              <a:rPr lang="en-US" sz="3600" dirty="0">
                <a:solidFill>
                  <a:srgbClr val="F5F5F5"/>
                </a:solidFill>
                <a:effectLst>
                  <a:outerShdw blurRad="38100" dist="38100" dir="2700000" algn="ctr" rotWithShape="0">
                    <a:schemeClr val="tx1"/>
                  </a:outerShdw>
                </a:effectLst>
              </a:rPr>
              <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power</a:t>
            </a:r>
            <a:r>
              <a:rPr lang="en-US" sz="3600" dirty="0">
                <a:solidFill>
                  <a:srgbClr val="F5F5F5"/>
                </a:solidFill>
                <a:effectLst>
                  <a:outerShdw blurRad="38100" dist="38100" dir="2700000" algn="ctr" rotWithShape="0">
                    <a:schemeClr val="tx1"/>
                  </a:outerShdw>
                </a:effectLst>
              </a:rPr>
              <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kingdom of our God</a:t>
            </a:r>
            <a:r>
              <a:rPr lang="en-US" sz="3600" dirty="0">
                <a:solidFill>
                  <a:srgbClr val="F5F5F5"/>
                </a:solidFill>
                <a:effectLst>
                  <a:outerShdw blurRad="38100" dist="38100" dir="2700000" algn="ctr" rotWithShape="0">
                    <a:schemeClr val="tx1"/>
                  </a:outerShdw>
                </a:effectLst>
              </a:rPr>
              <a:t>”, and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authority of his Christ</a:t>
            </a:r>
            <a:r>
              <a:rPr lang="en-US" sz="3600" dirty="0">
                <a:solidFill>
                  <a:srgbClr val="F5F5F5"/>
                </a:solidFill>
                <a:effectLst>
                  <a:outerShdw blurRad="38100" dist="38100" dir="2700000" algn="ctr" rotWithShape="0">
                    <a:schemeClr val="tx1"/>
                  </a:outerShdw>
                </a:effectLst>
              </a:rPr>
              <a:t>” have all been manifested because the accuser has been expelled.</a:t>
            </a:r>
          </a:p>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salvation</a:t>
            </a:r>
            <a:r>
              <a:rPr lang="en-US" sz="3600" dirty="0">
                <a:solidFill>
                  <a:srgbClr val="F5F5F5"/>
                </a:solidFill>
                <a:effectLst>
                  <a:outerShdw blurRad="38100" dist="38100" dir="2700000" algn="ctr" rotWithShape="0">
                    <a:schemeClr val="tx1"/>
                  </a:outerShdw>
                </a:effectLst>
              </a:rPr>
              <a:t>” is a word that is often used to describe victory over an enemy. </a:t>
            </a:r>
          </a:p>
          <a:p>
            <a:r>
              <a:rPr lang="en-US" sz="3600" dirty="0">
                <a:solidFill>
                  <a:srgbClr val="F5F5F5"/>
                </a:solidFill>
                <a:effectLst>
                  <a:outerShdw blurRad="38100" dist="38100" dir="2700000" algn="ctr" rotWithShape="0">
                    <a:schemeClr val="tx1"/>
                  </a:outerShdw>
                </a:effectLst>
              </a:rPr>
              <a:t>This is similar to the language used to describe Israel’s rescue from Egypt, where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salvation</a:t>
            </a:r>
            <a:r>
              <a:rPr lang="en-US" sz="3600" dirty="0">
                <a:solidFill>
                  <a:srgbClr val="F5F5F5"/>
                </a:solidFill>
                <a:effectLst>
                  <a:outerShdw blurRad="38100" dist="38100" dir="2700000" algn="ctr" rotWithShape="0">
                    <a:schemeClr val="tx1"/>
                  </a:outerShdw>
                </a:effectLst>
              </a:rPr>
              <a:t>” described God’s victory over the oppressor (Exodus 14:13, 30; 15:2). </a:t>
            </a:r>
          </a:p>
          <a:p>
            <a:r>
              <a:rPr lang="en-US" sz="3600" dirty="0">
                <a:solidFill>
                  <a:srgbClr val="F5F5F5"/>
                </a:solidFill>
                <a:effectLst>
                  <a:outerShdw blurRad="38100" dist="38100" dir="2700000" algn="ctr" rotWithShape="0">
                    <a:schemeClr val="tx1"/>
                  </a:outerShdw>
                </a:effectLst>
              </a:rPr>
              <a:t>Here, believers have been delivered from Satan’s accusations through the Lamb’s completed redemption.</a:t>
            </a:r>
          </a:p>
        </p:txBody>
      </p:sp>
    </p:spTree>
    <p:extLst>
      <p:ext uri="{BB962C8B-B14F-4D97-AF65-F5344CB8AC3E}">
        <p14:creationId xmlns:p14="http://schemas.microsoft.com/office/powerpoint/2010/main" val="10952778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C5CEE56-2C6B-5CB7-96EA-532B76B50B0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D10F4A5-945D-D44E-54E8-A63962822C30}"/>
              </a:ext>
            </a:extLst>
          </p:cNvPr>
          <p:cNvSpPr>
            <a:spLocks noGrp="1"/>
          </p:cNvSpPr>
          <p:nvPr>
            <p:ph type="title"/>
          </p:nvPr>
        </p:nvSpPr>
        <p:spPr>
          <a:xfrm>
            <a:off x="0" y="0"/>
            <a:ext cx="12192000" cy="106959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heard a loud voice in heaven, saying, “Now the salvation and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power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kingdom of our God and the authority of his Christ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have come, for the accuser of our brothers has been thrown down, who accuses them day and night before our God.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A72A0B59-ACC5-95BA-9C88-226811157058}"/>
              </a:ext>
            </a:extLst>
          </p:cNvPr>
          <p:cNvSpPr>
            <a:spLocks noGrp="1"/>
          </p:cNvSpPr>
          <p:nvPr>
            <p:ph idx="1"/>
          </p:nvPr>
        </p:nvSpPr>
        <p:spPr>
          <a:xfrm>
            <a:off x="33556" y="1178652"/>
            <a:ext cx="12158444" cy="5679347"/>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power</a:t>
            </a:r>
            <a:r>
              <a:rPr lang="en-US" sz="3600" dirty="0">
                <a:solidFill>
                  <a:srgbClr val="F5F5F5"/>
                </a:solidFill>
                <a:effectLst>
                  <a:outerShdw blurRad="38100" dist="38100" dir="2700000" algn="ctr" rotWithShape="0">
                    <a:schemeClr val="tx1"/>
                  </a:outerShdw>
                </a:effectLst>
              </a:rPr>
              <a:t>” is God’s strength to deliver. </a:t>
            </a:r>
          </a:p>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red dragon</a:t>
            </a:r>
            <a:r>
              <a:rPr lang="en-US" sz="3600" dirty="0">
                <a:solidFill>
                  <a:srgbClr val="F5F5F5"/>
                </a:solidFill>
                <a:effectLst>
                  <a:outerShdw blurRad="38100" dist="38100" dir="2700000" algn="ctr" rotWithShape="0">
                    <a:schemeClr val="tx1"/>
                  </a:outerShdw>
                </a:effectLst>
              </a:rPr>
              <a:t>” (12:3) who swept away a third of the stars (12:4) is defeated, and his kingdom is displaced by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kingdom of our God and the authority of His Christ</a:t>
            </a:r>
            <a:r>
              <a:rPr lang="en-US" sz="3600" dirty="0">
                <a:solidFill>
                  <a:srgbClr val="F5F5F5"/>
                </a:solidFill>
                <a:effectLst>
                  <a:outerShdw blurRad="38100" dist="38100" dir="2700000" algn="ctr" rotWithShape="0">
                    <a:schemeClr val="tx1"/>
                  </a:outerShdw>
                </a:effectLst>
              </a:rPr>
              <a:t>” – similar to what was stated earlier in 11:15.</a:t>
            </a:r>
          </a:p>
          <a:p>
            <a:r>
              <a:rPr lang="en-US" sz="3600" dirty="0">
                <a:solidFill>
                  <a:srgbClr val="F5F5F5"/>
                </a:solidFill>
                <a:effectLst>
                  <a:outerShdw blurRad="38100" dist="38100" dir="2700000" algn="ctr" rotWithShape="0">
                    <a:schemeClr val="tx1"/>
                  </a:outerShdw>
                </a:effectLst>
              </a:rPr>
              <a:t>Satan’s accusations occurring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day and night </a:t>
            </a:r>
            <a:r>
              <a:rPr lang="en-US" sz="3600" dirty="0">
                <a:solidFill>
                  <a:srgbClr val="F5F5F5"/>
                </a:solidFill>
                <a:effectLst>
                  <a:outerShdw blurRad="38100" dist="38100" dir="2700000" algn="ctr" rotWithShape="0">
                    <a:schemeClr val="tx1"/>
                  </a:outerShdw>
                </a:effectLst>
              </a:rPr>
              <a:t>” indicate that it was an unceasing activity on his part, even with Christ himself. </a:t>
            </a:r>
          </a:p>
          <a:p>
            <a:r>
              <a:rPr lang="en-US" sz="3600" dirty="0">
                <a:solidFill>
                  <a:srgbClr val="F5F5F5"/>
                </a:solidFill>
                <a:effectLst>
                  <a:outerShdw blurRad="38100" dist="38100" dir="2700000" algn="ctr" rotWithShape="0">
                    <a:schemeClr val="tx1"/>
                  </a:outerShdw>
                </a:effectLst>
              </a:rPr>
              <a:t>His relentless hostility appeared during Jesus’ ministry on earth, Satan brought slanderous legal accusations against him through the Jewish religious authorities. </a:t>
            </a:r>
          </a:p>
          <a:p>
            <a:r>
              <a:rPr lang="en-US" sz="3600" dirty="0">
                <a:solidFill>
                  <a:srgbClr val="F5F5F5"/>
                </a:solidFill>
                <a:effectLst>
                  <a:outerShdw blurRad="38100" dist="38100" dir="2700000" algn="ctr" rotWithShape="0">
                    <a:schemeClr val="tx1"/>
                  </a:outerShdw>
                </a:effectLst>
              </a:rPr>
              <a:t>In Luke 22:3-4, we see Satan moving Judas to betray him to members of Israel’s high court, the Sanhedrin. </a:t>
            </a:r>
          </a:p>
          <a:p>
            <a:r>
              <a:rPr lang="en-US" sz="3600" dirty="0">
                <a:solidFill>
                  <a:srgbClr val="F5F5F5"/>
                </a:solidFill>
                <a:effectLst>
                  <a:outerShdw blurRad="38100" dist="38100" dir="2700000" algn="ctr" rotWithShape="0">
                    <a:schemeClr val="tx1"/>
                  </a:outerShdw>
                </a:effectLst>
              </a:rPr>
              <a:t>Ironically, Judas’ betrayal helped bring about Christ’s death through which Satan’s own defeat was accomplished!</a:t>
            </a:r>
          </a:p>
          <a:p>
            <a:r>
              <a:rPr lang="en-US" sz="3600" dirty="0">
                <a:solidFill>
                  <a:srgbClr val="F5F5F5"/>
                </a:solidFill>
                <a:effectLst>
                  <a:outerShdw blurRad="38100" dist="38100" dir="2700000" algn="ctr" rotWithShape="0">
                    <a:schemeClr val="tx1"/>
                  </a:outerShdw>
                </a:effectLst>
              </a:rPr>
              <a:t>Christ’s victory therefore transforms our position as believers before God. </a:t>
            </a:r>
          </a:p>
          <a:p>
            <a:r>
              <a:rPr lang="en-US" sz="3600" dirty="0">
                <a:solidFill>
                  <a:srgbClr val="F5F5F5"/>
                </a:solidFill>
                <a:effectLst>
                  <a:outerShdw blurRad="38100" dist="38100" dir="2700000" algn="ctr" rotWithShape="0">
                    <a:schemeClr val="tx1"/>
                  </a:outerShdw>
                </a:effectLst>
              </a:rPr>
              <a:t>Our accuser has now been evicted from heaven, while our Redeemer now occupies the place of </a:t>
            </a:r>
            <a:r>
              <a:rPr lang="en-US" sz="3600" b="1" i="1" dirty="0">
                <a:solidFill>
                  <a:srgbClr val="F5F5F5"/>
                </a:solidFill>
                <a:effectLst>
                  <a:outerShdw blurRad="38100" dist="38100" dir="2700000" algn="ctr" rotWithShape="0">
                    <a:schemeClr val="tx1"/>
                  </a:outerShdw>
                </a:effectLst>
              </a:rPr>
              <a:t>authority</a:t>
            </a:r>
            <a:r>
              <a:rPr lang="en-US" sz="3600" dirty="0">
                <a:solidFill>
                  <a:srgbClr val="F5F5F5"/>
                </a:solidFill>
                <a:effectLst>
                  <a:outerShdw blurRad="38100" dist="38100" dir="2700000" algn="ctr" rotWithShape="0">
                    <a:schemeClr val="tx1"/>
                  </a:outerShdw>
                </a:effectLst>
              </a:rPr>
              <a:t> and </a:t>
            </a:r>
            <a:r>
              <a:rPr lang="en-US" sz="3600" b="1" i="1" dirty="0">
                <a:solidFill>
                  <a:srgbClr val="F5F5F5"/>
                </a:solidFill>
                <a:effectLst>
                  <a:outerShdw blurRad="38100" dist="38100" dir="2700000" algn="ctr" rotWithShape="0">
                    <a:schemeClr val="tx1"/>
                  </a:outerShdw>
                </a:effectLst>
              </a:rPr>
              <a:t>intercession</a:t>
            </a:r>
            <a:r>
              <a:rPr lang="en-US" sz="3600" dirty="0">
                <a:solidFill>
                  <a:srgbClr val="F5F5F5"/>
                </a:solidFill>
                <a:effectLst>
                  <a:outerShdw blurRad="38100" dist="38100" dir="2700000" algn="ctr" rotWithShape="0">
                    <a:schemeClr val="tx1"/>
                  </a:outerShdw>
                </a:effectLst>
              </a:rPr>
              <a:t>.</a:t>
            </a:r>
          </a:p>
        </p:txBody>
      </p:sp>
    </p:spTree>
    <p:extLst>
      <p:ext uri="{BB962C8B-B14F-4D97-AF65-F5344CB8AC3E}">
        <p14:creationId xmlns:p14="http://schemas.microsoft.com/office/powerpoint/2010/main" val="35217094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73B76C1-A1E0-4C31-D6AC-2DB446921E0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DA24514-1095-833A-EF78-7E4EFF1E6728}"/>
              </a:ext>
            </a:extLst>
          </p:cNvPr>
          <p:cNvSpPr>
            <a:spLocks noGrp="1"/>
          </p:cNvSpPr>
          <p:nvPr>
            <p:ph type="title"/>
          </p:nvPr>
        </p:nvSpPr>
        <p:spPr>
          <a:xfrm>
            <a:off x="0" y="1"/>
            <a:ext cx="12192000" cy="859872"/>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they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have conquered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him by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blood of the Lamb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by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word of their testimony</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for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they loved not their lives even unto death</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0E1F739-4CEF-E4AB-EA40-0DCBFDB25E90}"/>
              </a:ext>
            </a:extLst>
          </p:cNvPr>
          <p:cNvSpPr>
            <a:spLocks noGrp="1"/>
          </p:cNvSpPr>
          <p:nvPr>
            <p:ph idx="1"/>
          </p:nvPr>
        </p:nvSpPr>
        <p:spPr>
          <a:xfrm>
            <a:off x="33556" y="1124126"/>
            <a:ext cx="12025617" cy="5733874"/>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Those who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have conquered [NIV: “overcame”]</a:t>
            </a:r>
            <a:r>
              <a:rPr lang="en-US" sz="3600" dirty="0">
                <a:solidFill>
                  <a:srgbClr val="F5F5F5"/>
                </a:solidFill>
                <a:effectLst>
                  <a:outerShdw blurRad="38100" dist="38100" dir="2700000" algn="ctr" rotWithShape="0">
                    <a:schemeClr val="tx1"/>
                  </a:outerShdw>
                </a:effectLst>
              </a:rPr>
              <a:t>” in this context are believing first century Jews.</a:t>
            </a:r>
          </a:p>
          <a:p>
            <a:r>
              <a:rPr lang="en-US" sz="3600" dirty="0">
                <a:solidFill>
                  <a:srgbClr val="F5F5F5"/>
                </a:solidFill>
                <a:effectLst>
                  <a:outerShdw blurRad="38100" dist="38100" dir="2700000" algn="ctr" rotWithShape="0">
                    <a:schemeClr val="tx1"/>
                  </a:outerShdw>
                </a:effectLst>
              </a:rPr>
              <a:t>The Greek word for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conquered</a:t>
            </a:r>
            <a:r>
              <a:rPr lang="en-US" sz="3600" dirty="0">
                <a:solidFill>
                  <a:srgbClr val="F5F5F5"/>
                </a:solidFill>
                <a:effectLst>
                  <a:outerShdw blurRad="38100" dist="38100" dir="2700000" algn="ctr" rotWithShape="0">
                    <a:schemeClr val="tx1"/>
                  </a:outerShdw>
                </a:effectLst>
              </a:rPr>
              <a:t>” here (</a:t>
            </a:r>
            <a:r>
              <a:rPr lang="en-US" sz="3600" i="1" dirty="0" err="1">
                <a:solidFill>
                  <a:srgbClr val="F5F5F5"/>
                </a:solidFill>
                <a:effectLst>
                  <a:outerShdw blurRad="38100" dist="38100" dir="2700000" algn="ctr" rotWithShape="0">
                    <a:schemeClr val="tx1"/>
                  </a:outerShdw>
                </a:effectLst>
              </a:rPr>
              <a:t>nikao</a:t>
            </a:r>
            <a:r>
              <a:rPr lang="en-US" sz="3600" dirty="0">
                <a:solidFill>
                  <a:srgbClr val="F5F5F5"/>
                </a:solidFill>
                <a:effectLst>
                  <a:outerShdw blurRad="38100" dist="38100" dir="2700000" algn="ctr" rotWithShape="0">
                    <a:schemeClr val="tx1"/>
                  </a:outerShdw>
                </a:effectLst>
              </a:rPr>
              <a:t>) can mean to overcome “in a legal action.”</a:t>
            </a:r>
          </a:p>
          <a:p>
            <a:r>
              <a:rPr lang="en-US" sz="3600" dirty="0">
                <a:solidFill>
                  <a:srgbClr val="F5F5F5"/>
                </a:solidFill>
                <a:effectLst>
                  <a:outerShdw blurRad="38100" dist="38100" dir="2700000" algn="ctr" rotWithShape="0">
                    <a:schemeClr val="tx1"/>
                  </a:outerShdw>
                </a:effectLst>
              </a:rPr>
              <a:t>These believers legally overcame Satan’s accusations before God’s throne.</a:t>
            </a:r>
          </a:p>
          <a:p>
            <a:r>
              <a:rPr lang="en-US" sz="3600" dirty="0">
                <a:solidFill>
                  <a:srgbClr val="F5F5F5"/>
                </a:solidFill>
                <a:effectLst>
                  <a:outerShdw blurRad="38100" dist="38100" dir="2700000" algn="ctr" rotWithShape="0">
                    <a:schemeClr val="tx1"/>
                  </a:outerShdw>
                </a:effectLst>
              </a:rPr>
              <a:t>On what basis were they able to overcome Satan’s accusations against them? The text mentions </a:t>
            </a:r>
            <a:r>
              <a:rPr lang="en-US" sz="3600" b="1" i="1" dirty="0">
                <a:solidFill>
                  <a:srgbClr val="F5F5F5"/>
                </a:solidFill>
                <a:effectLst>
                  <a:outerShdw blurRad="38100" dist="38100" dir="2700000" algn="ctr" rotWithShape="0">
                    <a:schemeClr val="tx1"/>
                  </a:outerShdw>
                </a:effectLst>
              </a:rPr>
              <a:t>two</a:t>
            </a:r>
            <a:r>
              <a:rPr lang="en-US" sz="3600" dirty="0">
                <a:solidFill>
                  <a:srgbClr val="F5F5F5"/>
                </a:solidFill>
                <a:effectLst>
                  <a:outerShdw blurRad="38100" dist="38100" dir="2700000" algn="ctr" rotWithShape="0">
                    <a:schemeClr val="tx1"/>
                  </a:outerShdw>
                </a:effectLst>
              </a:rPr>
              <a:t> things:</a:t>
            </a:r>
          </a:p>
          <a:p>
            <a:pPr lvl="1"/>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blood of the Lamb</a:t>
            </a:r>
            <a:r>
              <a:rPr lang="en-US" sz="3200" dirty="0">
                <a:solidFill>
                  <a:srgbClr val="F5F5F5"/>
                </a:solidFill>
                <a:effectLst>
                  <a:outerShdw blurRad="38100" dist="38100" dir="2700000" algn="ctr" rotWithShape="0">
                    <a:schemeClr val="tx1"/>
                  </a:outerShdw>
                </a:effectLst>
              </a:rPr>
              <a:t>” – is the </a:t>
            </a:r>
            <a:r>
              <a:rPr lang="en-US" sz="3200" b="1" i="1" dirty="0">
                <a:solidFill>
                  <a:srgbClr val="F5F5F5"/>
                </a:solidFill>
                <a:effectLst>
                  <a:outerShdw blurRad="38100" dist="38100" dir="2700000" algn="ctr" rotWithShape="0">
                    <a:schemeClr val="tx1"/>
                  </a:outerShdw>
                </a:effectLst>
              </a:rPr>
              <a:t>actual</a:t>
            </a:r>
            <a:r>
              <a:rPr lang="en-US" sz="3200" dirty="0">
                <a:solidFill>
                  <a:srgbClr val="F5F5F5"/>
                </a:solidFill>
                <a:effectLst>
                  <a:outerShdw blurRad="38100" dist="38100" dir="2700000" algn="ctr" rotWithShape="0">
                    <a:schemeClr val="tx1"/>
                  </a:outerShdw>
                </a:effectLst>
              </a:rPr>
              <a:t> cause of their acquittal and redemption (1:5; 5:9; 7:14)</a:t>
            </a:r>
          </a:p>
          <a:p>
            <a:pPr lvl="1"/>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word of their testimony</a:t>
            </a:r>
            <a:r>
              <a:rPr lang="en-US" sz="3200" dirty="0">
                <a:solidFill>
                  <a:srgbClr val="F5F5F5"/>
                </a:solidFill>
                <a:effectLst>
                  <a:outerShdw blurRad="38100" dist="38100" dir="2700000" algn="ctr" rotWithShape="0">
                    <a:schemeClr val="tx1"/>
                  </a:outerShdw>
                </a:effectLst>
              </a:rPr>
              <a:t>” – is the </a:t>
            </a:r>
            <a:r>
              <a:rPr lang="en-US" sz="3200" b="1" i="1" dirty="0">
                <a:solidFill>
                  <a:srgbClr val="F5F5F5"/>
                </a:solidFill>
                <a:effectLst>
                  <a:outerShdw blurRad="38100" dist="38100" dir="2700000" algn="ctr" rotWithShape="0">
                    <a:schemeClr val="tx1"/>
                  </a:outerShdw>
                </a:effectLst>
              </a:rPr>
              <a:t>evidential result </a:t>
            </a:r>
            <a:r>
              <a:rPr lang="en-US" sz="3200" dirty="0">
                <a:solidFill>
                  <a:srgbClr val="F5F5F5"/>
                </a:solidFill>
                <a:effectLst>
                  <a:outerShdw blurRad="38100" dist="38100" dir="2700000" algn="ctr" rotWithShape="0">
                    <a:schemeClr val="tx1"/>
                  </a:outerShdw>
                </a:effectLst>
              </a:rPr>
              <a:t>in their lives that </a:t>
            </a:r>
            <a:r>
              <a:rPr lang="en-US" sz="3200" b="1" i="1" dirty="0">
                <a:solidFill>
                  <a:srgbClr val="F5F5F5"/>
                </a:solidFill>
                <a:effectLst>
                  <a:outerShdw blurRad="38100" dist="38100" dir="2700000" algn="ctr" rotWithShape="0">
                    <a:schemeClr val="tx1"/>
                  </a:outerShdw>
                </a:effectLst>
              </a:rPr>
              <a:t>testified</a:t>
            </a:r>
            <a:r>
              <a:rPr lang="en-US" sz="3200" dirty="0">
                <a:solidFill>
                  <a:srgbClr val="F5F5F5"/>
                </a:solidFill>
                <a:effectLst>
                  <a:outerShdw blurRad="38100" dist="38100" dir="2700000" algn="ctr" rotWithShape="0">
                    <a:schemeClr val="tx1"/>
                  </a:outerShdw>
                </a:effectLst>
              </a:rPr>
              <a:t> to their victory.</a:t>
            </a:r>
          </a:p>
          <a:p>
            <a:r>
              <a:rPr lang="en-US" sz="3600" dirty="0">
                <a:solidFill>
                  <a:srgbClr val="F5F5F5"/>
                </a:solidFill>
                <a:effectLst>
                  <a:outerShdw blurRad="38100" dist="38100" dir="2700000" algn="ctr" rotWithShape="0">
                    <a:schemeClr val="tx1"/>
                  </a:outerShdw>
                </a:effectLst>
              </a:rPr>
              <a:t>The phrase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they loved not their lives even unto death</a:t>
            </a:r>
            <a:r>
              <a:rPr lang="en-US" sz="3600" dirty="0">
                <a:solidFill>
                  <a:srgbClr val="F5F5F5"/>
                </a:solidFill>
                <a:effectLst>
                  <a:outerShdw blurRad="38100" dist="38100" dir="2700000" algn="ctr" rotWithShape="0">
                    <a:schemeClr val="tx1"/>
                  </a:outerShdw>
                </a:effectLst>
              </a:rPr>
              <a:t>” includes both actual martyrs and those willing to die who escaped to the wilderness (12:6, 14).</a:t>
            </a:r>
          </a:p>
          <a:p>
            <a:r>
              <a:rPr lang="en-US" sz="3600" dirty="0">
                <a:solidFill>
                  <a:srgbClr val="F5F5F5"/>
                </a:solidFill>
                <a:effectLst>
                  <a:outerShdw blurRad="38100" dist="38100" dir="2700000" algn="ctr" rotWithShape="0">
                    <a:schemeClr val="tx1"/>
                  </a:outerShdw>
                </a:effectLst>
              </a:rPr>
              <a:t>They refuse to make earthly survival their highest loyalty. </a:t>
            </a:r>
          </a:p>
          <a:p>
            <a:r>
              <a:rPr lang="en-US" sz="3600" dirty="0">
                <a:solidFill>
                  <a:srgbClr val="F5F5F5"/>
                </a:solidFill>
                <a:effectLst>
                  <a:outerShdw blurRad="38100" dist="38100" dir="2700000" algn="ctr" rotWithShape="0">
                    <a:schemeClr val="tx1"/>
                  </a:outerShdw>
                </a:effectLst>
              </a:rPr>
              <a:t>Their willingness to face death demonstrates the depth of their faithfulness. </a:t>
            </a:r>
          </a:p>
          <a:p>
            <a:endParaRPr lang="en-US" sz="3600" dirty="0">
              <a:solidFill>
                <a:srgbClr val="F5F5F5"/>
              </a:solidFill>
              <a:effectLst>
                <a:outerShdw blurRad="38100" dist="38100" dir="2700000" algn="ctr" rotWithShape="0">
                  <a:schemeClr val="tx1"/>
                </a:outerShdw>
              </a:effectLst>
            </a:endParaRPr>
          </a:p>
          <a:p>
            <a:endParaRPr lang="en-US" sz="36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8276986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 calcmode="lin" valueType="num">
                                      <p:cBhvr>
                                        <p:cTn id="63"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0D687A2-2FD3-170B-B874-B0724F5C934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A767D98-D675-C1AC-79A3-63E8C3CCF739}"/>
              </a:ext>
            </a:extLst>
          </p:cNvPr>
          <p:cNvSpPr>
            <a:spLocks noGrp="1"/>
          </p:cNvSpPr>
          <p:nvPr>
            <p:ph type="title"/>
          </p:nvPr>
        </p:nvSpPr>
        <p:spPr>
          <a:xfrm>
            <a:off x="0" y="1"/>
            <a:ext cx="12192000" cy="104023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Therefore,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rejoice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 heavens and you who dwell in them! But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to you,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 earth [Land] and sea</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for the devil has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come down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you in great wrath, because he knows that his time is short!"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34278DF-910B-29BC-A2DE-9472E8BB12E3}"/>
              </a:ext>
            </a:extLst>
          </p:cNvPr>
          <p:cNvSpPr>
            <a:spLocks noGrp="1"/>
          </p:cNvSpPr>
          <p:nvPr>
            <p:ph idx="1"/>
          </p:nvPr>
        </p:nvSpPr>
        <p:spPr>
          <a:xfrm>
            <a:off x="33556" y="1270932"/>
            <a:ext cx="12025617" cy="5587068"/>
          </a:xfrm>
        </p:spPr>
        <p:txBody>
          <a:bodyPr>
            <a:normAutofit fontScale="85000" lnSpcReduction="20000"/>
          </a:bodyPr>
          <a:lstStyle/>
          <a:p>
            <a:r>
              <a:rPr lang="en-US" sz="3600" dirty="0">
                <a:solidFill>
                  <a:srgbClr val="F5F5F5"/>
                </a:solidFill>
                <a:effectLst>
                  <a:outerShdw blurRad="38100" dist="38100" dir="2700000" algn="ctr" rotWithShape="0">
                    <a:schemeClr val="tx1"/>
                  </a:outerShdw>
                </a:effectLst>
              </a:rPr>
              <a:t>Here the heavenly witnesses are called upon to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rejoice</a:t>
            </a:r>
            <a:r>
              <a:rPr lang="en-US" sz="3600" dirty="0">
                <a:solidFill>
                  <a:srgbClr val="F5F5F5"/>
                </a:solidFill>
                <a:effectLst>
                  <a:outerShdw blurRad="38100" dist="38100" dir="2700000" algn="ctr" rotWithShape="0">
                    <a:schemeClr val="tx1"/>
                  </a:outerShdw>
                </a:effectLst>
              </a:rPr>
              <a:t>” because their accuser has been conquered.</a:t>
            </a:r>
          </a:p>
          <a:p>
            <a:r>
              <a:rPr lang="en-US" sz="3600" dirty="0">
                <a:solidFill>
                  <a:srgbClr val="F5F5F5"/>
                </a:solidFill>
                <a:effectLst>
                  <a:outerShdw blurRad="38100" dist="38100" dir="2700000" algn="ctr" rotWithShape="0">
                    <a:schemeClr val="tx1"/>
                  </a:outerShdw>
                </a:effectLst>
              </a:rPr>
              <a:t>The situation on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earth</a:t>
            </a:r>
            <a:r>
              <a:rPr lang="en-US" sz="3600" dirty="0">
                <a:solidFill>
                  <a:srgbClr val="F5F5F5"/>
                </a:solidFill>
                <a:effectLst>
                  <a:outerShdw blurRad="38100" dist="38100" dir="2700000" algn="ctr" rotWithShape="0">
                    <a:schemeClr val="tx1"/>
                  </a:outerShdw>
                </a:effectLst>
              </a:rPr>
              <a:t>” below is different: </a:t>
            </a:r>
          </a:p>
          <a:p>
            <a:r>
              <a:rPr lang="en-US" sz="3600" dirty="0">
                <a:solidFill>
                  <a:srgbClr val="F5F5F5"/>
                </a:solidFill>
                <a:effectLst>
                  <a:outerShdw blurRad="38100" dist="38100" dir="2700000" algn="ctr" rotWithShape="0">
                    <a:schemeClr val="tx1"/>
                  </a:outerShdw>
                </a:effectLst>
              </a:rPr>
              <a:t>Satan’s expulsion </a:t>
            </a:r>
            <a:r>
              <a:rPr lang="en-US" sz="3600" b="1" i="1" dirty="0">
                <a:solidFill>
                  <a:srgbClr val="F5F5F5"/>
                </a:solidFill>
                <a:effectLst>
                  <a:outerShdw blurRad="38100" dist="38100" dir="2700000" algn="ctr" rotWithShape="0">
                    <a:schemeClr val="tx1"/>
                  </a:outerShdw>
                </a:effectLst>
              </a:rPr>
              <a:t>restricts</a:t>
            </a:r>
            <a:r>
              <a:rPr lang="en-US" sz="3600" dirty="0">
                <a:solidFill>
                  <a:srgbClr val="F5F5F5"/>
                </a:solidFill>
                <a:effectLst>
                  <a:outerShdw blurRad="38100" dist="38100" dir="2700000" algn="ctr" rotWithShape="0">
                    <a:schemeClr val="tx1"/>
                  </a:outerShdw>
                </a:effectLst>
              </a:rPr>
              <a:t> his activity but </a:t>
            </a:r>
            <a:r>
              <a:rPr lang="en-US" sz="3600" b="1" i="1" dirty="0">
                <a:solidFill>
                  <a:srgbClr val="F5F5F5"/>
                </a:solidFill>
                <a:effectLst>
                  <a:outerShdw blurRad="38100" dist="38100" dir="2700000" algn="ctr" rotWithShape="0">
                    <a:schemeClr val="tx1"/>
                  </a:outerShdw>
                </a:effectLst>
              </a:rPr>
              <a:t>intensifies</a:t>
            </a:r>
            <a:r>
              <a:rPr lang="en-US" sz="3600" dirty="0">
                <a:solidFill>
                  <a:srgbClr val="F5F5F5"/>
                </a:solidFill>
                <a:effectLst>
                  <a:outerShdw blurRad="38100" dist="38100" dir="2700000" algn="ctr" rotWithShape="0">
                    <a:schemeClr val="tx1"/>
                  </a:outerShdw>
                </a:effectLst>
              </a:rPr>
              <a:t> his rage. </a:t>
            </a:r>
          </a:p>
          <a:p>
            <a:r>
              <a:rPr lang="en-US" sz="3600" dirty="0">
                <a:solidFill>
                  <a:srgbClr val="F5F5F5"/>
                </a:solidFill>
                <a:effectLst>
                  <a:outerShdw blurRad="38100" dist="38100" dir="2700000" algn="ctr" rotWithShape="0">
                    <a:schemeClr val="tx1"/>
                  </a:outerShdw>
                </a:effectLst>
              </a:rPr>
              <a:t>His defeat prompts him to initiate a </a:t>
            </a:r>
            <a:r>
              <a:rPr lang="en-US" sz="3600" b="1" i="1" dirty="0">
                <a:solidFill>
                  <a:srgbClr val="F5F5F5"/>
                </a:solidFill>
                <a:effectLst>
                  <a:outerShdw blurRad="38100" dist="38100" dir="2700000" algn="ctr" rotWithShape="0">
                    <a:schemeClr val="tx1"/>
                  </a:outerShdw>
                </a:effectLst>
              </a:rPr>
              <a:t>new</a:t>
            </a:r>
            <a:r>
              <a:rPr lang="en-US" sz="3600" dirty="0">
                <a:solidFill>
                  <a:srgbClr val="F5F5F5"/>
                </a:solidFill>
                <a:effectLst>
                  <a:outerShdw blurRad="38100" dist="38100" dir="2700000" algn="ctr" rotWithShape="0">
                    <a:schemeClr val="tx1"/>
                  </a:outerShdw>
                </a:effectLst>
              </a:rPr>
              <a:t> assault against the people that he can still reach.</a:t>
            </a:r>
          </a:p>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earth</a:t>
            </a:r>
            <a:r>
              <a:rPr lang="en-US" sz="3600" dirty="0">
                <a:solidFill>
                  <a:srgbClr val="F5F5F5"/>
                </a:solidFill>
                <a:effectLst>
                  <a:outerShdw blurRad="38100" dist="38100" dir="2700000" algn="ctr" rotWithShape="0">
                    <a:schemeClr val="tx1"/>
                  </a:outerShdw>
                </a:effectLst>
              </a:rPr>
              <a:t>” probably means the “</a:t>
            </a:r>
            <a:r>
              <a:rPr lang="en-US" sz="3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3600" dirty="0">
                <a:solidFill>
                  <a:srgbClr val="F5F5F5"/>
                </a:solidFill>
                <a:effectLst>
                  <a:outerShdw blurRad="38100" dist="38100" dir="2700000" algn="ctr" rotWithShape="0">
                    <a:schemeClr val="tx1"/>
                  </a:outerShdw>
                </a:effectLst>
              </a:rPr>
              <a:t>” of Israel, while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sea</a:t>
            </a:r>
            <a:r>
              <a:rPr lang="en-US" sz="3600" dirty="0">
                <a:solidFill>
                  <a:srgbClr val="F5F5F5"/>
                </a:solidFill>
                <a:effectLst>
                  <a:outerShdw blurRad="38100" dist="38100" dir="2700000" algn="ctr" rotWithShape="0">
                    <a:schemeClr val="tx1"/>
                  </a:outerShdw>
                </a:effectLst>
              </a:rPr>
              <a:t>” represents the Gentile world (cf. Isaiah 17:12–13; 57:20; Jeremiah 6:22–23), in this context that would be the Romans. </a:t>
            </a:r>
          </a:p>
          <a:p>
            <a:r>
              <a:rPr lang="en-US" sz="3600" dirty="0">
                <a:solidFill>
                  <a:srgbClr val="F5F5F5"/>
                </a:solidFill>
                <a:effectLst>
                  <a:outerShdw blurRad="38100" dist="38100" dir="2700000" algn="ctr" rotWithShape="0">
                    <a:schemeClr val="tx1"/>
                  </a:outerShdw>
                </a:effectLst>
              </a:rPr>
              <a:t>Though the devil’s efforts are </a:t>
            </a:r>
            <a:r>
              <a:rPr lang="en-US" sz="3600" b="1" i="1" dirty="0">
                <a:solidFill>
                  <a:srgbClr val="F5F5F5"/>
                </a:solidFill>
                <a:effectLst>
                  <a:outerShdw blurRad="38100" dist="38100" dir="2700000" algn="ctr" rotWithShape="0">
                    <a:schemeClr val="tx1"/>
                  </a:outerShdw>
                </a:effectLst>
              </a:rPr>
              <a:t>focused</a:t>
            </a:r>
            <a:r>
              <a:rPr lang="en-US" sz="3600" dirty="0">
                <a:solidFill>
                  <a:srgbClr val="F5F5F5"/>
                </a:solidFill>
                <a:effectLst>
                  <a:outerShdw blurRad="38100" dist="38100" dir="2700000" algn="ctr" rotWithShape="0">
                    <a:schemeClr val="tx1"/>
                  </a:outerShdw>
                </a:effectLst>
              </a:rPr>
              <a:t> on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woman</a:t>
            </a:r>
            <a:r>
              <a:rPr lang="en-US" sz="3600" dirty="0">
                <a:solidFill>
                  <a:srgbClr val="F5F5F5"/>
                </a:solidFill>
                <a:effectLst>
                  <a:outerShdw blurRad="38100" dist="38100" dir="2700000" algn="ctr" rotWithShape="0">
                    <a:schemeClr val="tx1"/>
                  </a:outerShdw>
                </a:effectLst>
              </a:rPr>
              <a:t>” (believing Israel) (12:13), both unbelieving Israel and unbelieving Gentiles within the Roman empire will </a:t>
            </a:r>
            <a:r>
              <a:rPr lang="en-US" sz="3600" b="1" i="1" dirty="0">
                <a:solidFill>
                  <a:srgbClr val="F5F5F5"/>
                </a:solidFill>
                <a:effectLst>
                  <a:outerShdw blurRad="38100" dist="38100" dir="2700000" algn="ctr" rotWithShape="0">
                    <a:schemeClr val="tx1"/>
                  </a:outerShdw>
                </a:effectLst>
              </a:rPr>
              <a:t>also</a:t>
            </a:r>
            <a:r>
              <a:rPr lang="en-US" sz="3600" dirty="0">
                <a:solidFill>
                  <a:srgbClr val="F5F5F5"/>
                </a:solidFill>
                <a:effectLst>
                  <a:outerShdw blurRad="38100" dist="38100" dir="2700000" algn="ctr" rotWithShape="0">
                    <a:schemeClr val="tx1"/>
                  </a:outerShdw>
                </a:effectLst>
              </a:rPr>
              <a:t> suffer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woe</a:t>
            </a:r>
            <a:r>
              <a:rPr lang="en-US" sz="3600" dirty="0">
                <a:solidFill>
                  <a:srgbClr val="F5F5F5"/>
                </a:solidFill>
                <a:effectLst>
                  <a:outerShdw blurRad="38100" dist="38100" dir="2700000" algn="ctr" rotWithShape="0">
                    <a:schemeClr val="tx1"/>
                  </a:outerShdw>
                </a:effectLst>
              </a:rPr>
              <a:t>” as a result of the devil’s intensified efforts after he has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come down</a:t>
            </a:r>
            <a:r>
              <a:rPr lang="en-US" sz="3600" dirty="0">
                <a:solidFill>
                  <a:srgbClr val="F5F5F5"/>
                </a:solidFill>
                <a:effectLst>
                  <a:outerShdw blurRad="38100" dist="38100" dir="2700000" algn="ctr" rotWithShape="0">
                    <a:schemeClr val="tx1"/>
                  </a:outerShdw>
                </a:effectLst>
              </a:rPr>
              <a:t>” to them out of heaven.</a:t>
            </a:r>
          </a:p>
        </p:txBody>
      </p:sp>
    </p:spTree>
    <p:extLst>
      <p:ext uri="{BB962C8B-B14F-4D97-AF65-F5344CB8AC3E}">
        <p14:creationId xmlns:p14="http://schemas.microsoft.com/office/powerpoint/2010/main" val="11569130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7387EEC-82F2-1136-4FCE-6B42986BEDA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B1A665E-B48F-9A07-EB22-2BAB483ADC6B}"/>
              </a:ext>
            </a:extLst>
          </p:cNvPr>
          <p:cNvSpPr>
            <a:spLocks noGrp="1"/>
          </p:cNvSpPr>
          <p:nvPr>
            <p:ph type="title"/>
          </p:nvPr>
        </p:nvSpPr>
        <p:spPr>
          <a:xfrm>
            <a:off x="0" y="1"/>
            <a:ext cx="12192000" cy="104023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Therefore, rejoice, O heavens and you who dwell in them! But woe to you, O earth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sea</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for the devil has come down to you in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wrath</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because he knows that his time is short!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A5AC84BE-8BE7-BC13-BD23-B8E5991D82A6}"/>
              </a:ext>
            </a:extLst>
          </p:cNvPr>
          <p:cNvSpPr>
            <a:spLocks noGrp="1"/>
          </p:cNvSpPr>
          <p:nvPr>
            <p:ph idx="1"/>
          </p:nvPr>
        </p:nvSpPr>
        <p:spPr>
          <a:xfrm>
            <a:off x="33556" y="1270932"/>
            <a:ext cx="12025617" cy="5587068"/>
          </a:xfrm>
        </p:spPr>
        <p:txBody>
          <a:bodyPr>
            <a:normAutofit fontScale="92500" lnSpcReduction="20000"/>
          </a:bodyPr>
          <a:lstStyle/>
          <a:p>
            <a:r>
              <a:rPr lang="en-US" sz="3600" dirty="0">
                <a:solidFill>
                  <a:srgbClr val="F5F5F5"/>
                </a:solidFill>
                <a:effectLst>
                  <a:outerShdw blurRad="38100" dist="38100" dir="2700000" algn="ctr" rotWithShape="0">
                    <a:schemeClr val="tx1"/>
                  </a:outerShdw>
                </a:effectLst>
              </a:rPr>
              <a:t>Here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red dragon</a:t>
            </a:r>
            <a:r>
              <a:rPr lang="en-US" sz="3600" dirty="0">
                <a:solidFill>
                  <a:srgbClr val="F5F5F5"/>
                </a:solidFill>
                <a:effectLst>
                  <a:outerShdw blurRad="38100" dist="38100" dir="2700000" algn="ctr" rotWithShape="0">
                    <a:schemeClr val="tx1"/>
                  </a:outerShdw>
                </a:effectLst>
              </a:rPr>
              <a:t>” (12:3b) who we saw cast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third of the stars [fallen angels] of heaven</a:t>
            </a:r>
            <a:r>
              <a:rPr lang="en-US" sz="3600" dirty="0">
                <a:solidFill>
                  <a:srgbClr val="F5F5F5"/>
                </a:solidFill>
                <a:effectLst>
                  <a:outerShdw blurRad="38100" dist="38100" dir="2700000" algn="ctr" rotWithShape="0">
                    <a:schemeClr val="tx1"/>
                  </a:outerShdw>
                </a:effectLst>
              </a:rPr>
              <a:t>” down to earth (12:4), now exhibits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wrath</a:t>
            </a:r>
            <a:r>
              <a:rPr lang="en-US" sz="3600" dirty="0">
                <a:solidFill>
                  <a:srgbClr val="F5F5F5"/>
                </a:solidFill>
                <a:effectLst>
                  <a:outerShdw blurRad="38100" dist="38100" dir="2700000" algn="ctr" rotWithShape="0">
                    <a:schemeClr val="tx1"/>
                  </a:outerShdw>
                </a:effectLst>
              </a:rPr>
              <a:t>” when </a:t>
            </a:r>
            <a:r>
              <a:rPr lang="en-US" sz="3600" b="1" i="1" dirty="0">
                <a:solidFill>
                  <a:srgbClr val="F5F5F5"/>
                </a:solidFill>
                <a:effectLst>
                  <a:outerShdw blurRad="38100" dist="38100" dir="2700000" algn="ctr" rotWithShape="0">
                    <a:schemeClr val="tx1"/>
                  </a:outerShdw>
                </a:effectLst>
              </a:rPr>
              <a:t>he</a:t>
            </a:r>
            <a:r>
              <a:rPr lang="en-US" sz="3600" dirty="0">
                <a:solidFill>
                  <a:srgbClr val="F5F5F5"/>
                </a:solidFill>
                <a:effectLst>
                  <a:outerShdw blurRad="38100" dist="38100" dir="2700000" algn="ctr" rotWithShape="0">
                    <a:schemeClr val="tx1"/>
                  </a:outerShdw>
                </a:effectLst>
              </a:rPr>
              <a:t> is cast down (12:9,10,13). </a:t>
            </a:r>
          </a:p>
          <a:p>
            <a:r>
              <a:rPr lang="en-US" sz="3600" dirty="0">
                <a:solidFill>
                  <a:srgbClr val="F5F5F5"/>
                </a:solidFill>
                <a:effectLst>
                  <a:outerShdw blurRad="38100" dist="38100" dir="2700000" algn="ctr" rotWithShape="0">
                    <a:schemeClr val="tx1"/>
                  </a:outerShdw>
                </a:effectLst>
              </a:rPr>
              <a:t>He does this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because he knows that his time is short!</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As a result of his defeat in heaven, he no longer has access to God’s throne to accuse God’s people; he now will only be able to do his work on earth.</a:t>
            </a:r>
          </a:p>
          <a:p>
            <a:r>
              <a:rPr lang="en-US" sz="3600" dirty="0">
                <a:solidFill>
                  <a:srgbClr val="F5F5F5"/>
                </a:solidFill>
                <a:effectLst>
                  <a:outerShdw blurRad="38100" dist="38100" dir="2700000" algn="ctr" rotWithShape="0">
                    <a:schemeClr val="tx1"/>
                  </a:outerShdw>
                </a:effectLst>
              </a:rPr>
              <a:t>The dragon has </a:t>
            </a:r>
            <a:r>
              <a:rPr lang="en-US" sz="3600" b="1" i="1" dirty="0">
                <a:solidFill>
                  <a:srgbClr val="F5F5F5"/>
                </a:solidFill>
                <a:effectLst>
                  <a:outerShdw blurRad="38100" dist="38100" dir="2700000" algn="ctr" rotWithShape="0">
                    <a:schemeClr val="tx1"/>
                  </a:outerShdw>
                </a:effectLst>
              </a:rPr>
              <a:t>little time </a:t>
            </a:r>
            <a:r>
              <a:rPr lang="en-US" sz="3600" dirty="0">
                <a:solidFill>
                  <a:srgbClr val="F5F5F5"/>
                </a:solidFill>
                <a:effectLst>
                  <a:outerShdw blurRad="38100" dist="38100" dir="2700000" algn="ctr" rotWithShape="0">
                    <a:schemeClr val="tx1"/>
                  </a:outerShdw>
                </a:effectLst>
              </a:rPr>
              <a:t>to ruin the church while she is still tied to old Israel, so he sets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3600" dirty="0">
                <a:solidFill>
                  <a:srgbClr val="F5F5F5"/>
                </a:solidFill>
                <a:effectLst>
                  <a:outerShdw blurRad="38100" dist="38100" dir="2700000" algn="ctr" rotWithShape="0">
                    <a:schemeClr val="tx1"/>
                  </a:outerShdw>
                </a:effectLst>
              </a:rPr>
              <a:t>” of Israel (and its unbelieving Jews) and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sea</a:t>
            </a:r>
            <a:r>
              <a:rPr lang="en-US" sz="3600" dirty="0">
                <a:solidFill>
                  <a:srgbClr val="F5F5F5"/>
                </a:solidFill>
                <a:effectLst>
                  <a:outerShdw blurRad="38100" dist="38100" dir="2700000" algn="ctr" rotWithShape="0">
                    <a:schemeClr val="tx1"/>
                  </a:outerShdw>
                </a:effectLst>
              </a:rPr>
              <a:t>” (which in this context symbolizes the Romans): </a:t>
            </a:r>
          </a:p>
          <a:p>
            <a:pPr lvl="1"/>
            <a:r>
              <a:rPr lang="en-US" sz="3200" b="1" i="1" dirty="0">
                <a:solidFill>
                  <a:srgbClr val="F5F5F5"/>
                </a:solidFill>
                <a:effectLst>
                  <a:outerShdw blurRad="38100" dist="38100" dir="2700000" algn="ctr" rotWithShape="0">
                    <a:schemeClr val="tx1"/>
                  </a:outerShdw>
                </a:effectLst>
              </a:rPr>
              <a:t>First</a:t>
            </a:r>
            <a:r>
              <a:rPr lang="en-US" sz="3200" dirty="0">
                <a:solidFill>
                  <a:srgbClr val="F5F5F5"/>
                </a:solidFill>
                <a:effectLst>
                  <a:outerShdw blurRad="38100" dist="38100" dir="2700000" algn="ctr" rotWithShape="0">
                    <a:schemeClr val="tx1"/>
                  </a:outerShdw>
                </a:effectLst>
              </a:rPr>
              <a:t> against the church </a:t>
            </a:r>
          </a:p>
          <a:p>
            <a:pPr lvl="1"/>
            <a:r>
              <a:rPr lang="en-US" sz="3200" b="1" i="1" dirty="0">
                <a:solidFill>
                  <a:srgbClr val="F5F5F5"/>
                </a:solidFill>
                <a:effectLst>
                  <a:outerShdw blurRad="38100" dist="38100" dir="2700000" algn="ctr" rotWithShape="0">
                    <a:schemeClr val="tx1"/>
                  </a:outerShdw>
                </a:effectLst>
              </a:rPr>
              <a:t>Then</a:t>
            </a:r>
            <a:r>
              <a:rPr lang="en-US" sz="3200" dirty="0">
                <a:solidFill>
                  <a:srgbClr val="F5F5F5"/>
                </a:solidFill>
                <a:effectLst>
                  <a:outerShdw blurRad="38100" dist="38100" dir="2700000" algn="ctr" rotWithShape="0">
                    <a:schemeClr val="tx1"/>
                  </a:outerShdw>
                </a:effectLst>
              </a:rPr>
              <a:t> against each other </a:t>
            </a:r>
          </a:p>
          <a:p>
            <a:r>
              <a:rPr lang="en-US" sz="3600" dirty="0">
                <a:solidFill>
                  <a:srgbClr val="F5F5F5"/>
                </a:solidFill>
                <a:effectLst>
                  <a:outerShdw blurRad="38100" dist="38100" dir="2700000" algn="ctr" rotWithShape="0">
                    <a:schemeClr val="tx1"/>
                  </a:outerShdw>
                </a:effectLst>
              </a:rPr>
              <a:t>After AD 70 the church will be </a:t>
            </a:r>
            <a:r>
              <a:rPr lang="en-US" sz="3600" b="1" i="1" dirty="0">
                <a:solidFill>
                  <a:srgbClr val="F5F5F5"/>
                </a:solidFill>
                <a:effectLst>
                  <a:outerShdw blurRad="38100" dist="38100" dir="2700000" algn="ctr" rotWithShape="0">
                    <a:schemeClr val="tx1"/>
                  </a:outerShdw>
                </a:effectLst>
              </a:rPr>
              <a:t>separated</a:t>
            </a:r>
            <a:r>
              <a:rPr lang="en-US" sz="3600" dirty="0">
                <a:solidFill>
                  <a:srgbClr val="F5F5F5"/>
                </a:solidFill>
                <a:effectLst>
                  <a:outerShdw blurRad="38100" dist="38100" dir="2700000" algn="ctr" rotWithShape="0">
                    <a:schemeClr val="tx1"/>
                  </a:outerShdw>
                </a:effectLst>
              </a:rPr>
              <a:t> from old covenant Israel.</a:t>
            </a:r>
          </a:p>
        </p:txBody>
      </p:sp>
    </p:spTree>
    <p:extLst>
      <p:ext uri="{BB962C8B-B14F-4D97-AF65-F5344CB8AC3E}">
        <p14:creationId xmlns:p14="http://schemas.microsoft.com/office/powerpoint/2010/main" val="31065990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AC00C12-E209-5977-E152-03B681771A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0CE518-B0CA-DDD7-5D82-E1F65A97ADB5}"/>
              </a:ext>
            </a:extLst>
          </p:cNvPr>
          <p:cNvSpPr>
            <a:spLocks noGrp="1"/>
          </p:cNvSpPr>
          <p:nvPr>
            <p:ph type="title"/>
          </p:nvPr>
        </p:nvSpPr>
        <p:spPr>
          <a:xfrm>
            <a:off x="0" y="0"/>
            <a:ext cx="12192000" cy="788565"/>
          </a:xfrm>
        </p:spPr>
        <p:txBody>
          <a:bodyPr>
            <a:noAutofit/>
          </a:bodyPr>
          <a:lstStyle/>
          <a:p>
            <a:pPr algn="ctr"/>
            <a:r>
              <a:rPr lang="en-US" sz="48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War on Earth (12:13-17)</a:t>
            </a:r>
          </a:p>
        </p:txBody>
      </p:sp>
      <p:sp>
        <p:nvSpPr>
          <p:cNvPr id="5" name="Content Placeholder 4">
            <a:extLst>
              <a:ext uri="{FF2B5EF4-FFF2-40B4-BE49-F238E27FC236}">
                <a16:creationId xmlns:a16="http://schemas.microsoft.com/office/drawing/2014/main" id="{E596BB26-3CFB-66C4-D8E0-7C941D3BAA9F}"/>
              </a:ext>
            </a:extLst>
          </p:cNvPr>
          <p:cNvSpPr>
            <a:spLocks noGrp="1"/>
          </p:cNvSpPr>
          <p:nvPr>
            <p:ph idx="1"/>
          </p:nvPr>
        </p:nvSpPr>
        <p:spPr>
          <a:xfrm>
            <a:off x="323273" y="1040235"/>
            <a:ext cx="11610109" cy="5817765"/>
          </a:xfrm>
        </p:spPr>
        <p:txBody>
          <a:bodyPr>
            <a:normAutofit fontScale="92500"/>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13</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When the dragon saw that he had been hurled to the earth, he pursued the woman who had given birth to the male child.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woman was given the two wings of a great eagle, so that she might fly to the place prepared for her in the desert, where she would be taken care of for a time, times and half a time, out of the serpent's reach.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15</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from his mouth the serpent spewed water like a river, to overtake the woman and sweep her away with the torrent.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16</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the earth helped the woman by opening its mouth and swallowing the river that the dragon had spewed out of his mouth.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17</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dragon was enraged at the woman and went off to make war against the rest of her offspring--those who obey God's commandments and hold to the testimony of Jesus. </a:t>
            </a:r>
            <a:r>
              <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(NIV)</a:t>
            </a:r>
            <a:endPar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699671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666BB02-3A6E-26F0-E622-CF9454AE7E1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0D51215-78AB-6B8F-5CAE-7E99C092CC50}"/>
              </a:ext>
            </a:extLst>
          </p:cNvPr>
          <p:cNvSpPr>
            <a:spLocks noGrp="1"/>
          </p:cNvSpPr>
          <p:nvPr>
            <p:ph type="title"/>
          </p:nvPr>
        </p:nvSpPr>
        <p:spPr>
          <a:xfrm>
            <a:off x="0" y="1"/>
            <a:ext cx="12192000" cy="151001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when the dragon saw that he had been thrown down to the earth, he pursued the woman who had given birth to the male child.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woman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given the two wings of the great eagle so that she might fly from the serpent into the wilderness, to the place where she is to be nourished for a time, and times, and half a time.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8820E6A-35E6-33DD-279E-756AE227B642}"/>
              </a:ext>
            </a:extLst>
          </p:cNvPr>
          <p:cNvSpPr>
            <a:spLocks noGrp="1"/>
          </p:cNvSpPr>
          <p:nvPr>
            <p:ph idx="1"/>
          </p:nvPr>
        </p:nvSpPr>
        <p:spPr>
          <a:xfrm>
            <a:off x="33556" y="1837189"/>
            <a:ext cx="12025617" cy="5020811"/>
          </a:xfrm>
        </p:spPr>
        <p:txBody>
          <a:bodyPr>
            <a:normAutofit fontScale="92500"/>
          </a:bodyPr>
          <a:lstStyle/>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woman</a:t>
            </a:r>
            <a:r>
              <a:rPr lang="en-US" sz="3600" dirty="0">
                <a:solidFill>
                  <a:srgbClr val="F5F5F5"/>
                </a:solidFill>
                <a:effectLst>
                  <a:outerShdw blurRad="38100" dist="38100" dir="2700000" algn="ctr" rotWithShape="0">
                    <a:schemeClr val="tx1"/>
                  </a:outerShdw>
                </a:effectLst>
              </a:rPr>
              <a:t>” here symbolizes believing first-century Israel (as we established last time when we covered verse 6), consisting primarily of the Jewish-Christian church at Jerusalem (also metaphorically symbolized by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144,000</a:t>
            </a:r>
            <a:r>
              <a:rPr lang="en-US" sz="3600" dirty="0">
                <a:solidFill>
                  <a:srgbClr val="F5F5F5"/>
                </a:solidFill>
                <a:effectLst>
                  <a:outerShdw blurRad="38100" dist="38100" dir="2700000" algn="ctr" rotWithShape="0">
                    <a:schemeClr val="tx1"/>
                  </a:outerShdw>
                </a:effectLst>
              </a:rPr>
              <a:t>” of 7:4–8 and 14:1).</a:t>
            </a:r>
          </a:p>
          <a:p>
            <a:r>
              <a:rPr lang="en-US" sz="3600" dirty="0">
                <a:solidFill>
                  <a:srgbClr val="F5F5F5"/>
                </a:solidFill>
                <a:effectLst>
                  <a:outerShdw blurRad="38100" dist="38100" dir="2700000" algn="ctr" rotWithShape="0">
                    <a:schemeClr val="tx1"/>
                  </a:outerShdw>
                </a:effectLst>
              </a:rPr>
              <a:t>Satan </a:t>
            </a:r>
            <a:r>
              <a:rPr lang="en-US" sz="3600" b="1" i="1" dirty="0">
                <a:solidFill>
                  <a:srgbClr val="F5F5F5"/>
                </a:solidFill>
                <a:effectLst>
                  <a:outerShdw blurRad="38100" dist="38100" dir="2700000" algn="ctr" rotWithShape="0">
                    <a:schemeClr val="tx1"/>
                  </a:outerShdw>
                </a:effectLst>
              </a:rPr>
              <a:t>persecutes</a:t>
            </a:r>
            <a:r>
              <a:rPr lang="en-US" sz="3600" dirty="0">
                <a:solidFill>
                  <a:srgbClr val="F5F5F5"/>
                </a:solidFill>
                <a:effectLst>
                  <a:outerShdw blurRad="38100" dist="38100" dir="2700000" algn="ctr" rotWithShape="0">
                    <a:schemeClr val="tx1"/>
                  </a:outerShdw>
                </a:effectLst>
              </a:rPr>
              <a:t> the believing Jerusalem church in a desperate attempt to </a:t>
            </a:r>
            <a:r>
              <a:rPr lang="en-US" sz="3600" b="1" i="1" dirty="0">
                <a:solidFill>
                  <a:srgbClr val="F5F5F5"/>
                </a:solidFill>
                <a:effectLst>
                  <a:outerShdw blurRad="38100" dist="38100" dir="2700000" algn="ctr" rotWithShape="0">
                    <a:schemeClr val="tx1"/>
                  </a:outerShdw>
                </a:effectLst>
              </a:rPr>
              <a:t>destroy</a:t>
            </a:r>
            <a:r>
              <a:rPr lang="en-US" sz="3600" dirty="0">
                <a:solidFill>
                  <a:srgbClr val="F5F5F5"/>
                </a:solidFill>
                <a:effectLst>
                  <a:outerShdw blurRad="38100" dist="38100" dir="2700000" algn="ctr" rotWithShape="0">
                    <a:schemeClr val="tx1"/>
                  </a:outerShdw>
                </a:effectLst>
              </a:rPr>
              <a:t> them. </a:t>
            </a:r>
          </a:p>
          <a:p>
            <a:r>
              <a:rPr lang="en-US" sz="3600" dirty="0">
                <a:solidFill>
                  <a:srgbClr val="F5F5F5"/>
                </a:solidFill>
                <a:effectLst>
                  <a:outerShdw blurRad="38100" dist="38100" dir="2700000" algn="ctr" rotWithShape="0">
                    <a:schemeClr val="tx1"/>
                  </a:outerShdw>
                </a:effectLst>
              </a:rPr>
              <a:t>But his action results in defeat, not victory. </a:t>
            </a:r>
          </a:p>
          <a:p>
            <a:r>
              <a:rPr lang="en-US" sz="3600" dirty="0">
                <a:solidFill>
                  <a:srgbClr val="F5F5F5"/>
                </a:solidFill>
                <a:effectLst>
                  <a:outerShdw blurRad="38100" dist="38100" dir="2700000" algn="ctr" rotWithShape="0">
                    <a:schemeClr val="tx1"/>
                  </a:outerShdw>
                </a:effectLst>
              </a:rPr>
              <a:t>The persecution of believing Jews in the Land of Israel is Satanically inspired; soon John will mention Roman persecution of the broader church located </a:t>
            </a:r>
            <a:r>
              <a:rPr lang="en-US" sz="3600" b="1" i="1" dirty="0">
                <a:solidFill>
                  <a:srgbClr val="F5F5F5"/>
                </a:solidFill>
                <a:effectLst>
                  <a:outerShdw blurRad="38100" dist="38100" dir="2700000" algn="ctr" rotWithShape="0">
                    <a:schemeClr val="tx1"/>
                  </a:outerShdw>
                </a:effectLst>
              </a:rPr>
              <a:t>outside</a:t>
            </a:r>
            <a:r>
              <a:rPr lang="en-US" sz="3600" dirty="0">
                <a:solidFill>
                  <a:srgbClr val="F5F5F5"/>
                </a:solidFill>
                <a:effectLst>
                  <a:outerShdw blurRad="38100" dist="38100" dir="2700000" algn="ctr" rotWithShape="0">
                    <a:schemeClr val="tx1"/>
                  </a:outerShdw>
                </a:effectLst>
              </a:rPr>
              <a:t> of Jerusalem (12:17; 13:7). </a:t>
            </a:r>
          </a:p>
        </p:txBody>
      </p:sp>
    </p:spTree>
    <p:extLst>
      <p:ext uri="{BB962C8B-B14F-4D97-AF65-F5344CB8AC3E}">
        <p14:creationId xmlns:p14="http://schemas.microsoft.com/office/powerpoint/2010/main" val="18161410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591964CD-DAAA-EC06-D49B-C2BF19224AD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C8791F9-6025-A989-BEB5-E7D6DA772245}"/>
              </a:ext>
            </a:extLst>
          </p:cNvPr>
          <p:cNvSpPr>
            <a:spLocks noGrp="1"/>
          </p:cNvSpPr>
          <p:nvPr>
            <p:ph type="title"/>
          </p:nvPr>
        </p:nvSpPr>
        <p:spPr>
          <a:xfrm>
            <a:off x="0" y="1"/>
            <a:ext cx="12192000" cy="142193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when the dragon saw that he had been thrown down to the earth, he pursued the woman who had given birth to the male child.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the woman was given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two wings of the great eagle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 that she might fly from the serpent into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wilderness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to the place where she is to be nourished for a time, and times, and half a time.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8116483-89D7-3DD1-A7A8-AECAED58D9FD}"/>
              </a:ext>
            </a:extLst>
          </p:cNvPr>
          <p:cNvSpPr>
            <a:spLocks noGrp="1"/>
          </p:cNvSpPr>
          <p:nvPr>
            <p:ph idx="1"/>
          </p:nvPr>
        </p:nvSpPr>
        <p:spPr>
          <a:xfrm>
            <a:off x="33556" y="1493240"/>
            <a:ext cx="12025617" cy="5364761"/>
          </a:xfrm>
        </p:spPr>
        <p:txBody>
          <a:bodyPr>
            <a:normAutofit fontScale="92500" lnSpcReduction="10000"/>
          </a:bodyPr>
          <a:lstStyle/>
          <a:p>
            <a:r>
              <a:rPr lang="en-US" sz="3600" dirty="0">
                <a:solidFill>
                  <a:srgbClr val="F5F5F5"/>
                </a:solidFill>
                <a:effectLst>
                  <a:outerShdw blurRad="38100" dist="38100" dir="2700000" algn="ctr" rotWithShape="0">
                    <a:schemeClr val="tx1"/>
                  </a:outerShdw>
                </a:effectLst>
              </a:rPr>
              <a:t>Throughout the book of Acts the Romans were generally </a:t>
            </a:r>
            <a:r>
              <a:rPr lang="en-US" sz="3600" b="1" i="1" dirty="0">
                <a:solidFill>
                  <a:srgbClr val="F5F5F5"/>
                </a:solidFill>
                <a:effectLst>
                  <a:outerShdw blurRad="38100" dist="38100" dir="2700000" algn="ctr" rotWithShape="0">
                    <a:schemeClr val="tx1"/>
                  </a:outerShdw>
                </a:effectLst>
              </a:rPr>
              <a:t>protective</a:t>
            </a:r>
            <a:r>
              <a:rPr lang="en-US" sz="3600" dirty="0">
                <a:solidFill>
                  <a:srgbClr val="F5F5F5"/>
                </a:solidFill>
                <a:effectLst>
                  <a:outerShdw blurRad="38100" dist="38100" dir="2700000" algn="ctr" rotWithShape="0">
                    <a:schemeClr val="tx1"/>
                  </a:outerShdw>
                </a:effectLst>
              </a:rPr>
              <a:t> of Christians (Acts 25:11–12; 28:17–20); only </a:t>
            </a:r>
            <a:r>
              <a:rPr lang="en-US" sz="3600" b="1" i="1" dirty="0">
                <a:solidFill>
                  <a:srgbClr val="F5F5F5"/>
                </a:solidFill>
                <a:effectLst>
                  <a:outerShdw blurRad="38100" dist="38100" dir="2700000" algn="ctr" rotWithShape="0">
                    <a:schemeClr val="tx1"/>
                  </a:outerShdw>
                </a:effectLst>
              </a:rPr>
              <a:t>later</a:t>
            </a:r>
            <a:r>
              <a:rPr lang="en-US" sz="3600" dirty="0">
                <a:solidFill>
                  <a:srgbClr val="F5F5F5"/>
                </a:solidFill>
                <a:effectLst>
                  <a:outerShdw blurRad="38100" dist="38100" dir="2700000" algn="ctr" rotWithShape="0">
                    <a:schemeClr val="tx1"/>
                  </a:outerShdw>
                </a:effectLst>
              </a:rPr>
              <a:t> did imperial hostility intensify.</a:t>
            </a:r>
          </a:p>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wings of the great eagle</a:t>
            </a:r>
            <a:r>
              <a:rPr lang="en-US" sz="3600" dirty="0">
                <a:solidFill>
                  <a:srgbClr val="F5F5F5"/>
                </a:solidFill>
                <a:effectLst>
                  <a:outerShdw blurRad="38100" dist="38100" dir="2700000" algn="ctr" rotWithShape="0">
                    <a:schemeClr val="tx1"/>
                  </a:outerShdw>
                </a:effectLst>
              </a:rPr>
              <a:t>” alludes to the Exodus where the Lord said to Israel at that time: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 bore you on eagles’ wings and brought you to Myself</a:t>
            </a:r>
            <a:r>
              <a:rPr lang="en-US" sz="3600" dirty="0">
                <a:solidFill>
                  <a:srgbClr val="F5F5F5"/>
                </a:solidFill>
                <a:effectLst>
                  <a:outerShdw blurRad="38100" dist="38100" dir="2700000" algn="ctr" rotWithShape="0">
                    <a:schemeClr val="tx1"/>
                  </a:outerShdw>
                </a:effectLst>
              </a:rPr>
              <a:t>” (Ex 19:4; cf. Dt 32:10–11). </a:t>
            </a:r>
          </a:p>
          <a:p>
            <a:r>
              <a:rPr lang="en-US" sz="3600" dirty="0">
                <a:solidFill>
                  <a:srgbClr val="F5F5F5"/>
                </a:solidFill>
                <a:effectLst>
                  <a:outerShdw blurRad="38100" dist="38100" dir="2700000" algn="ctr" rotWithShape="0">
                    <a:schemeClr val="tx1"/>
                  </a:outerShdw>
                </a:effectLst>
              </a:rPr>
              <a:t>The church’s departure from Jerusalem is an “exodus” from old covenant Israel, identified now as the new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Egypt</a:t>
            </a:r>
            <a:r>
              <a:rPr lang="en-US" sz="3600" dirty="0">
                <a:solidFill>
                  <a:srgbClr val="F5F5F5"/>
                </a:solidFill>
                <a:effectLst>
                  <a:outerShdw blurRad="38100" dist="38100" dir="2700000" algn="ctr" rotWithShape="0">
                    <a:schemeClr val="tx1"/>
                  </a:outerShdw>
                </a:effectLst>
              </a:rPr>
              <a:t>” (11:8). </a:t>
            </a:r>
          </a:p>
          <a:p>
            <a:r>
              <a:rPr lang="en-US" sz="3600" dirty="0">
                <a:solidFill>
                  <a:srgbClr val="F5F5F5"/>
                </a:solidFill>
                <a:effectLst>
                  <a:outerShdw blurRad="38100" dist="38100" dir="2700000" algn="ctr" rotWithShape="0">
                    <a:schemeClr val="tx1"/>
                  </a:outerShdw>
                </a:effectLst>
              </a:rPr>
              <a:t>During the </a:t>
            </a:r>
            <a:r>
              <a:rPr lang="en-US" sz="3600" b="1" i="1" dirty="0">
                <a:solidFill>
                  <a:srgbClr val="F5F5F5"/>
                </a:solidFill>
                <a:effectLst>
                  <a:outerShdw blurRad="38100" dist="38100" dir="2700000" algn="ctr" rotWithShape="0">
                    <a:schemeClr val="tx1"/>
                  </a:outerShdw>
                </a:effectLst>
              </a:rPr>
              <a:t>original</a:t>
            </a:r>
            <a:r>
              <a:rPr lang="en-US" sz="3600" dirty="0">
                <a:solidFill>
                  <a:srgbClr val="F5F5F5"/>
                </a:solidFill>
                <a:effectLst>
                  <a:outerShdw blurRad="38100" dist="38100" dir="2700000" algn="ctr" rotWithShape="0">
                    <a:schemeClr val="tx1"/>
                  </a:outerShdw>
                </a:effectLst>
              </a:rPr>
              <a:t> Exodus,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a:t>
            </a:r>
            <a:r>
              <a:rPr lang="en-US" sz="3600" dirty="0">
                <a:solidFill>
                  <a:srgbClr val="F5F5F5"/>
                </a:solidFill>
                <a:effectLst>
                  <a:outerShdw blurRad="38100" dist="38100" dir="2700000" algn="ctr" rotWithShape="0">
                    <a:schemeClr val="tx1"/>
                  </a:outerShdw>
                </a:effectLst>
              </a:rPr>
              <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wilderness</a:t>
            </a:r>
            <a:r>
              <a:rPr lang="en-US" sz="3600" dirty="0">
                <a:solidFill>
                  <a:srgbClr val="F5F5F5"/>
                </a:solidFill>
                <a:effectLst>
                  <a:outerShdw blurRad="38100" dist="38100" dir="2700000" algn="ctr" rotWithShape="0">
                    <a:schemeClr val="tx1"/>
                  </a:outerShdw>
                </a:effectLst>
              </a:rPr>
              <a:t>” is where Israel became the Lord’s “bride”: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 remember the devotion of your youth, your love as a </a:t>
            </a:r>
            <a:r>
              <a:rPr lang="en-US" sz="36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bride</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how you followed me in the </a:t>
            </a:r>
            <a:r>
              <a:rPr lang="en-US" sz="36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wilderness</a:t>
            </a:r>
            <a:r>
              <a:rPr lang="en-US" sz="3600" dirty="0">
                <a:solidFill>
                  <a:srgbClr val="F5F5F5"/>
                </a:solidFill>
                <a:effectLst>
                  <a:outerShdw blurRad="38100" dist="38100" dir="2700000" algn="ctr" rotWithShape="0">
                    <a:schemeClr val="tx1"/>
                  </a:outerShdw>
                </a:effectLst>
              </a:rPr>
              <a:t>” (Jeremiah 2:2; cf. Ezekiel 16:8; Hosea 2:15–16; Exodus 24:3). </a:t>
            </a:r>
          </a:p>
        </p:txBody>
      </p:sp>
    </p:spTree>
    <p:extLst>
      <p:ext uri="{BB962C8B-B14F-4D97-AF65-F5344CB8AC3E}">
        <p14:creationId xmlns:p14="http://schemas.microsoft.com/office/powerpoint/2010/main" val="28119003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EEE68F3-CD15-6C25-9429-F50C076A99E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B906A3A-69CF-853D-BF42-B991812994D6}"/>
              </a:ext>
            </a:extLst>
          </p:cNvPr>
          <p:cNvSpPr>
            <a:spLocks noGrp="1"/>
          </p:cNvSpPr>
          <p:nvPr>
            <p:ph type="title"/>
          </p:nvPr>
        </p:nvSpPr>
        <p:spPr>
          <a:xfrm>
            <a:off x="0" y="1"/>
            <a:ext cx="12192000" cy="142193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when the dragon saw that he had been thrown down to the earth, he pursued the woman who had given birth to the male child.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woman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given the two wings of the great eagle so that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she might fly from the serpent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into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wilderness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to the place where she is to be nourished for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time, and times, and half a time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FA530A7-7FAD-2792-00DE-18EB98A1CF2E}"/>
              </a:ext>
            </a:extLst>
          </p:cNvPr>
          <p:cNvSpPr>
            <a:spLocks noGrp="1"/>
          </p:cNvSpPr>
          <p:nvPr>
            <p:ph idx="1"/>
          </p:nvPr>
        </p:nvSpPr>
        <p:spPr>
          <a:xfrm>
            <a:off x="33556" y="1648437"/>
            <a:ext cx="12025617" cy="5209564"/>
          </a:xfrm>
        </p:spPr>
        <p:txBody>
          <a:bodyPr>
            <a:normAutofit fontScale="85000" lnSpcReduction="20000"/>
          </a:bodyPr>
          <a:lstStyle/>
          <a:p>
            <a:r>
              <a:rPr lang="en-US" sz="3600" dirty="0">
                <a:solidFill>
                  <a:srgbClr val="F5F5F5"/>
                </a:solidFill>
                <a:effectLst>
                  <a:outerShdw blurRad="38100" dist="38100" dir="2700000" algn="ctr" rotWithShape="0">
                    <a:schemeClr val="tx1"/>
                  </a:outerShdw>
                </a:effectLst>
              </a:rPr>
              <a:t>One of the major themes in the book of Revelation is God’s </a:t>
            </a:r>
            <a:r>
              <a:rPr lang="en-US" sz="3600" b="1" i="1" dirty="0">
                <a:solidFill>
                  <a:srgbClr val="F5F5F5"/>
                </a:solidFill>
                <a:effectLst>
                  <a:outerShdw blurRad="38100" dist="38100" dir="2700000" algn="ctr" rotWithShape="0">
                    <a:schemeClr val="tx1"/>
                  </a:outerShdw>
                </a:effectLst>
              </a:rPr>
              <a:t>divorce</a:t>
            </a:r>
            <a:r>
              <a:rPr lang="en-US" sz="3600" dirty="0">
                <a:solidFill>
                  <a:srgbClr val="F5F5F5"/>
                </a:solidFill>
                <a:effectLst>
                  <a:outerShdw blurRad="38100" dist="38100" dir="2700000" algn="ctr" rotWithShape="0">
                    <a:schemeClr val="tx1"/>
                  </a:outerShdw>
                </a:effectLst>
              </a:rPr>
              <a:t> of unfaithful Israel in order to take a new bride (referred to here as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woman</a:t>
            </a:r>
            <a:r>
              <a:rPr lang="en-US" sz="3600" dirty="0">
                <a:solidFill>
                  <a:srgbClr val="F5F5F5"/>
                </a:solidFill>
                <a:effectLst>
                  <a:outerShdw blurRad="38100" dist="38100" dir="2700000" algn="ctr" rotWithShape="0">
                    <a:schemeClr val="tx1"/>
                  </a:outerShdw>
                </a:effectLst>
              </a:rPr>
              <a:t>”), who again finds herself in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wilderness</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It tells us here that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woman</a:t>
            </a:r>
            <a:r>
              <a:rPr lang="en-US" sz="3600" dirty="0">
                <a:solidFill>
                  <a:srgbClr val="F5F5F5"/>
                </a:solidFill>
                <a:effectLst>
                  <a:outerShdw blurRad="38100" dist="38100" dir="2700000" algn="ctr" rotWithShape="0">
                    <a:schemeClr val="tx1"/>
                  </a:outerShdw>
                </a:effectLst>
              </a:rPr>
              <a:t>” 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nourished</a:t>
            </a:r>
            <a:r>
              <a:rPr lang="en-US" sz="3600" dirty="0">
                <a:solidFill>
                  <a:srgbClr val="F5F5F5"/>
                </a:solidFill>
                <a:effectLst>
                  <a:outerShdw blurRad="38100" dist="38100" dir="2700000" algn="ctr" rotWithShape="0">
                    <a:schemeClr val="tx1"/>
                  </a:outerShdw>
                </a:effectLst>
              </a:rPr>
              <a:t>” there for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time, and times, and half a time</a:t>
            </a:r>
            <a:r>
              <a:rPr lang="en-US" sz="3600" dirty="0">
                <a:solidFill>
                  <a:srgbClr val="F5F5F5"/>
                </a:solidFill>
                <a:effectLst>
                  <a:outerShdw blurRad="38100" dist="38100" dir="2700000" algn="ctr" rotWithShape="0">
                    <a:schemeClr val="tx1"/>
                  </a:outerShdw>
                </a:effectLst>
              </a:rPr>
              <a:t>” (= three and a half years) – which corresponds to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1,260 days</a:t>
            </a:r>
            <a:r>
              <a:rPr lang="en-US" sz="3600" dirty="0">
                <a:solidFill>
                  <a:srgbClr val="F5F5F5"/>
                </a:solidFill>
                <a:effectLst>
                  <a:outerShdw blurRad="38100" dist="38100" dir="2700000" algn="ctr" rotWithShape="0">
                    <a:schemeClr val="tx1"/>
                  </a:outerShdw>
                </a:effectLst>
              </a:rPr>
              <a:t>” mentioned in Rev 12:6  – the same period of time that it tells us in </a:t>
            </a:r>
            <a:r>
              <a:rPr lang="en-US" sz="3600" b="1" i="1" dirty="0">
                <a:solidFill>
                  <a:srgbClr val="F5F5F5"/>
                </a:solidFill>
                <a:effectLst>
                  <a:outerShdw blurRad="38100" dist="38100" dir="2700000" algn="ctr" rotWithShape="0">
                    <a:schemeClr val="tx1"/>
                  </a:outerShdw>
                </a:effectLst>
              </a:rPr>
              <a:t>that</a:t>
            </a:r>
            <a:r>
              <a:rPr lang="en-US" sz="3600" dirty="0">
                <a:solidFill>
                  <a:srgbClr val="F5F5F5"/>
                </a:solidFill>
                <a:effectLst>
                  <a:outerShdw blurRad="38100" dist="38100" dir="2700000" algn="ctr" rotWithShape="0">
                    <a:schemeClr val="tx1"/>
                  </a:outerShdw>
                </a:effectLst>
              </a:rPr>
              <a:t> passage that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woman</a:t>
            </a:r>
            <a:r>
              <a:rPr lang="en-US" sz="3600" dirty="0">
                <a:solidFill>
                  <a:srgbClr val="F5F5F5"/>
                </a:solidFill>
                <a:effectLst>
                  <a:outerShdw blurRad="38100" dist="38100" dir="2700000" algn="ctr" rotWithShape="0">
                    <a:schemeClr val="tx1"/>
                  </a:outerShdw>
                </a:effectLst>
              </a:rPr>
              <a:t>” is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nourished</a:t>
            </a:r>
            <a:r>
              <a:rPr lang="en-US" sz="3600" dirty="0">
                <a:solidFill>
                  <a:srgbClr val="F5F5F5"/>
                </a:solidFill>
                <a:effectLst>
                  <a:outerShdw blurRad="38100" dist="38100" dir="2700000" algn="ctr" rotWithShape="0">
                    <a:schemeClr val="tx1"/>
                  </a:outerShdw>
                </a:effectLst>
              </a:rPr>
              <a:t>” in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wilderness</a:t>
            </a:r>
            <a:r>
              <a:rPr lang="en-US" sz="3600" dirty="0">
                <a:solidFill>
                  <a:srgbClr val="F5F5F5"/>
                </a:solidFill>
                <a:effectLst>
                  <a:outerShdw blurRad="38100" dist="38100" dir="2700000" algn="ctr" rotWithShape="0">
                    <a:schemeClr val="tx1"/>
                  </a:outerShdw>
                </a:effectLst>
              </a:rPr>
              <a:t>”.</a:t>
            </a:r>
          </a:p>
          <a:p>
            <a:r>
              <a:rPr lang="en-US" sz="3600" dirty="0">
                <a:solidFill>
                  <a:srgbClr val="F5F5F5"/>
                </a:solidFill>
                <a:effectLst>
                  <a:outerShdw blurRad="38100" dist="38100" dir="2700000" algn="ctr" rotWithShape="0">
                    <a:schemeClr val="tx1"/>
                  </a:outerShdw>
                </a:effectLst>
              </a:rPr>
              <a:t>This is </a:t>
            </a:r>
            <a:r>
              <a:rPr lang="en-US" sz="3600" b="1" i="1" dirty="0">
                <a:solidFill>
                  <a:srgbClr val="F5F5F5"/>
                </a:solidFill>
                <a:effectLst>
                  <a:outerShdw blurRad="38100" dist="38100" dir="2700000" algn="ctr" rotWithShape="0">
                    <a:schemeClr val="tx1"/>
                  </a:outerShdw>
                </a:effectLst>
              </a:rPr>
              <a:t>also</a:t>
            </a:r>
            <a:r>
              <a:rPr lang="en-US" sz="3600" dirty="0">
                <a:solidFill>
                  <a:srgbClr val="F5F5F5"/>
                </a:solidFill>
                <a:effectLst>
                  <a:outerShdw blurRad="38100" dist="38100" dir="2700000" algn="ctr" rotWithShape="0">
                    <a:schemeClr val="tx1"/>
                  </a:outerShdw>
                </a:effectLst>
              </a:rPr>
              <a:t> the period of time that Daniel 12:7 prophesied would bring about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shattering of the power of the holy people</a:t>
            </a:r>
            <a:r>
              <a:rPr lang="en-US" sz="3600" dirty="0">
                <a:solidFill>
                  <a:srgbClr val="F5F5F5"/>
                </a:solidFill>
                <a:effectLst>
                  <a:outerShdw blurRad="38100" dist="38100" dir="2700000" algn="ctr" rotWithShape="0">
                    <a:schemeClr val="tx1"/>
                  </a:outerShdw>
                </a:effectLst>
              </a:rPr>
              <a:t>” which in </a:t>
            </a:r>
            <a:r>
              <a:rPr lang="en-US" sz="3600" b="1" i="1" dirty="0">
                <a:solidFill>
                  <a:srgbClr val="F5F5F5"/>
                </a:solidFill>
                <a:effectLst>
                  <a:outerShdw blurRad="38100" dist="38100" dir="2700000" algn="ctr" rotWithShape="0">
                    <a:schemeClr val="tx1"/>
                  </a:outerShdw>
                </a:effectLst>
              </a:rPr>
              <a:t>that</a:t>
            </a:r>
            <a:r>
              <a:rPr lang="en-US" sz="3600" dirty="0">
                <a:solidFill>
                  <a:srgbClr val="F5F5F5"/>
                </a:solidFill>
                <a:effectLst>
                  <a:outerShdw blurRad="38100" dist="38100" dir="2700000" algn="ctr" rotWithShape="0">
                    <a:schemeClr val="tx1"/>
                  </a:outerShdw>
                </a:effectLst>
              </a:rPr>
              <a:t> context refers to the destruction on the Jews by the Roman armies.</a:t>
            </a:r>
          </a:p>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that</a:t>
            </a:r>
            <a:r>
              <a:rPr lang="en-US" sz="3600" dirty="0">
                <a:solidFill>
                  <a:srgbClr val="F5F5F5"/>
                </a:solidFill>
                <a:effectLst>
                  <a:outerShdw blurRad="38100" dist="38100" dir="2700000" algn="ctr" rotWithShape="0">
                    <a:schemeClr val="tx1"/>
                  </a:outerShdw>
                </a:effectLst>
              </a:rPr>
              <a: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she might fly from the serpent </a:t>
            </a:r>
            <a:r>
              <a:rPr lang="en-US" sz="3600" dirty="0">
                <a:solidFill>
                  <a:srgbClr val="F5F5F5"/>
                </a:solidFill>
                <a:effectLst>
                  <a:outerShdw blurRad="38100" dist="38100" dir="2700000" algn="ctr" rotWithShape="0">
                    <a:schemeClr val="tx1"/>
                  </a:outerShdw>
                </a:effectLst>
              </a:rPr>
              <a:t>” – protected from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serpent</a:t>
            </a:r>
            <a:r>
              <a:rPr lang="en-US" sz="3600" dirty="0">
                <a:solidFill>
                  <a:srgbClr val="F5F5F5"/>
                </a:solidFill>
                <a:effectLst>
                  <a:outerShdw blurRad="38100" dist="38100" dir="2700000" algn="ctr" rotWithShape="0">
                    <a:schemeClr val="tx1"/>
                  </a:outerShdw>
                </a:effectLst>
              </a:rPr>
              <a:t>” (Satan),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woman</a:t>
            </a:r>
            <a:r>
              <a:rPr lang="en-US" sz="3600" dirty="0">
                <a:solidFill>
                  <a:srgbClr val="F5F5F5"/>
                </a:solidFill>
                <a:effectLst>
                  <a:outerShdw blurRad="38100" dist="38100" dir="2700000" algn="ctr" rotWithShape="0">
                    <a:schemeClr val="tx1"/>
                  </a:outerShdw>
                </a:effectLst>
              </a:rPr>
              <a:t>” (believing Israel) is safe while Jerusalem itself is overwhelmed by demonic activity and Roman savagery (9:1–21).</a:t>
            </a:r>
          </a:p>
        </p:txBody>
      </p:sp>
    </p:spTree>
    <p:extLst>
      <p:ext uri="{BB962C8B-B14F-4D97-AF65-F5344CB8AC3E}">
        <p14:creationId xmlns:p14="http://schemas.microsoft.com/office/powerpoint/2010/main" val="2858175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D03D424-DEC2-B23D-62E2-2431B3277E7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EC60877-3CB3-1F9A-3A10-532BCFF77F70}"/>
              </a:ext>
            </a:extLst>
          </p:cNvPr>
          <p:cNvSpPr>
            <a:spLocks noGrp="1"/>
          </p:cNvSpPr>
          <p:nvPr>
            <p:ph type="title"/>
          </p:nvPr>
        </p:nvSpPr>
        <p:spPr>
          <a:xfrm>
            <a:off x="0" y="2"/>
            <a:ext cx="12192000" cy="1061206"/>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serpent poured water like a river out of his mouth after the woman, to sweep her away with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flood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the earth [Land] came to the help of the woman, and the earth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opened its mouth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swallowed the river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that the dragon had poured from his mouth.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22811582-6741-E6BB-1A57-0EC18228BD12}"/>
              </a:ext>
            </a:extLst>
          </p:cNvPr>
          <p:cNvSpPr>
            <a:spLocks noGrp="1"/>
          </p:cNvSpPr>
          <p:nvPr>
            <p:ph idx="1"/>
          </p:nvPr>
        </p:nvSpPr>
        <p:spPr>
          <a:xfrm>
            <a:off x="33556" y="1132514"/>
            <a:ext cx="12025617" cy="5725487"/>
          </a:xfrm>
        </p:spPr>
        <p:txBody>
          <a:bodyPr>
            <a:normAutofit fontScale="77500" lnSpcReduction="20000"/>
          </a:bodyPr>
          <a:lstStyle/>
          <a:p>
            <a:r>
              <a:rPr lang="en-US" sz="3600" dirty="0">
                <a:solidFill>
                  <a:srgbClr val="F5F5F5"/>
                </a:solidFill>
                <a:effectLst>
                  <a:outerShdw blurRad="38100" dist="38100" dir="2700000" algn="ctr" rotWithShape="0">
                    <a:schemeClr val="tx1"/>
                  </a:outerShdw>
                </a:effectLst>
              </a:rPr>
              <a:t>In scripture,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flood</a:t>
            </a:r>
            <a:r>
              <a:rPr lang="en-US" sz="3600" dirty="0">
                <a:solidFill>
                  <a:srgbClr val="F5F5F5"/>
                </a:solidFill>
                <a:effectLst>
                  <a:outerShdw blurRad="38100" dist="38100" dir="2700000" algn="ctr" rotWithShape="0">
                    <a:schemeClr val="tx1"/>
                  </a:outerShdw>
                </a:effectLst>
              </a:rPr>
              <a:t>” imagery is often used (as it is here) to depict overwhelming trouble or (in this case) invading armies (2 Sam 22:5; </a:t>
            </a:r>
            <a:r>
              <a:rPr lang="en-US" sz="3600" dirty="0" err="1">
                <a:solidFill>
                  <a:srgbClr val="F5F5F5"/>
                </a:solidFill>
                <a:effectLst>
                  <a:outerShdw blurRad="38100" dist="38100" dir="2700000" algn="ctr" rotWithShape="0">
                    <a:schemeClr val="tx1"/>
                  </a:outerShdw>
                </a:effectLst>
              </a:rPr>
              <a:t>Pss</a:t>
            </a:r>
            <a:r>
              <a:rPr lang="en-US" sz="3600" dirty="0">
                <a:solidFill>
                  <a:srgbClr val="F5F5F5"/>
                </a:solidFill>
                <a:effectLst>
                  <a:outerShdw blurRad="38100" dist="38100" dir="2700000" algn="ctr" rotWithShape="0">
                    <a:schemeClr val="tx1"/>
                  </a:outerShdw>
                </a:effectLst>
              </a:rPr>
              <a:t> 69:2, 15; 124:4–5; Isa 8:6–8; 28:1–2; Jer 46:7–8; 47:2; Dan 9:26; 11:10, 22). </a:t>
            </a:r>
          </a:p>
          <a:p>
            <a:r>
              <a:rPr lang="en-US" sz="3600" dirty="0">
                <a:solidFill>
                  <a:srgbClr val="F5F5F5"/>
                </a:solidFill>
                <a:effectLst>
                  <a:outerShdw blurRad="38100" dist="38100" dir="2700000" algn="ctr" rotWithShape="0">
                    <a:schemeClr val="tx1"/>
                  </a:outerShdw>
                </a:effectLst>
              </a:rPr>
              <a:t>Here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flood</a:t>
            </a:r>
            <a:r>
              <a:rPr lang="en-US" sz="3600" dirty="0">
                <a:solidFill>
                  <a:srgbClr val="F5F5F5"/>
                </a:solidFill>
                <a:effectLst>
                  <a:outerShdw blurRad="38100" dist="38100" dir="2700000" algn="ctr" rotWithShape="0">
                    <a:schemeClr val="tx1"/>
                  </a:outerShdw>
                </a:effectLst>
              </a:rPr>
              <a:t>” represents the Roman armies pouring into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3600" dirty="0">
                <a:solidFill>
                  <a:srgbClr val="F5F5F5"/>
                </a:solidFill>
                <a:effectLst>
                  <a:outerShdw blurRad="38100" dist="38100" dir="2700000" algn="ctr" rotWithShape="0">
                    <a:schemeClr val="tx1"/>
                  </a:outerShdw>
                </a:effectLst>
              </a:rPr>
              <a:t>” (of Israel) as Satan’s instrument, in an attempt to destroy the Jerusalem church. </a:t>
            </a:r>
          </a:p>
          <a:p>
            <a:r>
              <a:rPr lang="en-US" sz="3600" dirty="0">
                <a:solidFill>
                  <a:srgbClr val="F5F5F5"/>
                </a:solidFill>
                <a:effectLst>
                  <a:outerShdw blurRad="38100" dist="38100" dir="2700000" algn="ctr" rotWithShape="0">
                    <a:schemeClr val="tx1"/>
                  </a:outerShdw>
                </a:effectLst>
              </a:rPr>
              <a:t>But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3600" dirty="0">
                <a:solidFill>
                  <a:srgbClr val="F5F5F5"/>
                </a:solidFill>
                <a:effectLst>
                  <a:outerShdw blurRad="38100" dist="38100" dir="2700000" algn="ctr" rotWithShape="0">
                    <a:schemeClr val="tx1"/>
                  </a:outerShdw>
                </a:effectLst>
              </a:rPr>
              <a:t>” (of Israel)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swallowed the river </a:t>
            </a:r>
            <a:r>
              <a:rPr lang="en-US" sz="3600" dirty="0">
                <a:solidFill>
                  <a:srgbClr val="F5F5F5"/>
                </a:solidFill>
                <a:effectLst>
                  <a:outerShdw blurRad="38100" dist="38100" dir="2700000" algn="ctr" rotWithShape="0">
                    <a:schemeClr val="tx1"/>
                  </a:outerShdw>
                </a:effectLst>
              </a:rPr>
              <a:t>” instead! </a:t>
            </a:r>
          </a:p>
          <a:p>
            <a:r>
              <a:rPr lang="en-US" sz="3600" dirty="0">
                <a:solidFill>
                  <a:srgbClr val="F5F5F5"/>
                </a:solidFill>
                <a:effectLst>
                  <a:outerShdw blurRad="38100" dist="38100" dir="2700000" algn="ctr" rotWithShape="0">
                    <a:schemeClr val="tx1"/>
                  </a:outerShdw>
                </a:effectLst>
              </a:rPr>
              <a:t>In other words, the Roman invasion forces the Jewish authorities to abandon their persecution of Christians and focus all their energies fighting against Rome.</a:t>
            </a:r>
          </a:p>
          <a:p>
            <a:r>
              <a:rPr lang="en-US" sz="3600" dirty="0">
                <a:solidFill>
                  <a:srgbClr val="F5F5F5"/>
                </a:solidFill>
                <a:effectLst>
                  <a:outerShdw blurRad="38100" dist="38100" dir="2700000" algn="ctr" rotWithShape="0">
                    <a:schemeClr val="tx1"/>
                  </a:outerShdw>
                </a:effectLst>
              </a:rPr>
              <a:t>This is reminiscent of the Red Sea swallowing Pharaoh’s army (Ex 14–15). </a:t>
            </a:r>
          </a:p>
          <a:p>
            <a:r>
              <a:rPr lang="en-US" sz="3600" dirty="0">
                <a:solidFill>
                  <a:srgbClr val="F5F5F5"/>
                </a:solidFill>
                <a:effectLst>
                  <a:outerShdw blurRad="38100" dist="38100" dir="2700000" algn="ctr" rotWithShape="0">
                    <a:schemeClr val="tx1"/>
                  </a:outerShdw>
                </a:effectLst>
              </a:rPr>
              <a:t>As we have mentioned before, the initial Roman police action under Cestius Gallus in AD 66 ended in sudden retreat, after which Nero declared formal war,  giving Christians a chance to flee in obedience to Jesus’ command when they saw the city surrounded by armies (Lk 21:20–21). </a:t>
            </a:r>
          </a:p>
          <a:p>
            <a:r>
              <a:rPr lang="en-US" sz="3600" dirty="0">
                <a:solidFill>
                  <a:srgbClr val="F5F5F5"/>
                </a:solidFill>
                <a:effectLst>
                  <a:outerShdw blurRad="38100" dist="38100" dir="2700000" algn="ctr" rotWithShape="0">
                    <a:schemeClr val="tx1"/>
                  </a:outerShdw>
                </a:effectLst>
              </a:rPr>
              <a:t>Thus, Satan failed in his attempt, because the believing Jews (his target)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fled into the wilderness</a:t>
            </a:r>
            <a:r>
              <a:rPr lang="en-US" sz="3600" dirty="0">
                <a:solidFill>
                  <a:srgbClr val="F5F5F5"/>
                </a:solidFill>
                <a:effectLst>
                  <a:outerShdw blurRad="38100" dist="38100" dir="2700000" algn="ctr" rotWithShape="0">
                    <a:schemeClr val="tx1"/>
                  </a:outerShdw>
                </a:effectLst>
              </a:rPr>
              <a:t>” leaving the unbelieving Jews in Jerusalem to absorb the impact of the invading Roman army.</a:t>
            </a:r>
          </a:p>
        </p:txBody>
      </p:sp>
    </p:spTree>
    <p:extLst>
      <p:ext uri="{BB962C8B-B14F-4D97-AF65-F5344CB8AC3E}">
        <p14:creationId xmlns:p14="http://schemas.microsoft.com/office/powerpoint/2010/main" val="32131470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67D7CC0-5FE5-2F62-1E26-9C0771E92B5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72B7A4B-9969-39D0-1DEC-26A7B2C77A71}"/>
              </a:ext>
            </a:extLst>
          </p:cNvPr>
          <p:cNvSpPr>
            <a:spLocks noGrp="1"/>
          </p:cNvSpPr>
          <p:nvPr>
            <p:ph type="title"/>
          </p:nvPr>
        </p:nvSpPr>
        <p:spPr>
          <a:xfrm>
            <a:off x="0" y="1"/>
            <a:ext cx="12192000" cy="111573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dragon became furious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with the woman and went off to make war on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rest of her offspring</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those who keep the commandments of God and hold to the testimony of Jesus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stood on the sand of the sea.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F0698DE-FCD7-B8C6-7B57-4F82A9A26CE3}"/>
              </a:ext>
            </a:extLst>
          </p:cNvPr>
          <p:cNvSpPr>
            <a:spLocks noGrp="1"/>
          </p:cNvSpPr>
          <p:nvPr>
            <p:ph idx="1"/>
          </p:nvPr>
        </p:nvSpPr>
        <p:spPr>
          <a:xfrm>
            <a:off x="33556" y="1338045"/>
            <a:ext cx="12025617" cy="5519956"/>
          </a:xfrm>
        </p:spPr>
        <p:txBody>
          <a:bodyPr>
            <a:normAutofit fontScale="85000" lnSpcReduction="20000"/>
          </a:bodyPr>
          <a:lstStyle/>
          <a:p>
            <a:r>
              <a:rPr lang="en-US" sz="3600" dirty="0">
                <a:solidFill>
                  <a:srgbClr val="F5F5F5"/>
                </a:solidFill>
                <a:effectLst>
                  <a:outerShdw blurRad="38100" dist="38100" dir="2700000" algn="ctr" rotWithShape="0">
                    <a:schemeClr val="tx1"/>
                  </a:outerShdw>
                </a:effectLst>
              </a:rPr>
              <a:t>The dragon’s frustration now produces a </a:t>
            </a:r>
            <a:r>
              <a:rPr lang="en-US" sz="3600" b="1" i="1" dirty="0">
                <a:solidFill>
                  <a:srgbClr val="F5F5F5"/>
                </a:solidFill>
                <a:effectLst>
                  <a:outerShdw blurRad="38100" dist="38100" dir="2700000" algn="ctr" rotWithShape="0">
                    <a:schemeClr val="tx1"/>
                  </a:outerShdw>
                </a:effectLst>
              </a:rPr>
              <a:t>wider</a:t>
            </a:r>
            <a:r>
              <a:rPr lang="en-US" sz="3600" dirty="0">
                <a:solidFill>
                  <a:srgbClr val="F5F5F5"/>
                </a:solidFill>
                <a:effectLst>
                  <a:outerShdw blurRad="38100" dist="38100" dir="2700000" algn="ctr" rotWithShape="0">
                    <a:schemeClr val="tx1"/>
                  </a:outerShdw>
                </a:effectLst>
              </a:rPr>
              <a:t> attack. </a:t>
            </a:r>
          </a:p>
          <a:p>
            <a:r>
              <a:rPr lang="en-US" sz="3600" dirty="0">
                <a:solidFill>
                  <a:srgbClr val="F5F5F5"/>
                </a:solidFill>
                <a:effectLst>
                  <a:outerShdw blurRad="38100" dist="38100" dir="2700000" algn="ctr" rotWithShape="0">
                    <a:schemeClr val="tx1"/>
                  </a:outerShdw>
                </a:effectLst>
              </a:rPr>
              <a:t>Unable to destroy the mother church, he turns against her remaining children.</a:t>
            </a:r>
          </a:p>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rest of her offspring</a:t>
            </a:r>
            <a:r>
              <a:rPr lang="en-US" sz="3600" dirty="0">
                <a:solidFill>
                  <a:srgbClr val="F5F5F5"/>
                </a:solidFill>
                <a:effectLst>
                  <a:outerShdw blurRad="38100" dist="38100" dir="2700000" algn="ctr" rotWithShape="0">
                    <a:schemeClr val="tx1"/>
                  </a:outerShdw>
                </a:effectLst>
              </a:rPr>
              <a:t>” are the daughter churches beyond the borders of Israel—the Gentile church throughout the Roman Empire (cf. Mt 28:19; Jn 10:16; Acts 1:8) – many of which had been planted by the Apostle Paul. </a:t>
            </a:r>
          </a:p>
          <a:p>
            <a:r>
              <a:rPr lang="en-US" sz="3600" dirty="0">
                <a:solidFill>
                  <a:srgbClr val="F5F5F5"/>
                </a:solidFill>
                <a:effectLst>
                  <a:outerShdw blurRad="38100" dist="38100" dir="2700000" algn="ctr" rotWithShape="0">
                    <a:schemeClr val="tx1"/>
                  </a:outerShdw>
                </a:effectLst>
              </a:rPr>
              <a:t>The mother-and-children imagery reflects biblical descriptions of Zion as the mother of God’s people (Isaiah 66:7–9).</a:t>
            </a:r>
          </a:p>
          <a:p>
            <a:r>
              <a:rPr lang="en-US" sz="3600" dirty="0">
                <a:solidFill>
                  <a:srgbClr val="F5F5F5"/>
                </a:solidFill>
                <a:effectLst>
                  <a:outerShdw blurRad="38100" dist="38100" dir="2700000" algn="ctr" rotWithShape="0">
                    <a:schemeClr val="tx1"/>
                  </a:outerShdw>
                </a:effectLst>
              </a:rPr>
              <a:t>Their defining characteristics are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those who keep the commandments of God and hold to the testimony of Jesus</a:t>
            </a:r>
            <a:r>
              <a:rPr lang="en-US" sz="3600" dirty="0">
                <a:solidFill>
                  <a:srgbClr val="F5F5F5"/>
                </a:solidFill>
                <a:effectLst>
                  <a:outerShdw blurRad="38100" dist="38100" dir="2700000" algn="ctr" rotWithShape="0">
                    <a:schemeClr val="tx1"/>
                  </a:outerShdw>
                </a:effectLst>
              </a:rPr>
              <a:t>”. </a:t>
            </a:r>
          </a:p>
          <a:p>
            <a:r>
              <a:rPr lang="en-US" sz="3600" dirty="0">
                <a:solidFill>
                  <a:srgbClr val="F5F5F5"/>
                </a:solidFill>
                <a:effectLst>
                  <a:outerShdw blurRad="38100" dist="38100" dir="2700000" algn="ctr" rotWithShape="0">
                    <a:schemeClr val="tx1"/>
                  </a:outerShdw>
                </a:effectLst>
              </a:rPr>
              <a:t>Their connection with the mother church rests on shared allegiance to the same Lord.</a:t>
            </a:r>
          </a:p>
          <a:p>
            <a:endParaRPr lang="en-US" sz="36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41876289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D987E15-AA03-3871-4860-761E056D6FE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E23A621-1FEB-B02B-3E53-BF42FC1A112E}"/>
              </a:ext>
            </a:extLst>
          </p:cNvPr>
          <p:cNvSpPr>
            <a:spLocks noGrp="1"/>
          </p:cNvSpPr>
          <p:nvPr>
            <p:ph type="title"/>
          </p:nvPr>
        </p:nvSpPr>
        <p:spPr>
          <a:xfrm>
            <a:off x="0" y="1"/>
            <a:ext cx="12192000" cy="111573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dragon became furious with the woman and went off to make war on the rest of her offspring, on those who keep the commandments of God and hold to the testimony of Jesus. And he stood on the sand of the sea.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EABFAF8-4F6E-632B-B8D7-1B74227186CD}"/>
              </a:ext>
            </a:extLst>
          </p:cNvPr>
          <p:cNvSpPr>
            <a:spLocks noGrp="1"/>
          </p:cNvSpPr>
          <p:nvPr>
            <p:ph idx="1"/>
          </p:nvPr>
        </p:nvSpPr>
        <p:spPr>
          <a:xfrm>
            <a:off x="33556" y="1338045"/>
            <a:ext cx="12025617" cy="5519956"/>
          </a:xfrm>
        </p:spPr>
        <p:txBody>
          <a:bodyPr>
            <a:normAutofit/>
          </a:bodyPr>
          <a:lstStyle/>
          <a:p>
            <a:r>
              <a:rPr lang="en-US" sz="3600" dirty="0">
                <a:solidFill>
                  <a:srgbClr val="F5F5F5"/>
                </a:solidFill>
                <a:effectLst>
                  <a:outerShdw blurRad="38100" dist="38100" dir="2700000" algn="ctr" rotWithShape="0">
                    <a:schemeClr val="tx1"/>
                  </a:outerShdw>
                </a:effectLst>
              </a:rPr>
              <a:t>“</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he stood on the sand of the sea</a:t>
            </a:r>
            <a:r>
              <a:rPr lang="en-US" sz="3600" dirty="0">
                <a:solidFill>
                  <a:srgbClr val="F5F5F5"/>
                </a:solidFill>
                <a:effectLst>
                  <a:outerShdw blurRad="38100" dist="38100" dir="2700000" algn="ctr" rotWithShape="0">
                    <a:schemeClr val="tx1"/>
                  </a:outerShdw>
                </a:effectLst>
              </a:rPr>
              <a:t>” – this statement prepares us for chapter 13, where Roman power becomes the instrument of the dragon’s warfare. </a:t>
            </a:r>
          </a:p>
          <a:p>
            <a:r>
              <a:rPr lang="en-US" sz="3600" dirty="0">
                <a:solidFill>
                  <a:srgbClr val="F5F5F5"/>
                </a:solidFill>
                <a:effectLst>
                  <a:outerShdw blurRad="38100" dist="38100" dir="2700000" algn="ctr" rotWithShape="0">
                    <a:schemeClr val="tx1"/>
                  </a:outerShdw>
                </a:effectLst>
              </a:rPr>
              <a:t>The pattern is consistent and encouraging: </a:t>
            </a:r>
          </a:p>
          <a:p>
            <a:pPr lvl="1"/>
            <a:r>
              <a:rPr lang="en-US" sz="3200" dirty="0">
                <a:solidFill>
                  <a:srgbClr val="F5F5F5"/>
                </a:solidFill>
                <a:effectLst>
                  <a:outerShdw blurRad="38100" dist="38100" dir="2700000" algn="ctr" rotWithShape="0">
                    <a:schemeClr val="tx1"/>
                  </a:outerShdw>
                </a:effectLst>
              </a:rPr>
              <a:t>Satan attacks Christ and is thwarted (Rev 12:5); </a:t>
            </a:r>
          </a:p>
          <a:p>
            <a:pPr lvl="1"/>
            <a:r>
              <a:rPr lang="en-US" sz="3200" dirty="0">
                <a:solidFill>
                  <a:srgbClr val="F5F5F5"/>
                </a:solidFill>
                <a:effectLst>
                  <a:outerShdw blurRad="38100" dist="38100" dir="2700000" algn="ctr" rotWithShape="0">
                    <a:schemeClr val="tx1"/>
                  </a:outerShdw>
                </a:effectLst>
              </a:rPr>
              <a:t>Satan sends the Roman army to attack the believing Jews in Jerusalem and is thwarted (12:15-16); </a:t>
            </a:r>
          </a:p>
          <a:p>
            <a:pPr lvl="1"/>
            <a:r>
              <a:rPr lang="en-US" sz="3200" dirty="0">
                <a:solidFill>
                  <a:srgbClr val="F5F5F5"/>
                </a:solidFill>
                <a:effectLst>
                  <a:outerShdw blurRad="38100" dist="38100" dir="2700000" algn="ctr" rotWithShape="0">
                    <a:schemeClr val="tx1"/>
                  </a:outerShdw>
                </a:effectLst>
              </a:rPr>
              <a:t>Rome will make war on the rest of the woman’s children and will likewise be thwarted (13:10). </a:t>
            </a:r>
          </a:p>
          <a:p>
            <a:endParaRPr lang="en-US" sz="3600" dirty="0">
              <a:solidFill>
                <a:srgbClr val="F5F5F5"/>
              </a:solidFill>
              <a:effectLst>
                <a:outerShdw blurRad="38100" dist="38100" dir="2700000" algn="ctr" rotWithShape="0">
                  <a:schemeClr val="tx1"/>
                </a:outerShdw>
              </a:effectLst>
            </a:endParaRPr>
          </a:p>
          <a:p>
            <a:endParaRPr lang="en-US" sz="36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7638168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FD70F083-6B33-27DC-FB1E-19ADDF69C83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798587-BBF2-89CC-00B4-85F6F745D0D5}"/>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8BC52130-68B5-5393-8C33-EB2CF90D07DA}"/>
              </a:ext>
            </a:extLst>
          </p:cNvPr>
          <p:cNvSpPr>
            <a:spLocks noGrp="1"/>
          </p:cNvSpPr>
          <p:nvPr>
            <p:ph idx="1"/>
          </p:nvPr>
        </p:nvSpPr>
        <p:spPr>
          <a:xfrm>
            <a:off x="283029" y="588393"/>
            <a:ext cx="11591108" cy="6269607"/>
          </a:xfrm>
        </p:spPr>
        <p:txBody>
          <a:bodyPr>
            <a:normAutofit lnSpcReduction="10000"/>
          </a:bodyPr>
          <a:lstStyle/>
          <a:p>
            <a:r>
              <a:rPr lang="en-US" sz="3800" dirty="0"/>
              <a:t>We were reminded in today’s lesson that Jesus Christ, the one who died and rose for believers, also intercedes for them, making their condemnation impossible:</a:t>
            </a:r>
          </a:p>
          <a:p>
            <a:pPr lvl="1"/>
            <a:r>
              <a:rPr lang="en-US" sz="3400" dirty="0"/>
              <a:t>“</a:t>
            </a:r>
            <a:r>
              <a:rPr lang="en-US" sz="3400" i="1" dirty="0">
                <a:solidFill>
                  <a:srgbClr val="0070C0"/>
                </a:solidFill>
                <a:latin typeface="Cambria" panose="02040503050406030204" pitchFamily="18" charset="0"/>
                <a:ea typeface="Cambria" panose="02040503050406030204" pitchFamily="18" charset="0"/>
              </a:rPr>
              <a:t>Who shall bring any charge against God's elect? It is God who justifies. Who is to condemn? Christ Jesus is the one who died—more than that, who was raised – who is at the right hand of God, who indeed is interceding for us</a:t>
            </a:r>
            <a:r>
              <a:rPr lang="en-US" sz="3400" dirty="0"/>
              <a:t>.” (Romans 8:33–34)</a:t>
            </a:r>
          </a:p>
          <a:p>
            <a:pPr lvl="1"/>
            <a:r>
              <a:rPr lang="en-US" sz="3400" dirty="0"/>
              <a:t>“</a:t>
            </a:r>
            <a:r>
              <a:rPr lang="en-US" sz="3400" i="1" dirty="0">
                <a:solidFill>
                  <a:srgbClr val="0070C0"/>
                </a:solidFill>
                <a:latin typeface="Cambria" panose="02040503050406030204" pitchFamily="18" charset="0"/>
                <a:ea typeface="Cambria" panose="02040503050406030204" pitchFamily="18" charset="0"/>
              </a:rPr>
              <a:t>Consequently, he is able to save to the uttermost those who draw near to God through him, since he always lives to make intercession for them</a:t>
            </a:r>
            <a:r>
              <a:rPr lang="en-US" sz="3400" dirty="0"/>
              <a:t>.” (Hebrews 7:25)</a:t>
            </a:r>
          </a:p>
          <a:p>
            <a:r>
              <a:rPr lang="en-US" sz="3800" dirty="0"/>
              <a:t>What practical implications does this have for us in our Christian lives?</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40821521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4696619C-4A0D-7F3E-D8A3-5D303017A2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EDC8025-65CB-5DC7-33BF-6B37F55409F5}"/>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F4C70555-DBE7-7E0D-DF6D-B64C9D9B6F36}"/>
              </a:ext>
            </a:extLst>
          </p:cNvPr>
          <p:cNvSpPr>
            <a:spLocks noGrp="1"/>
          </p:cNvSpPr>
          <p:nvPr>
            <p:ph idx="1"/>
          </p:nvPr>
        </p:nvSpPr>
        <p:spPr>
          <a:xfrm>
            <a:off x="283029" y="588393"/>
            <a:ext cx="11591108" cy="6269607"/>
          </a:xfrm>
        </p:spPr>
        <p:txBody>
          <a:bodyPr>
            <a:normAutofit fontScale="85000" lnSpcReduction="20000"/>
          </a:bodyPr>
          <a:lstStyle/>
          <a:p>
            <a:r>
              <a:rPr lang="en-US" sz="3800" dirty="0"/>
              <a:t>We also saw today that Satan’s deception also shows itself in the earthly opposition to Christ and those who server as his witnesses.</a:t>
            </a:r>
          </a:p>
          <a:p>
            <a:r>
              <a:rPr lang="en-US" sz="3800" dirty="0"/>
              <a:t>From this we see that there is a connection between Satan as the great deceiver and accuser and the persecution of God’s people. </a:t>
            </a:r>
          </a:p>
          <a:p>
            <a:r>
              <a:rPr lang="en-US" sz="3800" dirty="0"/>
              <a:t>The hostile authorities who prosecuted Christians were often acting as instruments of that same enemy. </a:t>
            </a:r>
          </a:p>
          <a:p>
            <a:r>
              <a:rPr lang="en-US" sz="3800" dirty="0"/>
              <a:t>This brings to my mind the admonition given the man of God in 2 Timothy:</a:t>
            </a:r>
          </a:p>
          <a:p>
            <a:pPr lvl="1"/>
            <a:r>
              <a:rPr lang="en-US" sz="3400" i="1" dirty="0">
                <a:solidFill>
                  <a:srgbClr val="0070C0"/>
                </a:solidFill>
                <a:latin typeface="Cambria" panose="02040503050406030204" pitchFamily="18" charset="0"/>
                <a:ea typeface="Cambria" panose="02040503050406030204" pitchFamily="18" charset="0"/>
              </a:rPr>
              <a:t>[Correct] opponents with gentleness. God may perhaps grant them repentance leading to a knowledge of the truth, and they may come to their senses and escape from the snare of the devil, after being captured by him to do his will. </a:t>
            </a:r>
            <a:r>
              <a:rPr lang="en-US" sz="3400" dirty="0"/>
              <a:t>(2Tim 2:25-26)</a:t>
            </a:r>
          </a:p>
          <a:p>
            <a:r>
              <a:rPr lang="en-US" sz="3800" dirty="0"/>
              <a:t>What impact might this have on your outlook when you experience persecution from those who oppose you as you live out your Christian faith?</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427221589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02A29AB6-D7AB-871A-BA71-B4BB417E9E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4425C9-3243-4512-C1E4-1BE91B61BD58}"/>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61E5EB6D-993D-036A-2C84-C2FA535FF2A7}"/>
              </a:ext>
            </a:extLst>
          </p:cNvPr>
          <p:cNvSpPr>
            <a:spLocks noGrp="1"/>
          </p:cNvSpPr>
          <p:nvPr>
            <p:ph idx="1"/>
          </p:nvPr>
        </p:nvSpPr>
        <p:spPr>
          <a:xfrm>
            <a:off x="283029" y="588393"/>
            <a:ext cx="11591108" cy="6269607"/>
          </a:xfrm>
        </p:spPr>
        <p:txBody>
          <a:bodyPr>
            <a:normAutofit fontScale="92500" lnSpcReduction="10000"/>
          </a:bodyPr>
          <a:lstStyle/>
          <a:p>
            <a:r>
              <a:rPr lang="en-US" sz="3800" dirty="0"/>
              <a:t>In today’s lesson we saw believers who were said to overcome Satan’s accusations before God’s throne.</a:t>
            </a:r>
          </a:p>
          <a:p>
            <a:r>
              <a:rPr lang="en-US" sz="3800" dirty="0"/>
              <a:t>They were said to do so on the basis of “</a:t>
            </a:r>
            <a:r>
              <a:rPr lang="en-US" sz="3800" i="1" dirty="0">
                <a:solidFill>
                  <a:srgbClr val="0070C0"/>
                </a:solidFill>
                <a:latin typeface="Cambria" panose="02040503050406030204" pitchFamily="18" charset="0"/>
                <a:ea typeface="Cambria" panose="02040503050406030204" pitchFamily="18" charset="0"/>
              </a:rPr>
              <a:t>the blood of the Lamb</a:t>
            </a:r>
            <a:r>
              <a:rPr lang="en-US" sz="3800" dirty="0"/>
              <a:t>” and “</a:t>
            </a:r>
            <a:r>
              <a:rPr lang="en-US" sz="3800" i="1" dirty="0">
                <a:solidFill>
                  <a:srgbClr val="0070C0"/>
                </a:solidFill>
                <a:latin typeface="Cambria" panose="02040503050406030204" pitchFamily="18" charset="0"/>
                <a:ea typeface="Cambria" panose="02040503050406030204" pitchFamily="18" charset="0"/>
              </a:rPr>
              <a:t>the word of their testimony</a:t>
            </a:r>
            <a:r>
              <a:rPr lang="en-US" sz="3800" dirty="0"/>
              <a:t>” i.e., the </a:t>
            </a:r>
            <a:r>
              <a:rPr lang="en-US" sz="4000" dirty="0"/>
              <a:t>genuineness</a:t>
            </a:r>
            <a:r>
              <a:rPr lang="en-US" sz="3800" dirty="0"/>
              <a:t> of their faith that was evident in their lives and testified to their victory.</a:t>
            </a:r>
          </a:p>
          <a:p>
            <a:r>
              <a:rPr lang="en-US" sz="3800" dirty="0"/>
              <a:t>One of those evidences was “</a:t>
            </a:r>
            <a:r>
              <a:rPr lang="en-US" sz="3800" i="1" dirty="0">
                <a:solidFill>
                  <a:srgbClr val="0070C0"/>
                </a:solidFill>
                <a:latin typeface="Cambria" panose="02040503050406030204" pitchFamily="18" charset="0"/>
                <a:ea typeface="Cambria" panose="02040503050406030204" pitchFamily="18" charset="0"/>
              </a:rPr>
              <a:t>they loved not their lives even unto death</a:t>
            </a:r>
            <a:r>
              <a:rPr lang="en-US" sz="3800" dirty="0"/>
              <a:t>”.</a:t>
            </a:r>
          </a:p>
          <a:p>
            <a:r>
              <a:rPr lang="en-US" sz="3800" dirty="0"/>
              <a:t>They refused to make earthly survival their highest loyalty. </a:t>
            </a:r>
          </a:p>
          <a:p>
            <a:r>
              <a:rPr lang="en-US" sz="3800" dirty="0"/>
              <a:t>Their willingness to face death demonstrates the depth of their faithfulness.</a:t>
            </a:r>
          </a:p>
          <a:p>
            <a:r>
              <a:rPr lang="en-US" sz="3800" dirty="0"/>
              <a:t>What is the practical application for us here? </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132643310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159104</TotalTime>
  <Words>5260</Words>
  <Application>Microsoft Office PowerPoint</Application>
  <PresentationFormat>Widescreen</PresentationFormat>
  <Paragraphs>214</Paragraphs>
  <Slides>27</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Cambria</vt:lpstr>
      <vt:lpstr>Garamond</vt:lpstr>
      <vt:lpstr>Tahoma</vt:lpstr>
      <vt:lpstr>Office Theme</vt:lpstr>
      <vt:lpstr>The Book of Revelation</vt:lpstr>
      <vt:lpstr>High Level Outline of the Book of Revelation</vt:lpstr>
      <vt:lpstr>War in Heaven (12:7-12)</vt:lpstr>
      <vt:lpstr>12:7 Now war arose in heaven, Michael and his angels fighting against the dragon. And the dragon and his angels fought back, 8 but he was defeated, and there was no longer any place for them in heaven. (ESV)</vt:lpstr>
      <vt:lpstr>12:7 Now war arose in heaven, Michael and his angels fighting against the dragon. And the dragon and his angels fought back, 8 but he was defeated, and there was no longer any place for them in heaven. (ESV)</vt:lpstr>
      <vt:lpstr>12:7 Now war arose in heaven, Michael and his angels fighting against the dragon. And the dragon and his angels fought back, 8 but he was defeated, and there was no longer any place for them in heaven. (ESV)</vt:lpstr>
      <vt:lpstr>12:7 Now war arose in heaven, Michael and his angels fighting against the dragon. And the dragon and his angels fought back, 8 but he was defeated, and there was no longer any place for them in heaven. (ESV)</vt:lpstr>
      <vt:lpstr>12:7 Now war arose in heaven, Michael and his angels fighting against the dragon. And the dragon and his angels fought back, 8 but he was defeated, and there was no longer any place for them in heaven. (ESV)</vt:lpstr>
      <vt:lpstr>12:7 Now war arose in heaven, Michael and his angels fighting against the dragon. And the dragon and his angels fought back, 8 but he was defeated, and there was no longer any place for them in heaven. (ESV)</vt:lpstr>
      <vt:lpstr>12:9 And the great dragon was thrown down, that ancient serpent, who is called the devil and Satan, the deceiver of the whole world--he was thrown down to the earth, and his angels were thrown down with him. (ESV)</vt:lpstr>
      <vt:lpstr>12:9 And the great dragon was thrown down, that ancient serpent, who is called the devil and Satan, the deceiver of the whole world--he was thrown down to the earth, and his angels were thrown down with him. (ESV)</vt:lpstr>
      <vt:lpstr>12:9 And the great dragon was thrown down, that ancient serpent, who is called the devil and Satan, the deceiver of the whole world--he was thrown down to the earth, and his angels were thrown down with him. (ESV)</vt:lpstr>
      <vt:lpstr>12:10 And I heard a loud voice in heaven, saying, “Now the salvation and the power and the kingdom of our God and the authority of his Christ have come, for the accuser of our brothers has been thrown down, who accuses them day and night before our God. (ESV)</vt:lpstr>
      <vt:lpstr>12:10 And I heard a loud voice in heaven, saying, “Now the salvation and the power and the kingdom of our God and the authority of his Christ have come, for the accuser of our brothers has been thrown down, who accuses them day and night before our God. (ESV)</vt:lpstr>
      <vt:lpstr>12:11 And they have conquered him by the blood of the Lamb and by the word of their testimony, for they loved not their lives even unto death. (ESV)</vt:lpstr>
      <vt:lpstr>12:12 Therefore, rejoice, O heavens and you who dwell in them! But woe to you, O earth [Land] and sea, for the devil has come down to you in great wrath, because he knows that his time is short!" (ESV)</vt:lpstr>
      <vt:lpstr>12:12 Therefore, rejoice, O heavens and you who dwell in them! But woe to you, O earth [Land] and sea, for the devil has come down to you in great wrath, because he knows that his time is short!" (ESV)</vt:lpstr>
      <vt:lpstr>War on Earth (12:13-17)</vt:lpstr>
      <vt:lpstr>12:13 And when the dragon saw that he had been thrown down to the earth, he pursued the woman who had given birth to the male child. 14 But the woman was given the two wings of the great eagle so that she might fly from the serpent into the wilderness, to the place where she is to be nourished for a time, and times, and half a time. (ESV)</vt:lpstr>
      <vt:lpstr>12:13 And when the dragon saw that he had been thrown down to the earth, he pursued the woman who had given birth to the male child. 14 But the woman was given the two wings of the great eagle so that she might fly from the serpent into the wilderness, to the place where she is to be nourished for a time, and times, and half a time. (ESV)</vt:lpstr>
      <vt:lpstr>12:13 And when the dragon saw that he had been thrown down to the earth, he pursued the woman who had given birth to the male child. 14 But the woman was given the two wings of the great eagle so that she might fly from the serpent into the wilderness, to the place where she is to be nourished for a time, and times, and half a time. (ESV)</vt:lpstr>
      <vt:lpstr>12:15 The serpent poured water like a river out of his mouth after the woman, to sweep her away with a flood. 16 But the earth [Land] came to the help of the woman, and the earth [Land] opened its mouth and swallowed the river that the dragon had poured from his mouth.  (ESV)</vt:lpstr>
      <vt:lpstr>12:17 Then the dragon became furious with the woman and went off to make war on the rest of her offspring, on those who keep the commandments of God and hold to the testimony of Jesus. And he stood on the sand of the sea.  (ESV)</vt:lpstr>
      <vt:lpstr>12:17 Then the dragon became furious with the woman and went off to make war on the rest of her offspring, on those who keep the commandments of God and hold to the testimony of Jesus. And he stood on the sand of the sea.  (ESV)</vt:lpstr>
      <vt:lpstr>Class Discussion Time</vt:lpstr>
      <vt:lpstr>Class Discussion Time</vt:lpstr>
      <vt:lpstr>Class Discussion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Connolly</dc:creator>
  <cp:lastModifiedBy>Robert Connolly</cp:lastModifiedBy>
  <cp:revision>1499</cp:revision>
  <cp:lastPrinted>2026-10-25T14:13:36Z</cp:lastPrinted>
  <dcterms:created xsi:type="dcterms:W3CDTF">2026-02-17T02:36:22Z</dcterms:created>
  <dcterms:modified xsi:type="dcterms:W3CDTF">2026-10-25T14:24:33Z</dcterms:modified>
</cp:coreProperties>
</file>